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png" ContentType="image/png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 strictFirstAndLastChars="0">
  <p:sldMasterIdLst>
    <p:sldMasterId id="2147483648" r:id="rId1"/>
  </p:sldMasterIdLst>
  <p:notesMasterIdLst>
    <p:notesMasterId r:id="rId2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3" r:id="rId13"/>
    <p:sldId id="267" r:id="rId14"/>
    <p:sldId id="268" r:id="rId15"/>
    <p:sldId id="269" r:id="rId16"/>
    <p:sldId id="270" r:id="rId17"/>
    <p:sldId id="271" r:id="rId18"/>
    <p:sldId id="272" r:id="rId19"/>
    <p:sldId id="274" r:id="rId20"/>
  </p:sldIdLst>
  <p:sldSz type="screen4x3" cy="6858000" cx="9144000"/>
  <p:notesSz cx="6858000" cy="9144000"/>
  <p:defaultTextStyle>
    <a:defPPr>
      <a:defRPr lang="ru-RU"/>
    </a:defPPr>
    <a:lvl1pPr algn="l" eaLnBrk="0" fontAlgn="base" hangingPunct="0" rtl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 Cyr" charset="-52"/>
        <a:ea typeface="+mn-ea"/>
        <a:cs typeface="+mn-cs"/>
      </a:defRPr>
    </a:lvl1pPr>
    <a:lvl2pPr algn="l" eaLnBrk="0" fontAlgn="base" hangingPunct="0" marL="457200" rtl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 Cyr" charset="-52"/>
        <a:ea typeface="+mn-ea"/>
        <a:cs typeface="+mn-cs"/>
      </a:defRPr>
    </a:lvl2pPr>
    <a:lvl3pPr algn="l" eaLnBrk="0" fontAlgn="base" hangingPunct="0" marL="914400" rtl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 Cyr" charset="-52"/>
        <a:ea typeface="+mn-ea"/>
        <a:cs typeface="+mn-cs"/>
      </a:defRPr>
    </a:lvl3pPr>
    <a:lvl4pPr algn="l" eaLnBrk="0" fontAlgn="base" hangingPunct="0" marL="1371600" rtl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 Cyr" charset="-52"/>
        <a:ea typeface="+mn-ea"/>
        <a:cs typeface="+mn-cs"/>
      </a:defRPr>
    </a:lvl4pPr>
    <a:lvl5pPr algn="l" eaLnBrk="0" fontAlgn="base" hangingPunct="0" marL="1828800" rtl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 Cyr" charset="-52"/>
        <a:ea typeface="+mn-ea"/>
        <a:cs typeface="+mn-cs"/>
      </a:defRPr>
    </a:lvl5pPr>
    <a:lvl6pPr algn="l" defTabSz="914400" eaLnBrk="1" hangingPunct="1" latinLnBrk="0" marL="2286000" rtl="0">
      <a:defRPr sz="1400" kern="1200">
        <a:solidFill>
          <a:schemeClr val="tx1"/>
        </a:solidFill>
        <a:latin typeface="Times New Roman Cyr" charset="-52"/>
        <a:ea typeface="+mn-ea"/>
        <a:cs typeface="+mn-cs"/>
      </a:defRPr>
    </a:lvl6pPr>
    <a:lvl7pPr algn="l" defTabSz="914400" eaLnBrk="1" hangingPunct="1" latinLnBrk="0" marL="2743200" rtl="0">
      <a:defRPr sz="1400" kern="1200">
        <a:solidFill>
          <a:schemeClr val="tx1"/>
        </a:solidFill>
        <a:latin typeface="Times New Roman Cyr" charset="-52"/>
        <a:ea typeface="+mn-ea"/>
        <a:cs typeface="+mn-cs"/>
      </a:defRPr>
    </a:lvl7pPr>
    <a:lvl8pPr algn="l" defTabSz="914400" eaLnBrk="1" hangingPunct="1" latinLnBrk="0" marL="3200400" rtl="0">
      <a:defRPr sz="1400" kern="1200">
        <a:solidFill>
          <a:schemeClr val="tx1"/>
        </a:solidFill>
        <a:latin typeface="Times New Roman Cyr" charset="-52"/>
        <a:ea typeface="+mn-ea"/>
        <a:cs typeface="+mn-cs"/>
      </a:defRPr>
    </a:lvl8pPr>
    <a:lvl9pPr algn="l" defTabSz="914400" eaLnBrk="1" hangingPunct="1" latinLnBrk="0" marL="3657600" rtl="0">
      <a:defRPr sz="1400" kern="1200">
        <a:solidFill>
          <a:schemeClr val="tx1"/>
        </a:solidFill>
        <a:latin typeface="Times New Roman Cyr" charset="-52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>
  <p:showPr>
    <p:present/>
    <p:sldAll/>
    <p:penClr>
      <a:prstClr val="red"/>
    </p:penClr>
  </p:showPr>
  <p:clrMru>
    <a:srgbClr val="092471"/>
    <a:srgbClr val="003366"/>
    <a:srgbClr val="663300"/>
    <a:srgbClr val="CC6600"/>
    <a:srgbClr val="CCECFF"/>
    <a:srgbClr val="CC3300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078"/>
    </p:cViewPr>
  </p:sorterViewPr>
  <p:notesViewPr>
    <p:cSldViewPr>
      <p:cViewPr varScale="1">
        <p:scale>
          <a:sx n="37" d="100"/>
          <a:sy n="37" d="100"/>
        </p:scale>
        <p:origin x="-130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tableStyles" Target="tableStyles.xml"/><Relationship Id="rId22" Type="http://schemas.openxmlformats.org/officeDocument/2006/relationships/presProps" Target="presProps.xml"/><Relationship Id="rId23" Type="http://schemas.openxmlformats.org/officeDocument/2006/relationships/viewProps" Target="viewProps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5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lt2" tx1="dk1" tx2="dk2" hlink="hlink" folHlink="folHlink"/>
  <p:notesStyle>
    <a:lvl1pPr algn="l" defTabSz="762000" eaLnBrk="0" fontAlgn="base" hangingPunct="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 Cyr" charset="-52"/>
        <a:ea typeface="+mn-ea"/>
        <a:cs typeface="+mn-cs"/>
      </a:defRPr>
    </a:lvl1pPr>
    <a:lvl2pPr algn="l" defTabSz="762000" eaLnBrk="0" fontAlgn="base" hangingPunct="0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 Cyr" charset="-52"/>
        <a:ea typeface="+mn-ea"/>
        <a:cs typeface="+mn-cs"/>
      </a:defRPr>
    </a:lvl2pPr>
    <a:lvl3pPr algn="l" defTabSz="762000" eaLnBrk="0" fontAlgn="base" hangingPunct="0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 Cyr" charset="-52"/>
        <a:ea typeface="+mn-ea"/>
        <a:cs typeface="+mn-cs"/>
      </a:defRPr>
    </a:lvl3pPr>
    <a:lvl4pPr algn="l" defTabSz="762000" eaLnBrk="0" fontAlgn="base" hangingPunct="0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 Cyr" charset="-52"/>
        <a:ea typeface="+mn-ea"/>
        <a:cs typeface="+mn-cs"/>
      </a:defRPr>
    </a:lvl4pPr>
    <a:lvl5pPr algn="l" defTabSz="762000" eaLnBrk="0" fontAlgn="base" hangingPunct="0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 Cyr" charset="-52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7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8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 indent="0" marL="0">
              <a:buNone/>
            </a:lvl1pPr>
            <a:lvl2pPr algn="ctr" indent="0" marL="457200">
              <a:buNone/>
            </a:lvl2pPr>
            <a:lvl3pPr algn="ctr" indent="0" marL="914400">
              <a:buNone/>
            </a:lvl3pPr>
            <a:lvl4pPr algn="ctr" indent="0" marL="1371600">
              <a:buNone/>
            </a:lvl4pPr>
            <a:lvl5pPr algn="ctr" indent="0" marL="1828800">
              <a:buNone/>
            </a:lvl5pPr>
            <a:lvl6pPr algn="ctr" indent="0" marL="2286000">
              <a:buNone/>
            </a:lvl6pPr>
            <a:lvl7pPr algn="ctr" indent="0" marL="2743200">
              <a:buNone/>
            </a:lvl7pPr>
            <a:lvl8pPr algn="ctr" indent="0" marL="3200400">
              <a:buNone/>
            </a:lvl8pPr>
            <a:lvl9pPr algn="ctr" indent="0" marL="3657600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4868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9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9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FF6B35C-74B1-4BE6-8301-96E438C46AA7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5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3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704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70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70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70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CB93FEA-6060-41DD-B233-15A40D70DD6C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8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8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8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8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1B355921-F91C-49F1-9F17-35F624DD11B5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3" name="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3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8FA253D5-371E-4368-8026-29B3C902EC90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5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8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b="1" cap="all" sz="4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99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indent="0" marL="0">
              <a:buNone/>
              <a:defRPr sz="2000"/>
            </a:lvl1pPr>
            <a:lvl2pPr indent="0" marL="457200">
              <a:buNone/>
              <a:defRPr sz="1800"/>
            </a:lvl2pPr>
            <a:lvl3pPr indent="0" marL="914400">
              <a:buNone/>
              <a:defRPr sz="1600"/>
            </a:lvl3pPr>
            <a:lvl4pPr indent="0" marL="1371600">
              <a:buNone/>
              <a:defRPr sz="1400"/>
            </a:lvl4pPr>
            <a:lvl5pPr indent="0" marL="1828800">
              <a:buNone/>
              <a:defRPr sz="1400"/>
            </a:lvl5pPr>
            <a:lvl6pPr indent="0" marL="2286000">
              <a:buNone/>
              <a:defRPr sz="1400"/>
            </a:lvl6pPr>
            <a:lvl7pPr indent="0" marL="2743200">
              <a:buNone/>
              <a:defRPr sz="1400"/>
            </a:lvl7pPr>
            <a:lvl8pPr indent="0" marL="3200400">
              <a:buNone/>
              <a:defRPr sz="1400"/>
            </a:lvl8pPr>
            <a:lvl9pPr indent="0" marL="365760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70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70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70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72F90EC-EDD8-48F2-A84B-6564A9B73D52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8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69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70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7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7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7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3C75D394-2B8B-4076-900C-D15EEC41F696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5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75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76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77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78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7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8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81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8598915-7BF2-49C1-85E4-0D355CC172D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58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8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E31E8490-29AE-442F-8839-B9201A37587C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1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1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5F8A3F4-19C0-4007-AC06-505DFD83DAED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5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8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709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710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7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7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7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66BAD5E-3A0C-482C-8F75-123DEA156575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9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104869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9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9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9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092E00D9-0201-4625-BAB7-27BFD00A1727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image" Target="../media/image1.jpeg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 dpi="0">
          <a:blip xmlns:r="http://schemas.openxmlformats.org/officeDocument/2006/relationships" r:embed="rId12">
            <a:lum/>
          </a:blip>
          <a:srcRect/>
          <a:stretch>
            <a:fillRect t="-51000" b="-51000"/>
          </a:stretch>
        </a:blipFill>
      </p:bgPr>
    </p:bg>
    <p:spTree>
      <p:nvGrpSpPr>
        <p:cNvPr id="1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6038" compatLnSpc="1" lIns="92075" numCol="1" rIns="92075" tIns="46038" vert="horz" wrap="square">
            <a:prstTxWarp prst="textNoShape"/>
          </a:bodyPr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10485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6038" compatLnSpc="1" lIns="92075" numCol="1" rIns="92075" tIns="46038" vert="horz" wrap="square">
            <a:prstTxWarp prst="textNoShape"/>
          </a:bodyPr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4857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6038" compatLnSpc="1" lIns="92075" numCol="1" rIns="92075" tIns="46038" vert="horz" wrap="none">
            <a:prstTxWarp prst="textNoShape"/>
          </a:bodyPr>
          <a:lstStyle>
            <a:lvl1pPr defTabSz="762000"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4857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6038" compatLnSpc="1" lIns="92075" numCol="1" rIns="92075" tIns="46038" vert="horz" wrap="none">
            <a:prstTxWarp prst="textNoShape"/>
          </a:bodyPr>
          <a:lstStyle>
            <a:lvl1pPr algn="ctr" defTabSz="762000"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4858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6038" compatLnSpc="1" lIns="92075" numCol="1" rIns="92075" tIns="46038" vert="horz" wrap="none">
            <a:prstTxWarp prst="textNoShape"/>
          </a:bodyPr>
          <a:lstStyle>
            <a:lvl1pPr algn="r" defTabSz="762000">
              <a:defRPr>
                <a:latin typeface="+mn-lt"/>
              </a:defRPr>
            </a:lvl1pPr>
          </a:lstStyle>
          <a:p>
            <a:fld id="{B069AA4D-ED41-48B5-BECF-7F3C173CFA43}" type="slidenum">
              <a:rPr lang="ru-RU"/>
            </a:fld>
            <a:endParaRPr lang="ru-RU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62000" eaLnBrk="1" fontAlgn="base" hangingPunct="1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eaLnBrk="1" fontAlgn="base" hangingPunct="1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eaLnBrk="1" fontAlgn="base" hangingPunct="1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eaLnBrk="1" fontAlgn="base" hangingPunct="1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eaLnBrk="1" fontAlgn="base" hangingPunct="1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algn="ctr" defTabSz="762000" eaLnBrk="1" fontAlgn="base" hangingPunct="1" marL="45720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algn="ctr" defTabSz="762000" eaLnBrk="1" fontAlgn="base" hangingPunct="1" marL="91440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algn="ctr" defTabSz="762000" eaLnBrk="1" fontAlgn="base" hangingPunct="1" marL="137160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algn="ctr" defTabSz="762000" eaLnBrk="1" fontAlgn="base" hangingPunct="1" marL="182880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algn="l" defTabSz="762000" eaLnBrk="1" fontAlgn="base" hangingPunct="1" indent="-342900" marL="342900" rtl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762000" eaLnBrk="1" fontAlgn="base" hangingPunct="1" indent="-285750" marL="742950" rtl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algn="l" defTabSz="762000" eaLnBrk="1" fontAlgn="base" hangingPunct="1" indent="-228600" marL="1143000" rtl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algn="l" defTabSz="762000" eaLnBrk="1" fontAlgn="base" hangingPunct="1" indent="-228600" marL="1600200" rtl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algn="l" defTabSz="762000" eaLnBrk="1" fontAlgn="base" hangingPunct="1" indent="-228600" marL="2057400" rtl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algn="l" defTabSz="762000" eaLnBrk="1" fontAlgn="base" hangingPunct="1" indent="-228600" marL="2514600" rtl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algn="l" defTabSz="762000" eaLnBrk="1" fontAlgn="base" hangingPunct="1" indent="-228600" marL="2971800" rtl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algn="l" defTabSz="762000" eaLnBrk="1" fontAlgn="base" hangingPunct="1" indent="-228600" marL="3429000" rtl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algn="l" defTabSz="762000" eaLnBrk="1" fontAlgn="base" hangingPunct="1" indent="-228600" marL="3886200" rtl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7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6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6.xml"/></Relationships>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6.xml"/></Relationships>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6.xml"/></Relationships>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6.xml"/></Relationships>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6.xml"/></Relationships>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6.xml"/></Relationships>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6.xml"/></Relationships>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6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6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6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6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6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6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5" name="Rectangle 1039"/>
          <p:cNvSpPr>
            <a:spLocks noChangeArrowheads="1"/>
          </p:cNvSpPr>
          <p:nvPr/>
        </p:nvSpPr>
        <p:spPr bwMode="auto">
          <a:xfrm>
            <a:off x="285720" y="357166"/>
            <a:ext cx="8572528" cy="2714644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616" name="Прямоугольник 148"/>
          <p:cNvSpPr/>
          <p:nvPr/>
        </p:nvSpPr>
        <p:spPr>
          <a:xfrm>
            <a:off x="642910" y="428604"/>
            <a:ext cx="8501090" cy="3291841"/>
          </a:xfrm>
          <a:prstGeom prst="rect"/>
        </p:spPr>
        <p:txBody>
          <a:bodyPr wrap="square">
            <a:spAutoFit/>
          </a:bodyPr>
          <a:p>
            <a:pPr algn="ctr"/>
            <a:r>
              <a:rPr b="1" dirty="0" sz="5400" lang="ru-RU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algn="tl" blurRad="41275" dir="1800000" dist="20320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Техника безопасности </a:t>
            </a:r>
          </a:p>
          <a:p>
            <a:pPr algn="ctr"/>
            <a:r>
              <a:rPr b="1" dirty="0" sz="5400" lang="ru-RU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algn="tl" blurRad="41275" dir="1800000" dist="20320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правила поведения </a:t>
            </a:r>
          </a:p>
          <a:p>
            <a:pPr algn="ctr"/>
            <a:r>
              <a:rPr b="1" dirty="0" sz="5400" lang="ru-RU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algn="tl" blurRad="41275" dir="1800000" dist="20320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компьютерном классе</a:t>
            </a:r>
            <a:r>
              <a:rPr b="1" dirty="0" sz="5400" lang="ru-RU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algn="tl" blurRad="41275" dir="1800000" dist="20320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b="1" dirty="0" sz="5400" lang="ru-RU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algn="tl" blurRad="41275" dir="1800000" dist="20320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b="1" dirty="0" sz="5400" lang="ru-RU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algn="tl" blurRad="41275" dir="1800000" dist="20320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48617" name="Rectangle 1039"/>
          <p:cNvSpPr>
            <a:spLocks noChangeArrowheads="1"/>
          </p:cNvSpPr>
          <p:nvPr/>
        </p:nvSpPr>
        <p:spPr bwMode="auto">
          <a:xfrm>
            <a:off x="3500430" y="3857628"/>
            <a:ext cx="5429288" cy="2786082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097161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4393421" y="3697256"/>
            <a:ext cx="3643306" cy="3160744"/>
          </a:xfrm>
          <a:prstGeom prst="rect"/>
          <a:ln>
            <a:noFill/>
          </a:ln>
          <a:effectLst>
            <a:softEdge rad="317500"/>
          </a:effectLst>
        </p:spPr>
      </p:pic>
    </p:spTree>
  </p:cSld>
  <p:clrMapOvr>
    <a:masterClrMapping/>
  </p:clrMapOvr>
  <p:transition spd="med" advTm="20000"/>
  <p:timing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4" name="Rectangle 1039"/>
          <p:cNvSpPr>
            <a:spLocks noChangeArrowheads="1"/>
          </p:cNvSpPr>
          <p:nvPr/>
        </p:nvSpPr>
        <p:spPr bwMode="auto">
          <a:xfrm>
            <a:off x="642910" y="2428868"/>
            <a:ext cx="8072494" cy="414338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665" name="Rectangle 1039"/>
          <p:cNvSpPr>
            <a:spLocks noChangeArrowheads="1"/>
          </p:cNvSpPr>
          <p:nvPr/>
        </p:nvSpPr>
        <p:spPr bwMode="auto">
          <a:xfrm>
            <a:off x="0" y="357167"/>
            <a:ext cx="9144000" cy="214314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666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036496" cy="2376264"/>
          </a:xfrm>
        </p:spPr>
        <p:txBody>
          <a:bodyPr>
            <a:normAutofit/>
          </a:bodyPr>
          <a:p>
            <a: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b="1" dirty="0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b="1" dirty="0" sz="360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Правила  поведения</a:t>
            </a:r>
            <a: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b="1" dirty="0" lang="ru-RU" u="sng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67" name="Прямоугольник 4"/>
          <p:cNvSpPr/>
          <p:nvPr/>
        </p:nvSpPr>
        <p:spPr>
          <a:xfrm>
            <a:off x="1142976" y="2571744"/>
            <a:ext cx="7215238" cy="1969009"/>
          </a:xfrm>
          <a:prstGeom prst="rect"/>
        </p:spPr>
        <p:txBody>
          <a:bodyPr wrap="square">
            <a:spAutoFit/>
          </a:bodyPr>
          <a:p>
            <a:pPr algn="ctr" indent="-609600" marL="609600">
              <a:lnSpc>
                <a:spcPct val="80000"/>
              </a:lnSpc>
              <a:spcBef>
                <a:spcPct val="55000"/>
              </a:spcBef>
              <a:buFont typeface="Wingdings" pitchFamily="2" charset="2"/>
              <a:buNone/>
            </a:pPr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Итак, правила поведения в кабинете информатики не сложны. </a:t>
            </a:r>
          </a:p>
          <a:p>
            <a:pPr algn="ctr" indent="-609600" marL="609600">
              <a:lnSpc>
                <a:spcPct val="80000"/>
              </a:lnSpc>
              <a:spcBef>
                <a:spcPct val="55000"/>
              </a:spcBef>
              <a:buFont typeface="Wingdings" pitchFamily="2" charset="2"/>
              <a:buNone/>
            </a:pPr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Но соблюдать их</a:t>
            </a:r>
            <a:r>
              <a:rPr b="1" dirty="0" sz="2400" lang="en-US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нужно очень строго.</a:t>
            </a:r>
            <a:r>
              <a:rPr dirty="0" sz="2400"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Будучи внимательными к своим компьютерам, вы многому научитесь, много интересного увидите на экранах.</a:t>
            </a:r>
            <a:r>
              <a:rPr dirty="0" sz="2400" lang="ru-RU" smtClean="0">
                <a:latin typeface="Times New Roman" pitchFamily="18" charset="0"/>
                <a:cs typeface="Times New Roman" pitchFamily="18" charset="0"/>
              </a:rPr>
              <a:t> </a:t>
            </a:r>
            <a:endParaRPr b="1" dirty="0" sz="2400"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175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500042"/>
            <a:ext cx="2439291" cy="185577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97176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 bwMode="auto">
          <a:xfrm>
            <a:off x="5643570" y="4739662"/>
            <a:ext cx="3500430" cy="2118338"/>
          </a:xfrm>
          <a:prstGeom prst="rect"/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7"/>
                                        <p:tgtEl>
                                          <p:spTgt spid="1048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1048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1048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0"/>
                                        <p:tgtEl>
                                          <p:spTgt spid="1048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">
                            <p:stCondLst>
                              <p:cond delay="1000"/>
                            </p:stCondLst>
                            <p:childTnLst>
                              <p:par>
                                <p:cTn fill="hold" id="12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14"/>
                                        <p:tgtEl>
                                          <p:spTgt spid="1048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5"/>
                                        <p:tgtEl>
                                          <p:spTgt spid="1048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6"/>
                                        <p:tgtEl>
                                          <p:spTgt spid="1048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7"/>
                                        <p:tgtEl>
                                          <p:spTgt spid="1048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5" name="Rectangle 1039"/>
          <p:cNvSpPr>
            <a:spLocks noChangeArrowheads="1"/>
          </p:cNvSpPr>
          <p:nvPr/>
        </p:nvSpPr>
        <p:spPr bwMode="auto">
          <a:xfrm>
            <a:off x="642910" y="2428868"/>
            <a:ext cx="8072494" cy="414338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717" name="Rectangle 1039"/>
          <p:cNvSpPr>
            <a:spLocks noChangeArrowheads="1"/>
          </p:cNvSpPr>
          <p:nvPr/>
        </p:nvSpPr>
        <p:spPr bwMode="auto">
          <a:xfrm>
            <a:off x="0" y="357167"/>
            <a:ext cx="9144000" cy="214314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719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036496" cy="2376264"/>
          </a:xfrm>
        </p:spPr>
        <p:txBody>
          <a:bodyPr>
            <a:normAutofit/>
          </a:bodyPr>
          <a:p>
            <a: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b="1" dirty="0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b="1" dirty="0" sz="360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Правила  поведения</a:t>
            </a:r>
            <a: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b="1" dirty="0" lang="ru-RU" u="sng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721" name="Прямоугольник 4"/>
          <p:cNvSpPr/>
          <p:nvPr/>
        </p:nvSpPr>
        <p:spPr>
          <a:xfrm>
            <a:off x="1142976" y="2571744"/>
            <a:ext cx="7215238" cy="1969009"/>
          </a:xfrm>
          <a:prstGeom prst="rect"/>
        </p:spPr>
        <p:txBody>
          <a:bodyPr wrap="square">
            <a:spAutoFit/>
          </a:bodyPr>
          <a:p>
            <a:pPr algn="ctr" indent="-609600" marL="609600">
              <a:lnSpc>
                <a:spcPct val="80000"/>
              </a:lnSpc>
              <a:spcBef>
                <a:spcPct val="55000"/>
              </a:spcBef>
              <a:buFont typeface="Wingdings" pitchFamily="2" charset="2"/>
              <a:buNone/>
            </a:pPr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Итак, правила поведения в кабинете информатики не сложны. </a:t>
            </a:r>
          </a:p>
          <a:p>
            <a:pPr algn="ctr" indent="-609600" marL="609600">
              <a:lnSpc>
                <a:spcPct val="80000"/>
              </a:lnSpc>
              <a:spcBef>
                <a:spcPct val="55000"/>
              </a:spcBef>
              <a:buFont typeface="Wingdings" pitchFamily="2" charset="2"/>
              <a:buNone/>
            </a:pPr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Но соблюдать их</a:t>
            </a:r>
            <a:r>
              <a:rPr b="1" dirty="0" sz="2400" lang="en-US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нужно очень строго.</a:t>
            </a:r>
            <a:r>
              <a:rPr dirty="0" sz="2400"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Будучи внимательными к своим компьютерам, вы многому научитесь, много интересного увидите на экранах.</a:t>
            </a:r>
            <a:r>
              <a:rPr dirty="0" sz="2400" lang="ru-RU" smtClean="0">
                <a:latin typeface="Times New Roman" pitchFamily="18" charset="0"/>
                <a:cs typeface="Times New Roman" pitchFamily="18" charset="0"/>
              </a:rPr>
              <a:t> </a:t>
            </a:r>
            <a:endParaRPr b="1" dirty="0" sz="2400"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178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500042"/>
            <a:ext cx="2439291" cy="185577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97180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 bwMode="auto">
          <a:xfrm>
            <a:off x="5643570" y="4739662"/>
            <a:ext cx="3500430" cy="2118338"/>
          </a:xfrm>
          <a:prstGeom prst="rect"/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7"/>
                                        <p:tgtEl>
                                          <p:spTgt spid="1048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1048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1048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0"/>
                                        <p:tgtEl>
                                          <p:spTgt spid="1048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">
                            <p:stCondLst>
                              <p:cond delay="1000"/>
                            </p:stCondLst>
                            <p:childTnLst>
                              <p:par>
                                <p:cTn fill="hold" id="12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14"/>
                                        <p:tgtEl>
                                          <p:spTgt spid="1048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5"/>
                                        <p:tgtEl>
                                          <p:spTgt spid="1048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6"/>
                                        <p:tgtEl>
                                          <p:spTgt spid="1048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7"/>
                                        <p:tgtEl>
                                          <p:spTgt spid="1048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1" name="Rectangle 1039"/>
          <p:cNvSpPr>
            <a:spLocks noChangeArrowheads="1"/>
          </p:cNvSpPr>
          <p:nvPr/>
        </p:nvSpPr>
        <p:spPr bwMode="auto">
          <a:xfrm>
            <a:off x="642910" y="2428868"/>
            <a:ext cx="8072494" cy="414338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642" name="Rectangle 1039"/>
          <p:cNvSpPr>
            <a:spLocks noChangeArrowheads="1"/>
          </p:cNvSpPr>
          <p:nvPr/>
        </p:nvSpPr>
        <p:spPr bwMode="auto">
          <a:xfrm>
            <a:off x="0" y="357167"/>
            <a:ext cx="9144000" cy="214314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643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036496" cy="2376264"/>
          </a:xfrm>
        </p:spPr>
        <p:txBody>
          <a:bodyPr>
            <a:normAutofit/>
          </a:bodyPr>
          <a:p>
            <a: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b="1" dirty="0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b="1" dirty="0" sz="360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Требования к рабочему месту</a:t>
            </a:r>
            <a: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b="1" dirty="0" lang="ru-RU" u="sng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44" name="Прямоугольник 4"/>
          <p:cNvSpPr/>
          <p:nvPr/>
        </p:nvSpPr>
        <p:spPr>
          <a:xfrm>
            <a:off x="1142976" y="2571744"/>
            <a:ext cx="7215238" cy="2606040"/>
          </a:xfrm>
          <a:prstGeom prst="rect"/>
        </p:spPr>
        <p:txBody>
          <a:bodyPr wrap="square">
            <a:spAutoFit/>
          </a:bodyPr>
          <a:p>
            <a:pPr algn="just">
              <a:lnSpc>
                <a:spcPct val="80000"/>
              </a:lnSpc>
            </a:pPr>
            <a:r>
              <a:rPr dirty="0" sz="2400" lang="ru-RU" smtClean="0">
                <a:latin typeface="Times New Roman" pitchFamily="18" charset="0"/>
                <a:cs typeface="Times New Roman" pitchFamily="18" charset="0"/>
              </a:rPr>
              <a:t>Экран видеомонитора должен находиться от глаз пользователя на расстоянии 600-700 мм, но не ближе 500 мм с учетом размеров алфавитно-цифровых знаков и символов. </a:t>
            </a:r>
          </a:p>
          <a:p>
            <a:pPr algn="just">
              <a:lnSpc>
                <a:spcPct val="80000"/>
              </a:lnSpc>
            </a:pPr>
            <a:endParaRPr dirty="0" sz="2400" lang="ru-RU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dirty="0" sz="2400" lang="ru-RU" smtClean="0">
                <a:latin typeface="Times New Roman" pitchFamily="18" charset="0"/>
                <a:cs typeface="Times New Roman" pitchFamily="18" charset="0"/>
              </a:rPr>
              <a:t>Линия взора должна быть перпендикулярна центру экрана. </a:t>
            </a:r>
          </a:p>
          <a:p>
            <a:pPr algn="just">
              <a:lnSpc>
                <a:spcPct val="80000"/>
              </a:lnSpc>
            </a:pPr>
            <a:endParaRPr dirty="0" sz="2400" lang="ru-RU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endParaRPr dirty="0" sz="2400"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167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500042"/>
            <a:ext cx="2439291" cy="185577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97168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4214818"/>
            <a:ext cx="2355859" cy="2355859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7"/>
                                        <p:tgtEl>
                                          <p:spTgt spid="1048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1048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1048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0"/>
                                        <p:tgtEl>
                                          <p:spTgt spid="1048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">
                            <p:stCondLst>
                              <p:cond delay="1000"/>
                            </p:stCondLst>
                            <p:childTnLst>
                              <p:par>
                                <p:cTn fill="hold" id="12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14"/>
                                        <p:tgtEl>
                                          <p:spTgt spid="10486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5"/>
                                        <p:tgtEl>
                                          <p:spTgt spid="10486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6"/>
                                        <p:tgtEl>
                                          <p:spTgt spid="10486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7"/>
                                        <p:tgtEl>
                                          <p:spTgt spid="10486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8" name="Rectangle 1039"/>
          <p:cNvSpPr>
            <a:spLocks noChangeArrowheads="1"/>
          </p:cNvSpPr>
          <p:nvPr/>
        </p:nvSpPr>
        <p:spPr bwMode="auto">
          <a:xfrm>
            <a:off x="642910" y="2428868"/>
            <a:ext cx="8072494" cy="414338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609" name="Rectangle 1039"/>
          <p:cNvSpPr>
            <a:spLocks noChangeArrowheads="1"/>
          </p:cNvSpPr>
          <p:nvPr/>
        </p:nvSpPr>
        <p:spPr bwMode="auto">
          <a:xfrm>
            <a:off x="0" y="357167"/>
            <a:ext cx="9144000" cy="214314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610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036496" cy="2376264"/>
          </a:xfrm>
        </p:spPr>
        <p:txBody>
          <a:bodyPr>
            <a:normAutofit/>
          </a:bodyPr>
          <a:p>
            <a: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b="1" dirty="0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b="1" dirty="0" sz="360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Требования безопасности во время работы</a:t>
            </a:r>
            <a: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b="1" dirty="0" lang="ru-RU" u="sng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11" name="Прямоугольник 4"/>
          <p:cNvSpPr/>
          <p:nvPr/>
        </p:nvSpPr>
        <p:spPr>
          <a:xfrm>
            <a:off x="1142976" y="2571744"/>
            <a:ext cx="7215238" cy="3444240"/>
          </a:xfrm>
          <a:prstGeom prst="rect"/>
        </p:spPr>
        <p:txBody>
          <a:bodyPr wrap="square">
            <a:spAutoFit/>
          </a:bodyPr>
          <a:p>
            <a:pPr algn="just">
              <a:lnSpc>
                <a:spcPct val="80000"/>
              </a:lnSpc>
            </a:pPr>
            <a:r>
              <a:rPr dirty="0" sz="2400" lang="ru-RU" smtClean="0">
                <a:latin typeface="Times New Roman" pitchFamily="18" charset="0"/>
                <a:cs typeface="Times New Roman" pitchFamily="18" charset="0"/>
              </a:rPr>
              <a:t>Недопустима работа за одним </a:t>
            </a:r>
          </a:p>
          <a:p>
            <a:pPr algn="just">
              <a:lnSpc>
                <a:spcPct val="80000"/>
              </a:lnSpc>
            </a:pPr>
            <a:r>
              <a:rPr dirty="0" sz="2400" lang="ru-RU" smtClean="0">
                <a:latin typeface="Times New Roman" pitchFamily="18" charset="0"/>
                <a:cs typeface="Times New Roman" pitchFamily="18" charset="0"/>
              </a:rPr>
              <a:t>компьютером двух и более человек.</a:t>
            </a:r>
          </a:p>
          <a:p>
            <a:pPr algn="just">
              <a:lnSpc>
                <a:spcPct val="80000"/>
              </a:lnSpc>
            </a:pPr>
            <a:endParaRPr dirty="0" sz="2400" lang="ru-RU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dirty="0" sz="2400" lang="ru-RU" smtClean="0">
                <a:latin typeface="Times New Roman" pitchFamily="18" charset="0"/>
                <a:cs typeface="Times New Roman" pitchFamily="18" charset="0"/>
              </a:rPr>
              <a:t>Изображение на экранах мониторов должно быть стабильным, ясным и предельно четким,  не иметь мерцаний символов и фона.</a:t>
            </a:r>
          </a:p>
          <a:p>
            <a:pPr algn="just">
              <a:lnSpc>
                <a:spcPct val="80000"/>
              </a:lnSpc>
            </a:pPr>
            <a:endParaRPr dirty="0" sz="2400" lang="ru-RU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dirty="0" sz="2400" lang="ru-RU" smtClean="0">
                <a:latin typeface="Times New Roman" pitchFamily="18" charset="0"/>
                <a:cs typeface="Times New Roman" pitchFamily="18" charset="0"/>
              </a:rPr>
              <a:t>На экранах не должно быть бликов</a:t>
            </a:r>
          </a:p>
          <a:p>
            <a:pPr algn="just">
              <a:lnSpc>
                <a:spcPct val="80000"/>
              </a:lnSpc>
            </a:pPr>
            <a:r>
              <a:rPr dirty="0" sz="2400" lang="ru-RU" smtClean="0">
                <a:latin typeface="Times New Roman" pitchFamily="18" charset="0"/>
                <a:cs typeface="Times New Roman" pitchFamily="18" charset="0"/>
              </a:rPr>
              <a:t>и отражений светильников, окон</a:t>
            </a:r>
          </a:p>
          <a:p>
            <a:pPr algn="just">
              <a:lnSpc>
                <a:spcPct val="80000"/>
              </a:lnSpc>
            </a:pPr>
            <a:r>
              <a:rPr dirty="0" sz="2400" lang="ru-RU" smtClean="0">
                <a:latin typeface="Times New Roman" pitchFamily="18" charset="0"/>
                <a:cs typeface="Times New Roman" pitchFamily="18" charset="0"/>
              </a:rPr>
              <a:t> и окружающих предметов.</a:t>
            </a:r>
          </a:p>
          <a:p>
            <a:pPr algn="just">
              <a:lnSpc>
                <a:spcPct val="80000"/>
              </a:lnSpc>
            </a:pPr>
            <a:endParaRPr dirty="0" sz="2400" lang="ru-RU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endParaRPr dirty="0" sz="2400"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159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500042"/>
            <a:ext cx="2439291" cy="185577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97160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4214818"/>
            <a:ext cx="2355859" cy="2355859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7"/>
                                        <p:tgtEl>
                                          <p:spTgt spid="104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104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104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0"/>
                                        <p:tgtEl>
                                          <p:spTgt spid="104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">
                            <p:stCondLst>
                              <p:cond delay="1000"/>
                            </p:stCondLst>
                            <p:childTnLst>
                              <p:par>
                                <p:cTn fill="hold" id="12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14"/>
                                        <p:tgtEl>
                                          <p:spTgt spid="104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5"/>
                                        <p:tgtEl>
                                          <p:spTgt spid="104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6"/>
                                        <p:tgtEl>
                                          <p:spTgt spid="104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7"/>
                                        <p:tgtEl>
                                          <p:spTgt spid="104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8">
                            <p:stCondLst>
                              <p:cond delay="2000"/>
                            </p:stCondLst>
                            <p:childTnLst>
                              <p:par>
                                <p:cTn fill="hold" id="19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21"/>
                                        <p:tgtEl>
                                          <p:spTgt spid="104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2"/>
                                        <p:tgtEl>
                                          <p:spTgt spid="104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3"/>
                                        <p:tgtEl>
                                          <p:spTgt spid="104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4"/>
                                        <p:tgtEl>
                                          <p:spTgt spid="104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5">
                            <p:stCondLst>
                              <p:cond delay="3000"/>
                            </p:stCondLst>
                            <p:childTnLst>
                              <p:par>
                                <p:cTn fill="hold" id="26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28"/>
                                        <p:tgtEl>
                                          <p:spTgt spid="104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9"/>
                                        <p:tgtEl>
                                          <p:spTgt spid="104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0"/>
                                        <p:tgtEl>
                                          <p:spTgt spid="104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1"/>
                                        <p:tgtEl>
                                          <p:spTgt spid="104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2">
                            <p:stCondLst>
                              <p:cond delay="4000"/>
                            </p:stCondLst>
                            <p:childTnLst>
                              <p:par>
                                <p:cTn fill="hold" id="33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35"/>
                                        <p:tgtEl>
                                          <p:spTgt spid="104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6"/>
                                        <p:tgtEl>
                                          <p:spTgt spid="104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7"/>
                                        <p:tgtEl>
                                          <p:spTgt spid="104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8"/>
                                        <p:tgtEl>
                                          <p:spTgt spid="104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9">
                            <p:stCondLst>
                              <p:cond delay="5000"/>
                            </p:stCondLst>
                            <p:childTnLst>
                              <p:par>
                                <p:cTn fill="hold" id="40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42"/>
                                        <p:tgtEl>
                                          <p:spTgt spid="104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43"/>
                                        <p:tgtEl>
                                          <p:spTgt spid="104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44"/>
                                        <p:tgtEl>
                                          <p:spTgt spid="104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45"/>
                                        <p:tgtEl>
                                          <p:spTgt spid="104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Rectangle 1039"/>
          <p:cNvSpPr>
            <a:spLocks noChangeArrowheads="1"/>
          </p:cNvSpPr>
          <p:nvPr/>
        </p:nvSpPr>
        <p:spPr bwMode="auto">
          <a:xfrm>
            <a:off x="642910" y="2428868"/>
            <a:ext cx="8072494" cy="414338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605" name="Rectangle 1039"/>
          <p:cNvSpPr>
            <a:spLocks noChangeArrowheads="1"/>
          </p:cNvSpPr>
          <p:nvPr/>
        </p:nvSpPr>
        <p:spPr bwMode="auto">
          <a:xfrm>
            <a:off x="0" y="357167"/>
            <a:ext cx="9144000" cy="214314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606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036496" cy="2376264"/>
          </a:xfrm>
        </p:spPr>
        <p:txBody>
          <a:bodyPr>
            <a:normAutofit/>
          </a:bodyPr>
          <a:p>
            <a: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b="1" dirty="0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b="1" dirty="0" sz="360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Требования безопасности во время работы</a:t>
            </a:r>
            <a: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b="1" dirty="0" lang="ru-RU" u="sng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07" name="Прямоугольник 4"/>
          <p:cNvSpPr/>
          <p:nvPr/>
        </p:nvSpPr>
        <p:spPr>
          <a:xfrm>
            <a:off x="1142976" y="2571744"/>
            <a:ext cx="7215238" cy="650241"/>
          </a:xfrm>
          <a:prstGeom prst="rect"/>
        </p:spPr>
        <p:txBody>
          <a:bodyPr wrap="square">
            <a:spAutoFit/>
          </a:bodyPr>
          <a:p>
            <a:pPr algn="just">
              <a:lnSpc>
                <a:spcPct val="80000"/>
              </a:lnSpc>
            </a:pPr>
            <a:endParaRPr dirty="0" sz="2400" lang="ru-RU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endParaRPr dirty="0" sz="2400"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157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500042"/>
            <a:ext cx="2439291" cy="185577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4194304" name="Таблица 7"/>
          <p:cNvGraphicFramePr>
            <a:graphicFrameLocks noGrp="1"/>
          </p:cNvGraphicFramePr>
          <p:nvPr/>
        </p:nvGraphicFramePr>
        <p:xfrm>
          <a:off x="928662" y="3214686"/>
          <a:ext cx="750099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92"/>
                <a:gridCol w="5072098"/>
              </a:tblGrid>
              <a:tr h="370840">
                <a:tc>
                  <a:txBody>
                    <a:bodyPr/>
                    <a:p>
                      <a:pPr algn="ctr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baseline="0" b="1" cap="none" dirty="0" sz="2400" i="0" kumimoji="0" lang="ru-RU" normalizeH="0" strike="noStrike" u="none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  <a:endParaRPr baseline="0" b="0" cap="none" dirty="0" sz="2400" i="0" kumimoji="0" lang="ru-RU" normalizeH="0" strike="noStrike" u="none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p>
                      <a:pPr algn="ctr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baseline="0" b="1" cap="none" dirty="0" sz="2400" i="0" kumimoji="0" lang="ru-RU" normalizeH="0" strike="noStrike" u="none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Максимальное допустимое непрерывное время работы, мин</a:t>
                      </a:r>
                      <a:endParaRPr baseline="0" b="0" cap="none" dirty="0" sz="2400" i="0" kumimoji="0" lang="ru-RU" normalizeH="0" strike="noStrike" u="none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</a:tr>
              <a:tr h="370840">
                <a:tc>
                  <a:txBody>
                    <a:bodyPr/>
                    <a:p>
                      <a:pPr algn="ctr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baseline="0" b="0" cap="none" dirty="0" sz="2400" i="0" kumimoji="0" lang="ru-RU" normalizeH="0" strike="noStrike" u="none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baseline="0" b="0" cap="none" dirty="0" sz="2400" i="0" kumimoji="0" lang="ru-RU" normalizeH="0" strike="noStrike" u="none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p>
                      <a:pPr algn="ctr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baseline="0" b="0" cap="none" dirty="0" sz="2400" i="0" kumimoji="0" lang="ru-RU" normalizeH="0" strike="noStrike" u="none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baseline="0" b="0" cap="none" dirty="0" sz="2400" i="0" kumimoji="0" lang="ru-RU" normalizeH="0" strike="noStrike" u="none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</a:tr>
              <a:tr h="370840">
                <a:tc>
                  <a:txBody>
                    <a:bodyPr/>
                    <a:p>
                      <a:pPr algn="ctr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baseline="0" b="0" cap="none" dirty="0" sz="2400" i="0" kumimoji="0" lang="ru-RU" normalizeH="0" strike="noStrike" u="none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6-8</a:t>
                      </a:r>
                      <a:endParaRPr baseline="0" b="0" cap="none" dirty="0" sz="2400" i="0" kumimoji="0" lang="ru-RU" normalizeH="0" strike="noStrike" u="none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p>
                      <a:pPr algn="ctr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baseline="0" b="0" cap="none" dirty="0" sz="2400" i="0" kumimoji="0" lang="ru-RU" normalizeH="0" strike="noStrike" u="none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baseline="0" b="0" cap="none" dirty="0" sz="2400" i="0" kumimoji="0" lang="ru-RU" normalizeH="0" strike="noStrike" u="none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</a:tr>
              <a:tr h="370840">
                <a:tc>
                  <a:txBody>
                    <a:bodyPr/>
                    <a:p>
                      <a:pPr algn="ctr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baseline="0" b="0" cap="none" dirty="0" sz="2400" i="0" kumimoji="0" lang="ru-RU" normalizeH="0" strike="noStrike" u="none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8-9</a:t>
                      </a:r>
                      <a:endParaRPr baseline="0" b="0" cap="none" dirty="0" sz="2400" i="0" kumimoji="0" lang="ru-RU" normalizeH="0" strike="noStrike" u="none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p>
                      <a:pPr algn="ctr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baseline="0" b="0" cap="none" dirty="0" sz="2400" i="0" kumimoji="0" lang="ru-RU" normalizeH="0" strike="noStrike" u="none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baseline="0" b="0" cap="none" dirty="0" sz="2400" i="0" kumimoji="0" lang="ru-RU" normalizeH="0" strike="noStrike" u="none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</a:tr>
              <a:tr h="370840">
                <a:tc>
                  <a:txBody>
                    <a:bodyPr/>
                    <a:p>
                      <a:pPr algn="ctr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baseline="0" b="0" cap="none" sz="2400" i="0" kumimoji="0" lang="ru-RU" normalizeH="0" strike="noStrike" u="none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10-11</a:t>
                      </a:r>
                      <a:endParaRPr baseline="0" b="0" cap="none" sz="2400" i="0" kumimoji="0" lang="ru-RU" normalizeH="0" strike="noStrike" u="none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p>
                      <a:pPr algn="ctr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baseline="0" b="0" cap="none" dirty="0" sz="2400" i="0" kumimoji="0" lang="ru-RU" normalizeH="0" strike="noStrike" u="none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на первом часу занятий, </a:t>
                      </a:r>
                    </a:p>
                    <a:p>
                      <a:pPr algn="ctr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baseline="0" b="0" cap="none" dirty="0" sz="2400" i="0" kumimoji="0" lang="ru-RU" normalizeH="0" strike="noStrike" u="none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на втором часу</a:t>
                      </a:r>
                      <a:endParaRPr baseline="0" b="0" cap="none" dirty="0" sz="2400" i="0" kumimoji="0" lang="ru-RU" normalizeH="0" strike="noStrike" u="none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  <p:pic>
        <p:nvPicPr>
          <p:cNvPr id="2097158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>
            <a:off x="6500826" y="1500174"/>
            <a:ext cx="2643174" cy="1840431"/>
          </a:xfrm>
          <a:prstGeom prst="rect"/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mph" presetID="35" presetSubtype="0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dur="1000" fill="hold" id="6"/>
                                        <p:tgtEl>
                                          <p:spTgt spid="209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0" name="Rectangle 1039"/>
          <p:cNvSpPr>
            <a:spLocks noChangeArrowheads="1"/>
          </p:cNvSpPr>
          <p:nvPr/>
        </p:nvSpPr>
        <p:spPr bwMode="auto">
          <a:xfrm>
            <a:off x="642910" y="2428868"/>
            <a:ext cx="8072494" cy="414338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601" name="Rectangle 1039"/>
          <p:cNvSpPr>
            <a:spLocks noChangeArrowheads="1"/>
          </p:cNvSpPr>
          <p:nvPr/>
        </p:nvSpPr>
        <p:spPr bwMode="auto">
          <a:xfrm>
            <a:off x="0" y="357167"/>
            <a:ext cx="9144000" cy="214314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60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036496" cy="2376264"/>
          </a:xfrm>
        </p:spPr>
        <p:txBody>
          <a:bodyPr>
            <a:normAutofit/>
          </a:bodyPr>
          <a:p>
            <a: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b="1" dirty="0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b="1" dirty="0" sz="3600" lang="ru-RU" u="sng" smtClean="0"/>
              <a:t>Требования безопасности </a:t>
            </a:r>
            <a:br>
              <a:rPr b="1" dirty="0" sz="3600" lang="ru-RU" u="sng" smtClean="0"/>
            </a:br>
            <a:r>
              <a:rPr b="1" dirty="0" sz="3600" lang="ru-RU" u="sng" smtClean="0"/>
              <a:t>в аварийных ситуациях</a:t>
            </a:r>
            <a: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b="1" dirty="0" lang="ru-RU" u="sng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03" name="Прямоугольник 4"/>
          <p:cNvSpPr/>
          <p:nvPr/>
        </p:nvSpPr>
        <p:spPr>
          <a:xfrm>
            <a:off x="1142976" y="2571744"/>
            <a:ext cx="7215238" cy="2606040"/>
          </a:xfrm>
          <a:prstGeom prst="rect"/>
        </p:spPr>
        <p:txBody>
          <a:bodyPr wrap="square">
            <a:spAutoFit/>
          </a:bodyPr>
          <a:p>
            <a:pPr algn="just">
              <a:lnSpc>
                <a:spcPct val="80000"/>
              </a:lnSpc>
            </a:pPr>
            <a:r>
              <a:rPr dirty="0" sz="2400" lang="ru-RU" smtClean="0">
                <a:latin typeface="Times New Roman" pitchFamily="18" charset="0"/>
                <a:cs typeface="Times New Roman" pitchFamily="18" charset="0"/>
              </a:rPr>
              <a:t>В случае появления неисправности в работе компьютера следует выключить его и сообщить об этом учителю.</a:t>
            </a:r>
          </a:p>
          <a:p>
            <a:pPr algn="just">
              <a:lnSpc>
                <a:spcPct val="80000"/>
              </a:lnSpc>
            </a:pPr>
            <a:endParaRPr dirty="0" sz="2400" lang="ru-RU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dirty="0" sz="2400" lang="ru-RU" smtClean="0">
                <a:latin typeface="Times New Roman" pitchFamily="18" charset="0"/>
                <a:cs typeface="Times New Roman" pitchFamily="18" charset="0"/>
              </a:rPr>
              <a:t>При плохом самочувствии, появлении головной боли, головокружении и пр. прекратить работу и сообщить об этом учителю.</a:t>
            </a:r>
          </a:p>
          <a:p>
            <a:pPr algn="just">
              <a:lnSpc>
                <a:spcPct val="80000"/>
              </a:lnSpc>
            </a:pPr>
            <a:endParaRPr dirty="0" sz="2400" lang="ru-RU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endParaRPr dirty="0" sz="2400"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155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28604"/>
            <a:ext cx="2439291" cy="185577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97156" name="Рисунок 7" descr="c4ceacd8e608.png"/>
          <p:cNvPicPr>
            <a:picLocks noChangeAspect="1"/>
          </p:cNvPicPr>
          <p:nvPr/>
        </p:nvPicPr>
        <p:blipFill>
          <a:blip xmlns:r="http://schemas.openxmlformats.org/officeDocument/2006/relationships" r:embed="rId2" cstate="print"/>
          <a:stretch>
            <a:fillRect/>
          </a:stretch>
        </p:blipFill>
        <p:spPr>
          <a:xfrm>
            <a:off x="6895961" y="4498937"/>
            <a:ext cx="1828959" cy="2109399"/>
          </a:xfrm>
          <a:prstGeom prst="rect"/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7"/>
                                        <p:tgtEl>
                                          <p:spTgt spid="1048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1048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1048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0"/>
                                        <p:tgtEl>
                                          <p:spTgt spid="1048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">
                            <p:stCondLst>
                              <p:cond delay="1000"/>
                            </p:stCondLst>
                            <p:childTnLst>
                              <p:par>
                                <p:cTn fill="hold" id="12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14"/>
                                        <p:tgtEl>
                                          <p:spTgt spid="1048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5"/>
                                        <p:tgtEl>
                                          <p:spTgt spid="1048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6"/>
                                        <p:tgtEl>
                                          <p:spTgt spid="1048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7"/>
                                        <p:tgtEl>
                                          <p:spTgt spid="1048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5" name="Rectangle 1039"/>
          <p:cNvSpPr>
            <a:spLocks noChangeArrowheads="1"/>
          </p:cNvSpPr>
          <p:nvPr/>
        </p:nvSpPr>
        <p:spPr bwMode="auto">
          <a:xfrm>
            <a:off x="357158" y="1643050"/>
            <a:ext cx="8429684" cy="521495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586" name="Rectangle 1039"/>
          <p:cNvSpPr>
            <a:spLocks noChangeArrowheads="1"/>
          </p:cNvSpPr>
          <p:nvPr/>
        </p:nvSpPr>
        <p:spPr bwMode="auto">
          <a:xfrm>
            <a:off x="0" y="0"/>
            <a:ext cx="9144000" cy="164305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58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36496" cy="2376264"/>
          </a:xfrm>
        </p:spPr>
        <p:txBody>
          <a:bodyPr>
            <a:normAutofit/>
          </a:bodyPr>
          <a:p>
            <a:r>
              <a:rPr b="1" dirty="0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b="1" dirty="0" sz="3600" lang="ru-RU" u="sng" smtClean="0"/>
              <a:t>ОТДОХНИ!</a:t>
            </a:r>
            <a: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b="1" dirty="0" lang="ru-RU" u="sng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588" name="Прямоугольник 4"/>
          <p:cNvSpPr/>
          <p:nvPr/>
        </p:nvSpPr>
        <p:spPr>
          <a:xfrm>
            <a:off x="500034" y="1857364"/>
            <a:ext cx="8072494" cy="5349240"/>
          </a:xfrm>
          <a:prstGeom prst="rect"/>
        </p:spPr>
        <p:txBody>
          <a:bodyPr wrap="square">
            <a:spAutoFit/>
          </a:bodyPr>
          <a:p>
            <a:pPr algn="ctr" eaLnBrk="1" hangingPunct="1">
              <a:buFont typeface="Wingdings" pitchFamily="2" charset="2"/>
              <a:buNone/>
            </a:pPr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Сядьте поудобнее, свободно откинувшись на спинку стула. Закройте глаза. Представьте, что, все неприятности, раздражение, беспокойство постепенно улетучиваются.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Потянитесь с наслаждением, отведя согнутые руки в стороны, стараясь соединить лопатки.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Положив на затылок ладони, сначала наклоните голову вперед, помогая этому движению, затем — назад, оказывая ладонями сопротивление. Соедините пальцы в замок и вытяните руки максимально вперед, вывернув кисти.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Переведите взгляд вдаль, посмотрите в окно, на зелень деревьев и на небо. Быстро-быстро поморгайте глазами.</a:t>
            </a:r>
            <a:endParaRPr dirty="0" sz="2400" lang="ru-RU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endParaRPr dirty="0" sz="2400"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152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214338"/>
            <a:ext cx="2439291" cy="185577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0" fill="hold" id="7"/>
                                        <p:tgtEl>
                                          <p:spTgt spid="1048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0" fill="hold" id="8"/>
                                        <p:tgtEl>
                                          <p:spTgt spid="1048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0" fill="hold" id="9"/>
                                        <p:tgtEl>
                                          <p:spTgt spid="1048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0" fill="hold" id="10"/>
                                        <p:tgtEl>
                                          <p:spTgt spid="1048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">
                            <p:stCondLst>
                              <p:cond delay="5000"/>
                            </p:stCondLst>
                            <p:childTnLst>
                              <p:par>
                                <p:cTn fill="hold" id="12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0" fill="hold" id="14"/>
                                        <p:tgtEl>
                                          <p:spTgt spid="10485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0" fill="hold" id="15"/>
                                        <p:tgtEl>
                                          <p:spTgt spid="10485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0" fill="hold" id="16"/>
                                        <p:tgtEl>
                                          <p:spTgt spid="10485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0" fill="hold" id="17"/>
                                        <p:tgtEl>
                                          <p:spTgt spid="10485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8">
                            <p:stCondLst>
                              <p:cond delay="10000"/>
                            </p:stCondLst>
                            <p:childTnLst>
                              <p:par>
                                <p:cTn fill="hold" id="19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0" fill="hold" id="21"/>
                                        <p:tgtEl>
                                          <p:spTgt spid="10485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0" fill="hold" id="22"/>
                                        <p:tgtEl>
                                          <p:spTgt spid="10485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0" fill="hold" id="23"/>
                                        <p:tgtEl>
                                          <p:spTgt spid="10485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0" fill="hold" id="24"/>
                                        <p:tgtEl>
                                          <p:spTgt spid="10485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5">
                            <p:stCondLst>
                              <p:cond delay="15000"/>
                            </p:stCondLst>
                            <p:childTnLst>
                              <p:par>
                                <p:cTn fill="hold" id="26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0" fill="hold" id="28"/>
                                        <p:tgtEl>
                                          <p:spTgt spid="10485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0" fill="hold" id="29"/>
                                        <p:tgtEl>
                                          <p:spTgt spid="10485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0" fill="hold" id="30"/>
                                        <p:tgtEl>
                                          <p:spTgt spid="10485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0" fill="hold" id="31"/>
                                        <p:tgtEl>
                                          <p:spTgt spid="10485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Rectangle 1039"/>
          <p:cNvSpPr>
            <a:spLocks noChangeArrowheads="1"/>
          </p:cNvSpPr>
          <p:nvPr/>
        </p:nvSpPr>
        <p:spPr bwMode="auto">
          <a:xfrm>
            <a:off x="357158" y="1643050"/>
            <a:ext cx="8429684" cy="521495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dirty="0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590" name="Rectangle 1039"/>
          <p:cNvSpPr>
            <a:spLocks noChangeArrowheads="1"/>
          </p:cNvSpPr>
          <p:nvPr/>
        </p:nvSpPr>
        <p:spPr bwMode="auto">
          <a:xfrm>
            <a:off x="0" y="0"/>
            <a:ext cx="9144000" cy="164305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591" name="Заголовок 1"/>
          <p:cNvSpPr>
            <a:spLocks noGrp="1"/>
          </p:cNvSpPr>
          <p:nvPr>
            <p:ph type="title"/>
          </p:nvPr>
        </p:nvSpPr>
        <p:spPr>
          <a:xfrm>
            <a:off x="0" y="-571528"/>
            <a:ext cx="9036496" cy="2376264"/>
          </a:xfrm>
        </p:spPr>
        <p:txBody>
          <a:bodyPr>
            <a:normAutofit/>
          </a:bodyPr>
          <a:p>
            <a:r>
              <a:rPr b="1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b="1" sz="3600" lang="ru-RU" u="sng" smtClean="0"/>
              <a:t>ПРОВЕРИМ</a:t>
            </a:r>
            <a:r>
              <a:rPr b="1" dirty="0" sz="3600" lang="ru-RU" u="sng" smtClean="0"/>
              <a:t>?!</a:t>
            </a:r>
            <a:endParaRPr b="1" dirty="0" lang="ru-RU" u="sng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592" name="Прямоугольник 4"/>
          <p:cNvSpPr/>
          <p:nvPr/>
        </p:nvSpPr>
        <p:spPr>
          <a:xfrm>
            <a:off x="500034" y="1785926"/>
            <a:ext cx="8072494" cy="929640"/>
          </a:xfrm>
          <a:prstGeom prst="rect"/>
        </p:spPr>
        <p:txBody>
          <a:bodyPr wrap="square">
            <a:spAutoFit/>
          </a:bodyPr>
          <a:p>
            <a:pPr algn="just">
              <a:lnSpc>
                <a:spcPct val="80000"/>
              </a:lnSpc>
            </a:pPr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Сколько учеников могут одновременно работать за одним компьютером?</a:t>
            </a:r>
          </a:p>
          <a:p>
            <a:pPr algn="just">
              <a:lnSpc>
                <a:spcPct val="80000"/>
              </a:lnSpc>
            </a:pPr>
            <a:endParaRPr dirty="0" sz="2400"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153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214338"/>
            <a:ext cx="2439291" cy="185577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97154" name="Picture 3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4369523"/>
            <a:ext cx="1645067" cy="248847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48593" name="TextBox 8"/>
          <p:cNvSpPr txBox="1"/>
          <p:nvPr/>
        </p:nvSpPr>
        <p:spPr>
          <a:xfrm>
            <a:off x="6500826" y="2143116"/>
            <a:ext cx="1571636" cy="461665"/>
          </a:xfrm>
          <a:prstGeom prst="rect"/>
          <a:noFill/>
        </p:spPr>
        <p:txBody>
          <a:bodyPr rtlCol="0" wrap="square">
            <a:spAutoFit/>
          </a:bodyPr>
          <a:p>
            <a:r>
              <a:rPr b="1" dirty="0" sz="2400"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Один</a:t>
            </a:r>
            <a:endParaRPr b="1" dirty="0" sz="2400" lang="ru-RU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594" name="Прямоугольник 9"/>
          <p:cNvSpPr/>
          <p:nvPr/>
        </p:nvSpPr>
        <p:spPr>
          <a:xfrm>
            <a:off x="571472" y="2500306"/>
            <a:ext cx="7715304" cy="802640"/>
          </a:xfrm>
          <a:prstGeom prst="rect"/>
        </p:spPr>
        <p:txBody>
          <a:bodyPr wrap="square">
            <a:spAutoFit/>
          </a:bodyPr>
          <a:p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Что делать в случае неисправности компьютера?</a:t>
            </a:r>
          </a:p>
          <a:p>
            <a:pPr algn="ctr">
              <a:buFont typeface="Wingdings" pitchFamily="2" charset="2"/>
              <a:buNone/>
            </a:pPr>
            <a:r>
              <a:rPr dirty="0" sz="2400" lang="ru-RU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dirty="0" lang="ru-RU">
              <a:solidFill>
                <a:srgbClr val="CC6600"/>
              </a:solidFill>
            </a:endParaRPr>
          </a:p>
        </p:txBody>
      </p:sp>
      <p:sp>
        <p:nvSpPr>
          <p:cNvPr id="1048595" name="Прямоугольник 10"/>
          <p:cNvSpPr/>
          <p:nvPr/>
        </p:nvSpPr>
        <p:spPr>
          <a:xfrm>
            <a:off x="1571604" y="2928934"/>
            <a:ext cx="7523480" cy="447041"/>
          </a:xfrm>
          <a:prstGeom prst="rect"/>
        </p:spPr>
        <p:txBody>
          <a:bodyPr wrap="none">
            <a:spAutoFit/>
          </a:bodyPr>
          <a:p>
            <a:r>
              <a:rPr b="1" dirty="0" sz="2400"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Отключить компьютер и сказать об этом учителю</a:t>
            </a:r>
            <a:r>
              <a:rPr dirty="0" lang="ru-RU" smtClean="0">
                <a:solidFill>
                  <a:srgbClr val="CC6600"/>
                </a:solidFill>
              </a:rPr>
              <a:t>.</a:t>
            </a:r>
            <a:endParaRPr dirty="0" lang="ru-RU"/>
          </a:p>
        </p:txBody>
      </p:sp>
      <p:sp>
        <p:nvSpPr>
          <p:cNvPr id="1048596" name="Прямоугольник 11"/>
          <p:cNvSpPr/>
          <p:nvPr/>
        </p:nvSpPr>
        <p:spPr>
          <a:xfrm>
            <a:off x="500034" y="3357562"/>
            <a:ext cx="8143932" cy="650241"/>
          </a:xfrm>
          <a:prstGeom prst="rect"/>
        </p:spPr>
        <p:txBody>
          <a:bodyPr wrap="square">
            <a:spAutoFit/>
          </a:bodyPr>
          <a:p>
            <a:pPr algn="just">
              <a:lnSpc>
                <a:spcPct val="80000"/>
              </a:lnSpc>
            </a:pPr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Как можно проверить, что компьютеры в классе заземлены?</a:t>
            </a:r>
            <a:endParaRPr b="1" dirty="0" sz="2400"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597" name="Прямоугольник 12"/>
          <p:cNvSpPr/>
          <p:nvPr/>
        </p:nvSpPr>
        <p:spPr>
          <a:xfrm>
            <a:off x="785786" y="4000504"/>
            <a:ext cx="6286544" cy="650240"/>
          </a:xfrm>
          <a:prstGeom prst="rect"/>
        </p:spPr>
        <p:txBody>
          <a:bodyPr wrap="square">
            <a:spAutoFit/>
          </a:bodyPr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b="1" dirty="0" sz="2400"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Убедиться в отсутствии красного огонька на сетевом фильтре.</a:t>
            </a:r>
            <a:endParaRPr b="1" dirty="0" sz="2400" lang="ru-RU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598" name="Прямоугольник 15"/>
          <p:cNvSpPr/>
          <p:nvPr/>
        </p:nvSpPr>
        <p:spPr>
          <a:xfrm>
            <a:off x="428596" y="5500702"/>
            <a:ext cx="8001056" cy="387798"/>
          </a:xfrm>
          <a:prstGeom prst="rect"/>
        </p:spPr>
        <p:txBody>
          <a:bodyPr wrap="square">
            <a:spAutoFit/>
          </a:bodyPr>
          <a:p>
            <a:pPr>
              <a:lnSpc>
                <a:spcPct val="80000"/>
              </a:lnSpc>
            </a:pPr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Каким должно быть расстояние от глаз до монитора?</a:t>
            </a:r>
            <a:endParaRPr b="1" dirty="0" sz="2400"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599" name="TextBox 16"/>
          <p:cNvSpPr txBox="1"/>
          <p:nvPr/>
        </p:nvSpPr>
        <p:spPr>
          <a:xfrm>
            <a:off x="5929322" y="5929330"/>
            <a:ext cx="1428760" cy="461665"/>
          </a:xfrm>
          <a:prstGeom prst="rect"/>
          <a:noFill/>
        </p:spPr>
        <p:txBody>
          <a:bodyPr rtlCol="0" wrap="square">
            <a:spAutoFit/>
          </a:bodyPr>
          <a:p>
            <a:r>
              <a:rPr b="1" dirty="0" sz="2400"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60-70 см</a:t>
            </a:r>
            <a:endParaRPr b="1" dirty="0" sz="2400" lang="ru-RU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500" id="7"/>
                                        <p:tgtEl>
                                          <p:spTgt spid="1048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500" id="12"/>
                                        <p:tgtEl>
                                          <p:spTgt spid="1048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500" id="17"/>
                                        <p:tgtEl>
                                          <p:spTgt spid="104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id="20" nodeType="click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500" id="22"/>
                                        <p:tgtEl>
                                          <p:spTgt spid="10485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id="25" nodeType="click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500" id="27"/>
                                        <p:tgtEl>
                                          <p:spTgt spid="104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8">
                      <p:stCondLst>
                        <p:cond delay="indefinite"/>
                      </p:stCondLst>
                      <p:childTnLst>
                        <p:par>
                          <p:cTn fill="hold" id="29">
                            <p:stCondLst>
                              <p:cond delay="0"/>
                            </p:stCondLst>
                            <p:childTnLst>
                              <p:par>
                                <p:cTn fill="hold" id="30" nodeType="click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500" id="32"/>
                                        <p:tgtEl>
                                          <p:spTgt spid="10485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3">
                      <p:stCondLst>
                        <p:cond delay="indefinite"/>
                      </p:stCondLst>
                      <p:childTnLst>
                        <p:par>
                          <p:cTn fill="hold" id="34">
                            <p:stCondLst>
                              <p:cond delay="0"/>
                            </p:stCondLst>
                            <p:childTnLst>
                              <p:par>
                                <p:cTn fill="hold" id="35" nodeType="click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500" id="37"/>
                                        <p:tgtEl>
                                          <p:spTgt spid="1048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2" name="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Rectangle 1039"/>
          <p:cNvSpPr>
            <a:spLocks noChangeArrowheads="1"/>
          </p:cNvSpPr>
          <p:nvPr/>
        </p:nvSpPr>
        <p:spPr bwMode="auto">
          <a:xfrm>
            <a:off x="642910" y="2714620"/>
            <a:ext cx="8072494" cy="357190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619" name="Rectangle 1039"/>
          <p:cNvSpPr>
            <a:spLocks noChangeArrowheads="1"/>
          </p:cNvSpPr>
          <p:nvPr/>
        </p:nvSpPr>
        <p:spPr bwMode="auto">
          <a:xfrm>
            <a:off x="0" y="357167"/>
            <a:ext cx="9144000" cy="214314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620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036496" cy="2376264"/>
          </a:xfrm>
        </p:spPr>
        <p:txBody>
          <a:bodyPr>
            <a:normAutofit/>
          </a:bodyPr>
          <a:p>
            <a: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b="1" dirty="0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Правила поведения</a:t>
            </a:r>
            <a:b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b="1" dirty="0" lang="ru-RU" u="sng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21" name="Прямоугольник 4"/>
          <p:cNvSpPr/>
          <p:nvPr/>
        </p:nvSpPr>
        <p:spPr>
          <a:xfrm>
            <a:off x="1142976" y="3059668"/>
            <a:ext cx="7215238" cy="1767841"/>
          </a:xfrm>
          <a:prstGeom prst="rect"/>
        </p:spPr>
        <p:txBody>
          <a:bodyPr wrap="square">
            <a:spAutoFit/>
          </a:bodyPr>
          <a:p>
            <a:pPr algn="ctr"/>
            <a:r>
              <a:rPr b="1" dirty="0" sz="2800" lang="ru-RU" smtClean="0">
                <a:latin typeface="Times New Roman" pitchFamily="18" charset="0"/>
                <a:cs typeface="Times New Roman" pitchFamily="18" charset="0"/>
              </a:rPr>
              <a:t>Давайте вспомним как нужно правильно вести себя в компьютерном классе. </a:t>
            </a:r>
          </a:p>
          <a:p>
            <a:pPr algn="ctr"/>
            <a:r>
              <a:rPr b="1" dirty="0" sz="2800" lang="ru-RU" smtClean="0">
                <a:latin typeface="Times New Roman" pitchFamily="18" charset="0"/>
                <a:cs typeface="Times New Roman" pitchFamily="18" charset="0"/>
              </a:rPr>
              <a:t>Хочется верить, что компьютер станет вашим помощником.</a:t>
            </a:r>
            <a:endParaRPr b="1" dirty="0" sz="2800"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162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500042"/>
            <a:ext cx="2439291" cy="185577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7"/>
                                        <p:tgtEl>
                                          <p:spTgt spid="1048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1048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1048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0"/>
                                        <p:tgtEl>
                                          <p:spTgt spid="1048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">
                            <p:stCondLst>
                              <p:cond delay="1000"/>
                            </p:stCondLst>
                            <p:childTnLst>
                              <p:par>
                                <p:cTn fill="hold" id="12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14"/>
                                        <p:tgtEl>
                                          <p:spTgt spid="10486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5"/>
                                        <p:tgtEl>
                                          <p:spTgt spid="10486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6"/>
                                        <p:tgtEl>
                                          <p:spTgt spid="10486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7"/>
                                        <p:tgtEl>
                                          <p:spTgt spid="10486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2" name="Rectangle 1039"/>
          <p:cNvSpPr>
            <a:spLocks noChangeArrowheads="1"/>
          </p:cNvSpPr>
          <p:nvPr/>
        </p:nvSpPr>
        <p:spPr bwMode="auto">
          <a:xfrm>
            <a:off x="571472" y="2500306"/>
            <a:ext cx="8072494" cy="414338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623" name="Rectangle 1039"/>
          <p:cNvSpPr>
            <a:spLocks noChangeArrowheads="1"/>
          </p:cNvSpPr>
          <p:nvPr/>
        </p:nvSpPr>
        <p:spPr bwMode="auto">
          <a:xfrm>
            <a:off x="0" y="357167"/>
            <a:ext cx="9144000" cy="214314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624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036496" cy="2376264"/>
          </a:xfrm>
        </p:spPr>
        <p:txBody>
          <a:bodyPr>
            <a:normAutofit/>
          </a:bodyPr>
          <a:p>
            <a: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b="1" dirty="0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b="1" dirty="0" sz="360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Правило  первое </a:t>
            </a:r>
            <a:r>
              <a:rPr b="1" dirty="0" sz="3600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</a:t>
            </a:r>
            <a:r>
              <a:rPr b="1" dirty="0" sz="360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«Чистота»</a:t>
            </a:r>
            <a: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b="1" dirty="0" lang="ru-RU" u="sng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25" name="Прямоугольник 4"/>
          <p:cNvSpPr/>
          <p:nvPr/>
        </p:nvSpPr>
        <p:spPr>
          <a:xfrm>
            <a:off x="928662" y="2714620"/>
            <a:ext cx="7215238" cy="2606040"/>
          </a:xfrm>
          <a:prstGeom prst="rect"/>
        </p:spPr>
        <p:txBody>
          <a:bodyPr wrap="square">
            <a:spAutoFit/>
          </a:bodyPr>
          <a:p>
            <a:pPr algn="ctr"/>
            <a:r>
              <a:rPr dirty="0" sz="2800" lang="ru-RU" smtClean="0">
                <a:latin typeface="Times New Roman" pitchFamily="18" charset="0"/>
                <a:cs typeface="Times New Roman" pitchFamily="18" charset="0"/>
              </a:rPr>
              <a:t>Вы идете на урок информатики?! </a:t>
            </a:r>
          </a:p>
          <a:p>
            <a:pPr algn="ctr"/>
            <a:r>
              <a:rPr dirty="0" sz="2800" lang="ru-RU" smtClean="0">
                <a:latin typeface="Times New Roman" pitchFamily="18" charset="0"/>
                <a:cs typeface="Times New Roman" pitchFamily="18" charset="0"/>
              </a:rPr>
              <a:t>Взгляните на ваши руки. И если они грязные, а ваши пальцы — испачканные и сальные, </a:t>
            </a:r>
          </a:p>
          <a:p>
            <a:pPr algn="ctr"/>
            <a:r>
              <a:rPr dirty="0" sz="2800" lang="ru-RU" smtClean="0">
                <a:latin typeface="Times New Roman" pitchFamily="18" charset="0"/>
                <a:cs typeface="Times New Roman" pitchFamily="18" charset="0"/>
              </a:rPr>
              <a:t>то такими же грязными станут клавиши вашего компьютера.</a:t>
            </a:r>
            <a:endParaRPr dirty="0" sz="2800"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163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500042"/>
            <a:ext cx="2439291" cy="185577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48626" name="Прямоугольник 7"/>
          <p:cNvSpPr/>
          <p:nvPr/>
        </p:nvSpPr>
        <p:spPr>
          <a:xfrm>
            <a:off x="785786" y="4643446"/>
            <a:ext cx="4572000" cy="437043"/>
          </a:xfrm>
          <a:prstGeom prst="rect"/>
        </p:spPr>
        <p:txBody>
          <a:bodyPr>
            <a:spAutoFit/>
          </a:bodyPr>
          <a:p>
            <a:pPr indent="-609600" marL="609600">
              <a:lnSpc>
                <a:spcPct val="80000"/>
              </a:lnSpc>
              <a:spcBef>
                <a:spcPct val="55000"/>
              </a:spcBef>
              <a:buFont typeface="Wingdings" pitchFamily="2" charset="2"/>
              <a:buNone/>
            </a:pPr>
            <a:endParaRPr b="1" dirty="0" sz="2800" lang="ru-RU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164" name="Picture 3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4143380"/>
            <a:ext cx="1645067" cy="248847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7"/>
                                        <p:tgtEl>
                                          <p:spTgt spid="1048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1048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1048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0"/>
                                        <p:tgtEl>
                                          <p:spTgt spid="1048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">
                            <p:stCondLst>
                              <p:cond delay="1000"/>
                            </p:stCondLst>
                            <p:childTnLst>
                              <p:par>
                                <p:cTn fill="hold" id="12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14"/>
                                        <p:tgtEl>
                                          <p:spTgt spid="1048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5"/>
                                        <p:tgtEl>
                                          <p:spTgt spid="1048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6"/>
                                        <p:tgtEl>
                                          <p:spTgt spid="1048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7"/>
                                        <p:tgtEl>
                                          <p:spTgt spid="1048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8">
                            <p:stCondLst>
                              <p:cond delay="2000"/>
                            </p:stCondLst>
                            <p:childTnLst>
                              <p:par>
                                <p:cTn fill="hold" id="19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21"/>
                                        <p:tgtEl>
                                          <p:spTgt spid="10486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2"/>
                                        <p:tgtEl>
                                          <p:spTgt spid="10486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3"/>
                                        <p:tgtEl>
                                          <p:spTgt spid="10486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4"/>
                                        <p:tgtEl>
                                          <p:spTgt spid="10486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5">
                            <p:stCondLst>
                              <p:cond delay="3000"/>
                            </p:stCondLst>
                            <p:childTnLst>
                              <p:par>
                                <p:cTn fill="hold" id="26" nodePh="1" nodeType="afterEffect" presetClass="entr" presetID="5" presetSubtype="10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dur="1" fill="hold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2000" id="28"/>
                                        <p:tgtEl>
                                          <p:spTgt spid="1048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7" name="Rectangle 1039"/>
          <p:cNvSpPr>
            <a:spLocks noChangeArrowheads="1"/>
          </p:cNvSpPr>
          <p:nvPr/>
        </p:nvSpPr>
        <p:spPr bwMode="auto">
          <a:xfrm>
            <a:off x="571472" y="2500306"/>
            <a:ext cx="8072494" cy="414338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628" name="Rectangle 1039"/>
          <p:cNvSpPr>
            <a:spLocks noChangeArrowheads="1"/>
          </p:cNvSpPr>
          <p:nvPr/>
        </p:nvSpPr>
        <p:spPr bwMode="auto">
          <a:xfrm>
            <a:off x="0" y="357167"/>
            <a:ext cx="9144000" cy="214314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629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036496" cy="2376264"/>
          </a:xfrm>
        </p:spPr>
        <p:txBody>
          <a:bodyPr>
            <a:normAutofit/>
          </a:bodyPr>
          <a:p>
            <a: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b="1" dirty="0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b="1" dirty="0" sz="340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Правило  второе </a:t>
            </a:r>
            <a:r>
              <a:rPr b="1" dirty="0" sz="3400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</a:t>
            </a:r>
            <a:r>
              <a:rPr b="1" dirty="0" sz="340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«Дисциплина»</a:t>
            </a:r>
            <a: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b="1" dirty="0" lang="ru-RU" u="sng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30" name="Прямоугольник 4"/>
          <p:cNvSpPr/>
          <p:nvPr/>
        </p:nvSpPr>
        <p:spPr>
          <a:xfrm>
            <a:off x="928662" y="2714620"/>
            <a:ext cx="7215238" cy="954107"/>
          </a:xfrm>
          <a:prstGeom prst="rect"/>
        </p:spPr>
        <p:txBody>
          <a:bodyPr wrap="square">
            <a:spAutoFit/>
          </a:bodyPr>
          <a:p>
            <a:pPr algn="ctr"/>
            <a:r>
              <a:rPr dirty="0" sz="2800" lang="ru-RU" smtClean="0">
                <a:latin typeface="Times New Roman" pitchFamily="18" charset="0"/>
                <a:cs typeface="Times New Roman" pitchFamily="18" charset="0"/>
              </a:rPr>
              <a:t>Начинайте работу на компьютере после разрешения учителя.</a:t>
            </a:r>
            <a:endParaRPr dirty="0" sz="2800"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165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500042"/>
            <a:ext cx="2439291" cy="185577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48631" name="Прямоугольник 7"/>
          <p:cNvSpPr/>
          <p:nvPr/>
        </p:nvSpPr>
        <p:spPr>
          <a:xfrm>
            <a:off x="785786" y="4643446"/>
            <a:ext cx="4572000" cy="437043"/>
          </a:xfrm>
          <a:prstGeom prst="rect"/>
        </p:spPr>
        <p:txBody>
          <a:bodyPr>
            <a:spAutoFit/>
          </a:bodyPr>
          <a:p>
            <a:pPr indent="-609600" marL="609600">
              <a:lnSpc>
                <a:spcPct val="80000"/>
              </a:lnSpc>
              <a:spcBef>
                <a:spcPct val="55000"/>
              </a:spcBef>
              <a:buFont typeface="Wingdings" pitchFamily="2" charset="2"/>
              <a:buNone/>
            </a:pPr>
            <a:endParaRPr b="1" dirty="0" sz="2800" lang="ru-RU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166" name="Picture 3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3643314"/>
            <a:ext cx="1645067" cy="248847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7"/>
                                        <p:tgtEl>
                                          <p:spTgt spid="1048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1048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1048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0"/>
                                        <p:tgtEl>
                                          <p:spTgt spid="1048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">
                            <p:stCondLst>
                              <p:cond delay="1000"/>
                            </p:stCondLst>
                            <p:childTnLst>
                              <p:par>
                                <p:cTn fill="hold" id="12" nodePh="1" nodeType="afterEffect" presetClass="entr" presetID="5" presetSubtype="10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2000" id="14"/>
                                        <p:tgtEl>
                                          <p:spTgt spid="1048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7" name="Rectangle 1039"/>
          <p:cNvSpPr>
            <a:spLocks noChangeArrowheads="1"/>
          </p:cNvSpPr>
          <p:nvPr/>
        </p:nvSpPr>
        <p:spPr bwMode="auto">
          <a:xfrm>
            <a:off x="214282" y="214289"/>
            <a:ext cx="8501122" cy="6286545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638" name="Объект 2"/>
          <p:cNvSpPr>
            <a:spLocks noGrp="1"/>
          </p:cNvSpPr>
          <p:nvPr>
            <p:ph idx="1"/>
          </p:nvPr>
        </p:nvSpPr>
        <p:spPr>
          <a:xfrm>
            <a:off x="500034" y="500042"/>
            <a:ext cx="7772400" cy="5000660"/>
          </a:xfrm>
        </p:spPr>
        <p:txBody>
          <a:bodyPr>
            <a:normAutofit/>
          </a:bodyPr>
          <a:p>
            <a:pPr algn="ctr" indent="0" marL="0">
              <a:buNone/>
            </a:pPr>
            <a:r>
              <a:rPr b="1" dirty="0" sz="3600"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каждому рабочему месту подведен опасный для жизни электрический ток.</a:t>
            </a:r>
          </a:p>
          <a:p>
            <a:pPr algn="ctr" indent="0" marL="0">
              <a:buNone/>
            </a:pPr>
            <a:r>
              <a:rPr b="1" dirty="0" sz="3600"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НЕЛЬЗЯ!!!</a:t>
            </a:r>
          </a:p>
          <a:p>
            <a:pPr algn="ctr" indent="0" marL="0">
              <a:buNone/>
            </a:pPr>
            <a:r>
              <a:rPr b="1" dirty="0" sz="3600" lang="ru-RU" smtClean="0">
                <a:solidFill>
                  <a:srgbClr val="C00000"/>
                </a:solidFill>
              </a:rPr>
              <a:t>Прикасаться к проводам и кабелям руками, отсоединять и присоединять их.</a:t>
            </a:r>
            <a:endParaRPr dirty="0" sz="3600" lang="ru-RU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39" name="Багетная рамка 4"/>
          <p:cNvSpPr/>
          <p:nvPr/>
        </p:nvSpPr>
        <p:spPr bwMode="auto">
          <a:xfrm>
            <a:off x="357158" y="428604"/>
            <a:ext cx="8286808" cy="5786478"/>
          </a:xfrm>
          <a:prstGeom prst="bevel"/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t" anchorCtr="0" bIns="45720" compatLnSpc="1" lIns="91440" numCol="1" rIns="91440" rtlCol="0" tIns="45720" vert="horz" wrap="square">
            <a:prstTxWarp prst="textNoShape"/>
          </a:bodyPr>
          <a:p>
            <a:pPr algn="l" defTabSz="914400" eaLnBrk="0" fontAlgn="base" hangingPunct="0" indent="0" latinLnBrk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baseline="0" b="0" cap="none" sz="14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Times New Roman Cyr" charset="-52"/>
            </a:endParaRPr>
          </a:p>
        </p:txBody>
      </p:sp>
      <p:sp>
        <p:nvSpPr>
          <p:cNvPr id="1048640" name="TextBox 5"/>
          <p:cNvSpPr txBox="1"/>
          <p:nvPr/>
        </p:nvSpPr>
        <p:spPr>
          <a:xfrm>
            <a:off x="1428728" y="2428868"/>
            <a:ext cx="6215106" cy="1412240"/>
          </a:xfrm>
          <a:prstGeom prst="rect"/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wrap="square">
            <a:spAutoFit/>
          </a:bodyPr>
          <a:p>
            <a:pPr algn="ctr"/>
            <a:r>
              <a:rPr b="1" cap="all" dirty="0" sz="4400" lang="ru-RU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algn="bl" blurRad="12700" dir="5400000" dist="1000" endPos="45000" rotWithShape="0" stA="28000" sy="-100000"/>
                </a:effectLst>
                <a:latin typeface="Times New Roman" pitchFamily="18" charset="0"/>
                <a:cs typeface="Times New Roman" pitchFamily="18" charset="0"/>
              </a:rPr>
              <a:t>ВАЖНО!</a:t>
            </a:r>
          </a:p>
          <a:p>
            <a:pPr algn="ctr"/>
            <a:r>
              <a:rPr b="1" cap="all" dirty="0" sz="4400" lang="ru-RU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algn="bl" blurRad="12700" dir="5400000" dist="1000" endPos="45000" rotWithShape="0" stA="28000" sy="-100000"/>
                </a:effectLst>
                <a:latin typeface="Times New Roman" pitchFamily="18" charset="0"/>
                <a:cs typeface="Times New Roman" pitchFamily="18" charset="0"/>
              </a:rPr>
              <a:t>ЗАПОМНИ!</a:t>
            </a:r>
            <a:endParaRPr b="1" cap="all" dirty="0" sz="4400" lang="ru-RU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algn="bl" blurRad="12700" dir="5400000" dist="1000" endPos="45000" rotWithShape="0" stA="28000" sy="-10000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withEffect" presetClass="exit" presetID="8" presetSubtype="16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dur="2000" id="6"/>
                                        <p:tgtEl>
                                          <p:spTgt spid="1048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7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48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8" nodeType="withEffect" presetClass="exit" presetID="8" presetSubtype="16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dur="2000" id="9"/>
                                        <p:tgtEl>
                                          <p:spTgt spid="10486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486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">
                            <p:stCondLst>
                              <p:cond delay="2000"/>
                            </p:stCondLst>
                            <p:childTnLst>
                              <p:par>
                                <p:cTn fill="hold" grpId="0" id="12" nodeType="after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0" id="14" nodeType="withEffect" presetClass="exit" presetID="4" presetSubtype="16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dur="500" id="15"/>
                                        <p:tgtEl>
                                          <p:spTgt spid="1048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8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0" id="17" nodeType="withEffect" presetClass="exit" presetID="4" presetSubtype="16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dur="500" id="18"/>
                                        <p:tgtEl>
                                          <p:spTgt spid="10486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9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86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0" id="20" nodeType="withEffect" presetClass="exit" presetID="4" presetSubtype="16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dur="500" id="21"/>
                                        <p:tgtEl>
                                          <p:spTgt spid="104864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86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3">
                            <p:stCondLst>
                              <p:cond delay="2500"/>
                            </p:stCondLst>
                            <p:childTnLst>
                              <p:par>
                                <p:cTn fill="hold" id="24" nodeType="afterEffect" presetClass="emph" presetID="27" presetSubtype="0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autoRev="1" dur="250" fill="hold" id="25"/>
                                        <p:tgtEl>
                                          <p:spTgt spid="10486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autoRev="1" dur="250" fill="hold" id="26"/>
                                        <p:tgtEl>
                                          <p:spTgt spid="10486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autoRev="1" dur="250" fill="hold" id="27"/>
                                        <p:tgtEl>
                                          <p:spTgt spid="10486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autoRev="1" dur="250" fill="hold" id="28"/>
                                        <p:tgtEl>
                                          <p:spTgt spid="10486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39" grpId="0" animBg="1"/>
      <p:bldP spid="1048640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5" name="Rectangle 1039"/>
          <p:cNvSpPr>
            <a:spLocks noChangeArrowheads="1"/>
          </p:cNvSpPr>
          <p:nvPr/>
        </p:nvSpPr>
        <p:spPr bwMode="auto">
          <a:xfrm>
            <a:off x="642910" y="2714620"/>
            <a:ext cx="8072494" cy="414338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646" name="Rectangle 1039"/>
          <p:cNvSpPr>
            <a:spLocks noChangeArrowheads="1"/>
          </p:cNvSpPr>
          <p:nvPr/>
        </p:nvSpPr>
        <p:spPr bwMode="auto">
          <a:xfrm>
            <a:off x="0" y="357167"/>
            <a:ext cx="9144000" cy="214314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647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036496" cy="2376264"/>
          </a:xfrm>
        </p:spPr>
        <p:txBody>
          <a:bodyPr>
            <a:normAutofit/>
          </a:bodyPr>
          <a:p>
            <a: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b="1" dirty="0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b="1" dirty="0" sz="360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Правило  третье </a:t>
            </a:r>
            <a:r>
              <a:rPr b="1" dirty="0" sz="3600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</a:t>
            </a:r>
            <a:r>
              <a:rPr b="1" dirty="0" sz="360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«Внимательность»</a:t>
            </a:r>
            <a: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b="1" dirty="0" lang="ru-RU" u="sng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48" name="Прямоугольник 4"/>
          <p:cNvSpPr/>
          <p:nvPr/>
        </p:nvSpPr>
        <p:spPr>
          <a:xfrm>
            <a:off x="1071538" y="2928934"/>
            <a:ext cx="7215238" cy="1348740"/>
          </a:xfrm>
          <a:prstGeom prst="rect"/>
        </p:spPr>
        <p:txBody>
          <a:bodyPr wrap="square">
            <a:spAutoFit/>
          </a:bodyPr>
          <a:p>
            <a:pPr algn="ctr"/>
            <a:r>
              <a:rPr dirty="0" sz="2800" lang="ru-RU" smtClean="0">
                <a:latin typeface="Times New Roman" pitchFamily="18" charset="0"/>
                <a:cs typeface="Times New Roman" pitchFamily="18" charset="0"/>
              </a:rPr>
              <a:t>Компьютер </a:t>
            </a:r>
            <a:r>
              <a:rPr sz="2800" lang="ru-RU" smtClean="0">
                <a:latin typeface="Times New Roman" pitchFamily="18" charset="0"/>
                <a:cs typeface="Times New Roman" pitchFamily="18" charset="0"/>
              </a:rPr>
              <a:t>(ноутбук) вы </a:t>
            </a:r>
            <a:r>
              <a:rPr dirty="0" sz="2800" lang="ru-RU" smtClean="0">
                <a:latin typeface="Times New Roman" pitchFamily="18" charset="0"/>
                <a:cs typeface="Times New Roman" pitchFamily="18" charset="0"/>
              </a:rPr>
              <a:t>будете включать самостоятельно</a:t>
            </a:r>
            <a:r>
              <a:rPr sz="2800" lang="ru-RU" smtClean="0">
                <a:latin typeface="Times New Roman" pitchFamily="18" charset="0"/>
                <a:cs typeface="Times New Roman" pitchFamily="18" charset="0"/>
              </a:rPr>
              <a:t>, но </a:t>
            </a:r>
            <a:r>
              <a:rPr dirty="0" sz="2800" lang="ru-RU" smtClean="0">
                <a:latin typeface="Times New Roman" pitchFamily="18" charset="0"/>
                <a:cs typeface="Times New Roman" pitchFamily="18" charset="0"/>
              </a:rPr>
              <a:t>только после того, как получите разрешение учителя. </a:t>
            </a:r>
          </a:p>
        </p:txBody>
      </p:sp>
      <p:pic>
        <p:nvPicPr>
          <p:cNvPr id="2097169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500042"/>
            <a:ext cx="2439291" cy="185577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97170" name="Picture 3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4143380"/>
            <a:ext cx="1645067" cy="248847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7"/>
                                        <p:tgtEl>
                                          <p:spTgt spid="10486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10486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10486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0"/>
                                        <p:tgtEl>
                                          <p:spTgt spid="10486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9" name="Rectangle 1039"/>
          <p:cNvSpPr>
            <a:spLocks noChangeArrowheads="1"/>
          </p:cNvSpPr>
          <p:nvPr/>
        </p:nvSpPr>
        <p:spPr bwMode="auto">
          <a:xfrm>
            <a:off x="642910" y="2714620"/>
            <a:ext cx="8072494" cy="414338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650" name="Rectangle 1039"/>
          <p:cNvSpPr>
            <a:spLocks noChangeArrowheads="1"/>
          </p:cNvSpPr>
          <p:nvPr/>
        </p:nvSpPr>
        <p:spPr bwMode="auto">
          <a:xfrm>
            <a:off x="0" y="357167"/>
            <a:ext cx="9144000" cy="214314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651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036496" cy="2376264"/>
          </a:xfrm>
        </p:spPr>
        <p:txBody>
          <a:bodyPr>
            <a:normAutofit/>
          </a:bodyPr>
          <a:p>
            <a: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b="1" dirty="0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b="1" dirty="0" sz="360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Правило  третье </a:t>
            </a:r>
            <a:r>
              <a:rPr b="1" dirty="0" sz="3600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</a:t>
            </a:r>
            <a:r>
              <a:rPr b="1" dirty="0" sz="360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«Внимательность»</a:t>
            </a:r>
            <a: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b="1" dirty="0" lang="ru-RU" u="sng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52" name="Прямоугольник 4"/>
          <p:cNvSpPr/>
          <p:nvPr/>
        </p:nvSpPr>
        <p:spPr>
          <a:xfrm>
            <a:off x="1071538" y="2928934"/>
            <a:ext cx="7215238" cy="3025141"/>
          </a:xfrm>
          <a:prstGeom prst="rect"/>
        </p:spPr>
        <p:txBody>
          <a:bodyPr wrap="square">
            <a:spAutoFit/>
          </a:bodyPr>
          <a:p>
            <a:pPr algn="ctr"/>
            <a:r>
              <a:rPr dirty="0" sz="2800" lang="ru-RU" smtClean="0">
                <a:latin typeface="Times New Roman" pitchFamily="18" charset="0"/>
                <a:cs typeface="Times New Roman" pitchFamily="18" charset="0"/>
              </a:rPr>
              <a:t>Нажимая клавиши на клавиатуре, не прилагайте больших усилий. </a:t>
            </a:r>
          </a:p>
          <a:p>
            <a:pPr algn="ctr"/>
            <a:r>
              <a:rPr dirty="0" sz="2800" lang="ru-RU" smtClean="0">
                <a:latin typeface="Times New Roman" pitchFamily="18" charset="0"/>
                <a:cs typeface="Times New Roman" pitchFamily="18" charset="0"/>
              </a:rPr>
              <a:t>Компьютер поймет вас и при самом нежном прикосновении к клавишам. </a:t>
            </a:r>
          </a:p>
          <a:p>
            <a:pPr algn="ctr"/>
            <a:endParaRPr b="1" dirty="0" sz="2800" lang="ru-RU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b="1" dirty="0" sz="2800" lang="ru-RU" smtClean="0">
                <a:latin typeface="Times New Roman" pitchFamily="18" charset="0"/>
                <a:cs typeface="Times New Roman" pitchFamily="18" charset="0"/>
              </a:rPr>
              <a:t>Помните, что барабаня по клавиатуре,</a:t>
            </a:r>
          </a:p>
          <a:p>
            <a:pPr algn="ctr"/>
            <a:r>
              <a:rPr b="1" dirty="0" sz="2800" lang="ru-RU" smtClean="0">
                <a:latin typeface="Times New Roman" pitchFamily="18" charset="0"/>
                <a:cs typeface="Times New Roman" pitchFamily="18" charset="0"/>
              </a:rPr>
              <a:t> вы быстро выведете ее из строя.</a:t>
            </a:r>
            <a:endParaRPr dirty="0" sz="2800" lang="ru-RU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171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500042"/>
            <a:ext cx="2439291" cy="185577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97172" name="Picture 3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98933" y="4143380"/>
            <a:ext cx="1645067" cy="248847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7"/>
                                        <p:tgtEl>
                                          <p:spTgt spid="1048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1048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1048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0"/>
                                        <p:tgtEl>
                                          <p:spTgt spid="1048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">
                            <p:stCondLst>
                              <p:cond delay="1000"/>
                            </p:stCondLst>
                            <p:childTnLst>
                              <p:par>
                                <p:cTn fill="hold" id="12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14"/>
                                        <p:tgtEl>
                                          <p:spTgt spid="1048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5"/>
                                        <p:tgtEl>
                                          <p:spTgt spid="1048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6"/>
                                        <p:tgtEl>
                                          <p:spTgt spid="1048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7"/>
                                        <p:tgtEl>
                                          <p:spTgt spid="1048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8">
                            <p:stCondLst>
                              <p:cond delay="2000"/>
                            </p:stCondLst>
                            <p:childTnLst>
                              <p:par>
                                <p:cTn fill="hold" id="19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21"/>
                                        <p:tgtEl>
                                          <p:spTgt spid="1048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2"/>
                                        <p:tgtEl>
                                          <p:spTgt spid="1048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3"/>
                                        <p:tgtEl>
                                          <p:spTgt spid="1048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4"/>
                                        <p:tgtEl>
                                          <p:spTgt spid="1048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5">
                            <p:stCondLst>
                              <p:cond delay="3000"/>
                            </p:stCondLst>
                            <p:childTnLst>
                              <p:par>
                                <p:cTn fill="hold" id="26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28"/>
                                        <p:tgtEl>
                                          <p:spTgt spid="1048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9"/>
                                        <p:tgtEl>
                                          <p:spTgt spid="1048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0"/>
                                        <p:tgtEl>
                                          <p:spTgt spid="1048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1"/>
                                        <p:tgtEl>
                                          <p:spTgt spid="1048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2">
                            <p:stCondLst>
                              <p:cond delay="4000"/>
                            </p:stCondLst>
                            <p:childTnLst>
                              <p:par>
                                <p:cTn fill="hold" id="33" nodeType="afterEffect" presetClass="emph" presetID="27" presetSubtype="0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autoRev="1" dur="250" fill="hold" id="34"/>
                                        <p:tgtEl>
                                          <p:spTgt spid="1048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autoRev="1" dur="250" fill="hold" id="35"/>
                                        <p:tgtEl>
                                          <p:spTgt spid="1048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autoRev="1" dur="250" fill="hold" id="36"/>
                                        <p:tgtEl>
                                          <p:spTgt spid="1048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autoRev="1" dur="250" fill="hold" id="37"/>
                                        <p:tgtEl>
                                          <p:spTgt spid="1048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8">
                            <p:stCondLst>
                              <p:cond delay="4500"/>
                            </p:stCondLst>
                            <p:childTnLst>
                              <p:par>
                                <p:cTn fill="hold" id="39" nodeType="afterEffect" presetClass="emph" presetID="27" presetSubtype="0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autoRev="1" dur="250" fill="hold" id="40"/>
                                        <p:tgtEl>
                                          <p:spTgt spid="1048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autoRev="1" dur="250" fill="hold" id="41"/>
                                        <p:tgtEl>
                                          <p:spTgt spid="1048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autoRev="1" dur="250" fill="hold" id="42"/>
                                        <p:tgtEl>
                                          <p:spTgt spid="1048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autoRev="1" dur="250" fill="hold" id="43"/>
                                        <p:tgtEl>
                                          <p:spTgt spid="1048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3" name="Rectangle 1039"/>
          <p:cNvSpPr>
            <a:spLocks noChangeArrowheads="1"/>
          </p:cNvSpPr>
          <p:nvPr/>
        </p:nvSpPr>
        <p:spPr bwMode="auto">
          <a:xfrm>
            <a:off x="642910" y="2714620"/>
            <a:ext cx="8072494" cy="414338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654" name="Rectangle 1039"/>
          <p:cNvSpPr>
            <a:spLocks noChangeArrowheads="1"/>
          </p:cNvSpPr>
          <p:nvPr/>
        </p:nvSpPr>
        <p:spPr bwMode="auto">
          <a:xfrm>
            <a:off x="0" y="357167"/>
            <a:ext cx="9144000" cy="2143140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655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036496" cy="2376264"/>
          </a:xfrm>
        </p:spPr>
        <p:txBody>
          <a:bodyPr>
            <a:normAutofit/>
          </a:bodyPr>
          <a:p>
            <a: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b="1" dirty="0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b="1" dirty="0" sz="360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Правило  четвертое </a:t>
            </a:r>
            <a:r>
              <a:rPr b="1" dirty="0" sz="3600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</a:t>
            </a:r>
            <a:r>
              <a:rPr b="1" dirty="0" sz="360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«Здоровье»</a:t>
            </a:r>
            <a: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b="1" dirty="0" lang="ru-RU" u="sng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b="1" dirty="0" lang="ru-RU" u="sng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56" name="Прямоугольник 4"/>
          <p:cNvSpPr/>
          <p:nvPr/>
        </p:nvSpPr>
        <p:spPr>
          <a:xfrm>
            <a:off x="1071538" y="2928934"/>
            <a:ext cx="7215238" cy="1316736"/>
          </a:xfrm>
          <a:prstGeom prst="rect"/>
        </p:spPr>
        <p:txBody>
          <a:bodyPr wrap="square">
            <a:spAutoFit/>
          </a:bodyPr>
          <a:p>
            <a:pPr algn="ctr" indent="-609600" marL="609600">
              <a:lnSpc>
                <a:spcPct val="80000"/>
              </a:lnSpc>
              <a:spcBef>
                <a:spcPct val="55000"/>
              </a:spcBef>
              <a:buFont typeface="Wingdings" pitchFamily="2" charset="2"/>
              <a:buNone/>
            </a:pPr>
            <a:r>
              <a:rPr b="1" dirty="0" sz="2800" lang="ru-RU" smtClean="0">
                <a:latin typeface="Times New Roman" pitchFamily="18" charset="0"/>
                <a:cs typeface="Times New Roman" pitchFamily="18" charset="0"/>
              </a:rPr>
              <a:t>Нельзя сидеть криво и на своих ногах.</a:t>
            </a:r>
          </a:p>
          <a:p>
            <a:pPr algn="ctr" indent="-609600" marL="609600">
              <a:lnSpc>
                <a:spcPct val="80000"/>
              </a:lnSpc>
              <a:spcBef>
                <a:spcPct val="55000"/>
              </a:spcBef>
              <a:buFont typeface="Wingdings" pitchFamily="2" charset="2"/>
              <a:buNone/>
            </a:pPr>
            <a:r>
              <a:rPr b="1" dirty="0" sz="2800"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Нужно сидеть  ровно, опираясь на спинку стула.</a:t>
            </a:r>
            <a:endParaRPr b="1" dirty="0" sz="2800" lang="ru-RU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173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500042"/>
            <a:ext cx="2439291" cy="185577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97174" name="Picture 3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98933" y="4369523"/>
            <a:ext cx="1645067" cy="248847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48657" name="Прямоугольник 7"/>
          <p:cNvSpPr/>
          <p:nvPr/>
        </p:nvSpPr>
        <p:spPr>
          <a:xfrm>
            <a:off x="928662" y="4286256"/>
            <a:ext cx="7000924" cy="1646935"/>
          </a:xfrm>
          <a:prstGeom prst="rect"/>
        </p:spPr>
        <p:txBody>
          <a:bodyPr wrap="square">
            <a:spAutoFit/>
          </a:bodyPr>
          <a:p>
            <a:pPr indent="-609600" marL="609600">
              <a:lnSpc>
                <a:spcPct val="80000"/>
              </a:lnSpc>
              <a:spcBef>
                <a:spcPct val="55000"/>
              </a:spcBef>
              <a:buFont typeface="Wingdings" pitchFamily="2" charset="2"/>
              <a:buNone/>
            </a:pPr>
            <a:r>
              <a:rPr b="1" dirty="0" sz="2800" lang="ru-RU" smtClean="0">
                <a:latin typeface="Times New Roman" pitchFamily="18" charset="0"/>
                <a:cs typeface="Times New Roman" pitchFamily="18" charset="0"/>
              </a:rPr>
              <a:t>Нельзя близко приближаться к монитору.</a:t>
            </a:r>
          </a:p>
          <a:p>
            <a:pPr algn="just" indent="-609600" marL="609600">
              <a:lnSpc>
                <a:spcPct val="80000"/>
              </a:lnSpc>
              <a:spcBef>
                <a:spcPct val="55000"/>
              </a:spcBef>
              <a:buFont typeface="Wingdings" pitchFamily="2" charset="2"/>
              <a:buNone/>
            </a:pPr>
            <a:r>
              <a:rPr b="1" dirty="0" sz="2800"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Нужно придерживайтесь безопасного расстояния.</a:t>
            </a:r>
            <a:endParaRPr b="1" dirty="0" sz="2800" lang="ru-RU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58" name="Багетная рамка 8"/>
          <p:cNvSpPr/>
          <p:nvPr/>
        </p:nvSpPr>
        <p:spPr bwMode="auto">
          <a:xfrm>
            <a:off x="714348" y="2714620"/>
            <a:ext cx="8072494" cy="4143380"/>
          </a:xfrm>
          <a:prstGeom prst="bevel"/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t" anchorCtr="0" bIns="45720" compatLnSpc="1" lIns="91440" numCol="1" rIns="91440" rtlCol="0" tIns="45720" vert="horz" wrap="square">
            <a:prstTxWarp prst="textNoShape"/>
          </a:bodyPr>
          <a:p>
            <a:pPr algn="l" defTabSz="914400" eaLnBrk="0" fontAlgn="base" hangingPunct="0" indent="0" latinLnBrk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baseline="0" b="0" cap="none" sz="14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Times New Roman Cyr" charset="-52"/>
            </a:endParaRPr>
          </a:p>
        </p:txBody>
      </p:sp>
      <p:sp>
        <p:nvSpPr>
          <p:cNvPr id="1048659" name="TextBox 9"/>
          <p:cNvSpPr txBox="1"/>
          <p:nvPr/>
        </p:nvSpPr>
        <p:spPr>
          <a:xfrm>
            <a:off x="1428728" y="3286124"/>
            <a:ext cx="6572296" cy="3495040"/>
          </a:xfrm>
          <a:prstGeom prst="rect"/>
          <a:noFill/>
        </p:spPr>
        <p:txBody>
          <a:bodyPr rtlCol="0" wrap="square">
            <a:spAutoFit/>
          </a:bodyPr>
          <a:p>
            <a:pPr algn="ctr" eaLnBrk="1" hangingPunct="1">
              <a:buFont typeface="Wingdings" pitchFamily="2" charset="2"/>
              <a:buNone/>
            </a:pPr>
            <a:r>
              <a:rPr b="1" dirty="0" sz="2400"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ПОМНИТЕ!!!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b="1" dirty="0" sz="2400" lang="ru-RU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Правильная рабочая поза позволяет избегать перенапряжения мышц, способствует лучшему кровотоку и дыханию.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b="1" dirty="0" sz="2400" lang="ru-RU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Следует сидеть прямо и опираться спиной о спинку кресла. Прогибать спину в поясничном отделе нужно не назад, а, наоборот,  </a:t>
            </a:r>
            <a:r>
              <a:rPr b="1" sz="2400" lang="ru-RU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немного вперед</a:t>
            </a:r>
            <a:r>
              <a:rPr b="1" dirty="0" sz="2400" lang="ru-RU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dirty="0" lang="ru-RU"/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7"/>
                                        <p:tgtEl>
                                          <p:spTgt spid="1048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1048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1048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0"/>
                                        <p:tgtEl>
                                          <p:spTgt spid="1048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">
                            <p:stCondLst>
                              <p:cond delay="1000"/>
                            </p:stCondLst>
                            <p:childTnLst>
                              <p:par>
                                <p:cTn fill="hold" id="12" nodeType="afterEffect" presetClass="entr" presetID="1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14"/>
                                        <p:tgtEl>
                                          <p:spTgt spid="10486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5"/>
                                        <p:tgtEl>
                                          <p:spTgt spid="10486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6"/>
                                        <p:tgtEl>
                                          <p:spTgt spid="10486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#ppt_x+(cos(-2*pi*(1-$))*-#ppt_x-sin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7"/>
                                        <p:tgtEl>
                                          <p:spTgt spid="10486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+(sin(-2*pi*(1-$))*-#ppt_x+cos(-2*pi*(1-$))*(1-#ppt_y))*(1-$)"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1.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8">
                            <p:stCondLst>
                              <p:cond delay="2000"/>
                            </p:stCondLst>
                            <p:childTnLst>
                              <p:par>
                                <p:cTn fill="hold" id="19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500" id="21"/>
                                        <p:tgtEl>
                                          <p:spTgt spid="10486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2">
                            <p:stCondLst>
                              <p:cond delay="2500"/>
                            </p:stCondLst>
                            <p:childTnLst>
                              <p:par>
                                <p:cTn fill="hold" id="23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500" id="25"/>
                                        <p:tgtEl>
                                          <p:spTgt spid="10486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6">
                            <p:stCondLst>
                              <p:cond delay="3000"/>
                            </p:stCondLst>
                            <p:childTnLst>
                              <p:par>
                                <p:cTn accel="100000" fill="hold" grpId="0" id="27" nodeType="afterEffect" presetClass="entr" presetID="54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29"/>
                                        <p:tgtEl>
                                          <p:spTgt spid="1048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30"/>
                                        <p:tgtEl>
                                          <p:spTgt spid="1048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31"/>
                                        <p:tgtEl>
                                          <p:spTgt spid="1048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32"/>
                                        <p:tgtEl>
                                          <p:spTgt spid="1048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dur="2000" id="33"/>
                                        <p:tgtEl>
                                          <p:spTgt spid="1048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4">
                            <p:stCondLst>
                              <p:cond delay="5000"/>
                            </p:stCondLst>
                            <p:childTnLst>
                              <p:par>
                                <p:cTn accel="100000" fill="hold" id="35" nodeType="afterEffect" presetClass="entr" presetID="54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37"/>
                                        <p:tgtEl>
                                          <p:spTgt spid="104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38"/>
                                        <p:tgtEl>
                                          <p:spTgt spid="104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39"/>
                                        <p:tgtEl>
                                          <p:spTgt spid="104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40"/>
                                        <p:tgtEl>
                                          <p:spTgt spid="104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dur="2000" id="41"/>
                                        <p:tgtEl>
                                          <p:spTgt spid="104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accel="100000" fill="hold" id="42" nodeType="withEffect" presetClass="entr" presetID="54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44"/>
                                        <p:tgtEl>
                                          <p:spTgt spid="104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45"/>
                                        <p:tgtEl>
                                          <p:spTgt spid="104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46"/>
                                        <p:tgtEl>
                                          <p:spTgt spid="104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47"/>
                                        <p:tgtEl>
                                          <p:spTgt spid="104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dur="2000" id="48"/>
                                        <p:tgtEl>
                                          <p:spTgt spid="104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accel="100000" fill="hold" id="49" nodeType="withEffect" presetClass="entr" presetID="54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51"/>
                                        <p:tgtEl>
                                          <p:spTgt spid="1048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52"/>
                                        <p:tgtEl>
                                          <p:spTgt spid="1048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53"/>
                                        <p:tgtEl>
                                          <p:spTgt spid="1048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54"/>
                                        <p:tgtEl>
                                          <p:spTgt spid="1048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dur="2000" id="55"/>
                                        <p:tgtEl>
                                          <p:spTgt spid="1048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5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0" name="Rectangle 1039"/>
          <p:cNvSpPr>
            <a:spLocks noChangeArrowheads="1"/>
          </p:cNvSpPr>
          <p:nvPr/>
        </p:nvSpPr>
        <p:spPr bwMode="auto">
          <a:xfrm>
            <a:off x="214282" y="214289"/>
            <a:ext cx="8501122" cy="6286545"/>
          </a:xfrm>
          <a:prstGeom prst="rect"/>
          <a:ln>
            <a:headEnd/>
            <a:tailEnd/>
          </a:ln>
          <a:effectLst>
            <a:outerShdw blurRad="40000" dir="5400000" dist="23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endParaRPr b="1" lang="ru-RU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48661" name="Объект 2"/>
          <p:cNvSpPr>
            <a:spLocks noGrp="1"/>
          </p:cNvSpPr>
          <p:nvPr>
            <p:ph idx="1"/>
          </p:nvPr>
        </p:nvSpPr>
        <p:spPr>
          <a:xfrm>
            <a:off x="500034" y="500042"/>
            <a:ext cx="7772400" cy="5000660"/>
          </a:xfrm>
        </p:spPr>
        <p:txBody>
          <a:bodyPr>
            <a:normAutofit/>
          </a:bodyPr>
          <a:p>
            <a:pPr algn="ctr" indent="-609600" marL="609600">
              <a:lnSpc>
                <a:spcPct val="80000"/>
              </a:lnSpc>
              <a:spcBef>
                <a:spcPct val="55000"/>
              </a:spcBef>
              <a:buFont typeface="Wingdings" pitchFamily="2" charset="2"/>
              <a:buNone/>
            </a:pPr>
            <a:r>
              <a:rPr b="1" dirty="0" sz="3600" lang="ru-RU" smtClean="0">
                <a:solidFill>
                  <a:srgbClr val="FF0000"/>
                </a:solidFill>
              </a:rPr>
              <a:t>Нельзя долго работать на компьютере и перегружать свой организм.</a:t>
            </a:r>
          </a:p>
          <a:p>
            <a:pPr algn="ctr" indent="-609600" marL="609600">
              <a:lnSpc>
                <a:spcPct val="80000"/>
              </a:lnSpc>
              <a:spcBef>
                <a:spcPct val="55000"/>
              </a:spcBef>
              <a:buFont typeface="Wingdings" pitchFamily="2" charset="2"/>
              <a:buNone/>
            </a:pPr>
            <a:r>
              <a:rPr b="1" dirty="0" sz="3600" lang="ru-RU" smtClean="0">
                <a:solidFill>
                  <a:srgbClr val="FF0000"/>
                </a:solidFill>
              </a:rPr>
              <a:t>ЗАПОМНИ!!!</a:t>
            </a:r>
          </a:p>
          <a:p>
            <a:pPr algn="ctr" indent="-609600" marL="609600">
              <a:lnSpc>
                <a:spcPct val="80000"/>
              </a:lnSpc>
              <a:spcBef>
                <a:spcPct val="55000"/>
              </a:spcBef>
              <a:buFont typeface="Wingdings" pitchFamily="2" charset="2"/>
              <a:buNone/>
            </a:pPr>
            <a:r>
              <a:rPr b="1" dirty="0" sz="3600" lang="ru-RU" smtClean="0">
                <a:solidFill>
                  <a:srgbClr val="FF0000"/>
                </a:solidFill>
              </a:rPr>
              <a:t> Виртуальный мир никогда</a:t>
            </a:r>
          </a:p>
          <a:p>
            <a:pPr algn="ctr" indent="-609600" marL="609600">
              <a:lnSpc>
                <a:spcPct val="80000"/>
              </a:lnSpc>
              <a:spcBef>
                <a:spcPct val="55000"/>
              </a:spcBef>
              <a:buFont typeface="Wingdings" pitchFamily="2" charset="2"/>
              <a:buNone/>
            </a:pPr>
            <a:r>
              <a:rPr b="1" dirty="0" sz="3600" lang="ru-RU" smtClean="0">
                <a:solidFill>
                  <a:srgbClr val="FF0000"/>
                </a:solidFill>
              </a:rPr>
              <a:t> не заменит живое общение, спорт, природу</a:t>
            </a:r>
            <a:endParaRPr b="1" dirty="0" sz="3600" lang="ru-RU">
              <a:solidFill>
                <a:srgbClr val="FF0000"/>
              </a:solidFill>
            </a:endParaRPr>
          </a:p>
        </p:txBody>
      </p:sp>
      <p:sp>
        <p:nvSpPr>
          <p:cNvPr id="1048662" name="Багетная рамка 4"/>
          <p:cNvSpPr/>
          <p:nvPr/>
        </p:nvSpPr>
        <p:spPr bwMode="auto">
          <a:xfrm>
            <a:off x="285720" y="428604"/>
            <a:ext cx="8286808" cy="5786478"/>
          </a:xfrm>
          <a:prstGeom prst="bevel"/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t" anchorCtr="0" bIns="45720" compatLnSpc="1" lIns="91440" numCol="1" rIns="91440" rtlCol="0" tIns="45720" vert="horz" wrap="square">
            <a:prstTxWarp prst="textNoShape"/>
          </a:bodyPr>
          <a:p>
            <a:pPr algn="l" defTabSz="914400" eaLnBrk="0" fontAlgn="base" hangingPunct="0" indent="0" latinLnBrk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baseline="0" b="0" cap="none" sz="14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Times New Roman Cyr" charset="-52"/>
            </a:endParaRPr>
          </a:p>
        </p:txBody>
      </p:sp>
      <p:sp>
        <p:nvSpPr>
          <p:cNvPr id="1048663" name="TextBox 5"/>
          <p:cNvSpPr txBox="1"/>
          <p:nvPr/>
        </p:nvSpPr>
        <p:spPr>
          <a:xfrm>
            <a:off x="1428728" y="2571744"/>
            <a:ext cx="6215106" cy="1412241"/>
          </a:xfrm>
          <a:prstGeom prst="rect"/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wrap="square">
            <a:spAutoFit/>
          </a:bodyPr>
          <a:p>
            <a:pPr algn="ctr"/>
            <a:r>
              <a:rPr b="1" cap="all" dirty="0" sz="4400" lang="ru-RU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algn="bl" blurRad="12700" dir="5400000" dist="1000" endPos="45000" rotWithShape="0" stA="28000" sy="-100000"/>
                </a:effectLst>
                <a:latin typeface="Times New Roman" pitchFamily="18" charset="0"/>
                <a:cs typeface="Times New Roman" pitchFamily="18" charset="0"/>
              </a:rPr>
              <a:t>ВАЖНО!</a:t>
            </a:r>
          </a:p>
          <a:p>
            <a:pPr algn="ctr"/>
            <a:r>
              <a:rPr b="1" cap="all" dirty="0" sz="4400" lang="ru-RU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algn="bl" blurRad="12700" dir="5400000" dist="1000" endPos="45000" rotWithShape="0" stA="28000" sy="-100000"/>
                </a:effectLst>
                <a:latin typeface="Times New Roman" pitchFamily="18" charset="0"/>
                <a:cs typeface="Times New Roman" pitchFamily="18" charset="0"/>
              </a:rPr>
              <a:t>ЗАПОМНИ!</a:t>
            </a:r>
            <a:endParaRPr b="1" cap="all" dirty="0" sz="4400" lang="ru-RU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algn="bl" blurRad="12700" dir="5400000" dist="1000" endPos="45000" rotWithShape="0" stA="28000" sy="-10000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withEffect" presetClass="exit" presetID="8" presetSubtype="16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dur="2000" id="6"/>
                                        <p:tgtEl>
                                          <p:spTgt spid="10486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7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486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8" nodeType="withEffect" presetClass="exit" presetID="8" presetSubtype="16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dur="2000" id="9"/>
                                        <p:tgtEl>
                                          <p:spTgt spid="10486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486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">
                            <p:stCondLst>
                              <p:cond delay="2000"/>
                            </p:stCondLst>
                            <p:childTnLst>
                              <p:par>
                                <p:cTn fill="hold" grpId="0" id="12" nodeType="after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0" id="14" nodeType="withEffect" presetClass="exit" presetID="4" presetSubtype="16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dur="500" id="15"/>
                                        <p:tgtEl>
                                          <p:spTgt spid="10486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86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0" id="17" nodeType="withEffect" presetClass="exit" presetID="4" presetSubtype="16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dur="500" id="18"/>
                                        <p:tgtEl>
                                          <p:spTgt spid="10486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9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86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0" id="20" nodeType="withEffect" presetClass="exit" presetID="4" presetSubtype="16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dur="500" id="21"/>
                                        <p:tgtEl>
                                          <p:spTgt spid="10486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86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3">
                            <p:stCondLst>
                              <p:cond delay="2500"/>
                            </p:stCondLst>
                            <p:childTnLst>
                              <p:par>
                                <p:cTn fill="hold" id="24" nodeType="afterEffect" presetClass="emph" presetID="27" presetSubtype="0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autoRev="1" dur="250" fill="hold" id="25"/>
                                        <p:tgtEl>
                                          <p:spTgt spid="1048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autoRev="1" dur="250" fill="hold" id="26"/>
                                        <p:tgtEl>
                                          <p:spTgt spid="1048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autoRev="1" dur="250" fill="hold" id="27"/>
                                        <p:tgtEl>
                                          <p:spTgt spid="1048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autoRev="1" dur="250" fill="hold" id="28"/>
                                        <p:tgtEl>
                                          <p:spTgt spid="1048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62" grpId="0" animBg="1"/>
      <p:bldP spid="1048663" grpId="0" build="allAtOnce" animBg="1"/>
    </p:bldLst>
  </p:timing>
</p:sld>
</file>

<file path=ppt/theme/theme1.xml><?xml version="1.0" encoding="utf-8"?>
<a:theme xmlns:a="http://schemas.openxmlformats.org/drawingml/2006/main" name="Информация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ah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anchor="t" anchorCtr="0" bIns="45720" compatLnSpc="1" lIns="91440" numCol="1" rIns="91440" tIns="45720" vert="horz" wrap="square">
        <a:prstTxWarp prst="textNoShape"/>
      </a:bodyPr>
      <a:lstStyle>
        <a:defPPr algn="l" defTabSz="914400" eaLnBrk="0" fontAlgn="base" hangingPunct="0" indent="0" latinLnBrk="0" marL="0" marR="0" rtl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baseline="0" b="0" cap="none" sz="1400" i="0" kumimoji="0" lang="ru-RU" normalizeH="0" strike="noStrike" u="none" smtClean="0">
            <a:ln>
              <a:noFill/>
            </a:ln>
            <a:solidFill>
              <a:schemeClr val="tx1"/>
            </a:solidFill>
            <a:effectLst/>
            <a:latin typeface="Times New Roman Cyr" charset="-52"/>
          </a:defRPr>
        </a:defPPr>
      </a:lstStyle>
    </a:spDef>
    <a:lnDef>
      <a:spPr bwMode="auto">
        <a:xfrm>
          <a:off x="0" y="0"/>
          <a:ext cx="1" cy="1"/>
        </a:xfrm>
        <a:custGeom>
          <a:avLst/>
          <a:ah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anchor="t" anchorCtr="0" bIns="45720" compatLnSpc="1" lIns="91440" numCol="1" rIns="91440" tIns="45720" vert="horz" wrap="square">
        <a:prstTxWarp prst="textNoShape"/>
      </a:bodyPr>
      <a:lstStyle>
        <a:defPPr algn="l" defTabSz="914400" eaLnBrk="0" fontAlgn="base" hangingPunct="0" indent="0" latinLnBrk="0" marL="0" marR="0" rtl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baseline="0" b="0" cap="none" sz="1400" i="0" kumimoji="0" lang="ru-RU" normalizeH="0" strike="noStrike" u="none" smtClean="0">
            <a:ln>
              <a:noFill/>
            </a:ln>
            <a:solidFill>
              <a:schemeClr val="tx1"/>
            </a:solidFill>
            <a:effectLst/>
            <a:latin typeface="Times New Roman Cyr" charset="-52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Company>Acer</Company>
  <LinksUpToDate>0</LinksUpToDate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Слайд 1</dc:title>
  <dc:creator>Valued Acer Customer</dc:creator>
  <cp:lastModifiedBy>Ирина</cp:lastModifiedBy>
  <dcterms:created xsi:type="dcterms:W3CDTF">2010-12-20T14:48:42Z</dcterms:created>
  <dcterms:modified xsi:type="dcterms:W3CDTF">2020-09-07T10:14:53Z</dcterms:modified>
</cp:coreProperties>
</file>