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9C7D44E-D19F-4F0A-ADF9-CD3F53E86557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0E7110-0489-4793-9747-7D74FAF8251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316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D44E-D19F-4F0A-ADF9-CD3F53E86557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7110-0489-4793-9747-7D74FAF825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777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D44E-D19F-4F0A-ADF9-CD3F53E86557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7110-0489-4793-9747-7D74FAF825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090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D44E-D19F-4F0A-ADF9-CD3F53E86557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7110-0489-4793-9747-7D74FAF825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133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D44E-D19F-4F0A-ADF9-CD3F53E86557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7110-0489-4793-9747-7D74FAF8251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730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D44E-D19F-4F0A-ADF9-CD3F53E86557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7110-0489-4793-9747-7D74FAF825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746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D44E-D19F-4F0A-ADF9-CD3F53E86557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7110-0489-4793-9747-7D74FAF825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03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D44E-D19F-4F0A-ADF9-CD3F53E86557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7110-0489-4793-9747-7D74FAF825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75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D44E-D19F-4F0A-ADF9-CD3F53E86557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7110-0489-4793-9747-7D74FAF825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42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D44E-D19F-4F0A-ADF9-CD3F53E86557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7110-0489-4793-9747-7D74FAF825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40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7D44E-D19F-4F0A-ADF9-CD3F53E86557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7110-0489-4793-9747-7D74FAF825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937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9C7D44E-D19F-4F0A-ADF9-CD3F53E86557}" type="datetimeFigureOut">
              <a:rPr lang="ru-RU" smtClean="0"/>
              <a:pPr/>
              <a:t>05.10.2020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E20E7110-0489-4793-9747-7D74FAF825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563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ped-kopilka.ru/blogs/blog50617/rechevaja-gotovnost-k-obucheniyu-v-shkol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340" y="1196752"/>
            <a:ext cx="8821148" cy="2520280"/>
          </a:xfrm>
        </p:spPr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ru-RU" dirty="0"/>
              <a:t>РЕЧЕВАЯ ГОТОВНОСТЬ  РЕБЕНКА К ОБУЧЕНИЮ В ШКОЛЕ</a:t>
            </a:r>
            <a:br>
              <a:rPr lang="en-US" dirty="0"/>
            </a:br>
            <a:r>
              <a:rPr lang="ru-RU" sz="2700" dirty="0"/>
              <a:t>(</a:t>
            </a:r>
            <a:r>
              <a:rPr lang="ru-RU" sz="2400" i="1" dirty="0"/>
              <a:t>консультация для родителей</a:t>
            </a:r>
            <a:r>
              <a:rPr lang="ru-RU" sz="2400" dirty="0"/>
              <a:t>)</a:t>
            </a:r>
            <a:endParaRPr lang="ru-RU" dirty="0"/>
          </a:p>
        </p:txBody>
      </p:sp>
      <p:pic>
        <p:nvPicPr>
          <p:cNvPr id="1026" name="Picture 2" descr="C:\Users\1\Desktop\школа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3528" y="3911383"/>
            <a:ext cx="3744416" cy="241487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23928" y="5085184"/>
            <a:ext cx="4590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3399"/>
                </a:solidFill>
              </a:rPr>
              <a:t> 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188641"/>
            <a:ext cx="79208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АОУ детский сад № 4 «Рябинка».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4653136"/>
            <a:ext cx="3563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Выполнила:  Матвеева Т.С.</a:t>
            </a:r>
          </a:p>
          <a:p>
            <a:r>
              <a:rPr lang="ru-RU" dirty="0">
                <a:solidFill>
                  <a:schemeClr val="bg1"/>
                </a:solidFill>
              </a:rPr>
              <a:t>Учитель-логопед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b="1" dirty="0">
                <a:solidFill>
                  <a:srgbClr val="0070C0"/>
                </a:solidFill>
                <a:effectLst/>
              </a:rPr>
              <a:t>РАЗВИВАЕМ СВЯЗНУЮ РЕЧЬ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3178696" cy="4968552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Рассмотри картинку, попробуй составить увлекательный рассказ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  <a:p>
            <a:r>
              <a:rPr lang="ru-RU" sz="1800" dirty="0">
                <a:solidFill>
                  <a:schemeClr val="tx1"/>
                </a:solidFill>
              </a:rPr>
              <a:t>Послушай рассказы. Попробуй пересказать каждый из них.</a:t>
            </a:r>
          </a:p>
          <a:p>
            <a:pPr>
              <a:buNone/>
            </a:pPr>
            <a:r>
              <a:rPr lang="ru-RU" sz="1900" dirty="0">
                <a:solidFill>
                  <a:schemeClr val="tx1"/>
                </a:solidFill>
              </a:rPr>
              <a:t>     Лось — лесной житель. Лось ест ветки и траву. Ему нужна и соль. Ребята стали носить в лес соль. Они кладут её на пень, на камень. Лось приходит лизать соль.</a:t>
            </a:r>
          </a:p>
          <a:p>
            <a:endParaRPr lang="ru-RU" sz="2400" dirty="0"/>
          </a:p>
        </p:txBody>
      </p:sp>
      <p:pic>
        <p:nvPicPr>
          <p:cNvPr id="6" name="Рисунок 5" descr="лось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1844824"/>
            <a:ext cx="5080831" cy="402009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 anchor="t">
            <a:noAutofit/>
          </a:bodyPr>
          <a:lstStyle/>
          <a:p>
            <a:pPr algn="ctr"/>
            <a:r>
              <a:rPr lang="ru-RU" sz="2000" b="1" i="1" dirty="0">
                <a:solidFill>
                  <a:schemeClr val="bg1"/>
                </a:solidFill>
              </a:rPr>
              <a:t>Использованная литература</a:t>
            </a:r>
            <a:br>
              <a:rPr lang="ru-RU" sz="2000" b="1" i="1" dirty="0">
                <a:solidFill>
                  <a:schemeClr val="bg1"/>
                </a:solidFill>
              </a:rPr>
            </a:b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052736"/>
            <a:ext cx="82809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ru-RU" dirty="0"/>
            </a:br>
            <a:r>
              <a:rPr lang="ru-RU" dirty="0" err="1"/>
              <a:t>Чемоданова</a:t>
            </a:r>
            <a:r>
              <a:rPr lang="ru-RU" dirty="0"/>
              <a:t> А. В. Речевая готовность детей к школе // Молодой ученый. — 2017. — №3. — С. 606-608. </a:t>
            </a:r>
          </a:p>
          <a:p>
            <a:r>
              <a:rPr lang="ru-RU" dirty="0"/>
              <a:t>Учебно-методический кабинет </a:t>
            </a:r>
            <a:r>
              <a:rPr lang="en-US" dirty="0"/>
              <a:t>PED-KOPILKA</a:t>
            </a:r>
          </a:p>
          <a:p>
            <a:r>
              <a:rPr lang="en-US" dirty="0">
                <a:hlinkClick r:id="rId2"/>
              </a:rPr>
              <a:t>http://ped-kopilka.ru/blogs/blog50617/rechevaja-gotovnost-k-obucheniyu-v-shkole.html</a:t>
            </a:r>
            <a:endParaRPr lang="en-US" dirty="0"/>
          </a:p>
          <a:p>
            <a:r>
              <a:rPr lang="ru-RU" dirty="0"/>
              <a:t>Публикации по логопедии</a:t>
            </a:r>
          </a:p>
          <a:p>
            <a:r>
              <a:rPr lang="en-US"/>
              <a:t>http://logopediya.com/public/ryechyevayai-gotovnost-ryebyenka-k-shkolye.php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344816" cy="144016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ЭТАПЫ УСВОЕНИЯ 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ЗВУКОВ РЕЧИ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132856"/>
          <a:ext cx="8363270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26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2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26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26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0627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Возраст  ребенка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      </a:t>
                      </a:r>
                      <a:r>
                        <a:rPr lang="ru-RU" sz="2400" dirty="0"/>
                        <a:t>1 -2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2 – 3 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/>
                        <a:t>3 – 5 лет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5 – 6 лет 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6177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/>
                        <a:t>Звуки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А,</a:t>
                      </a:r>
                      <a:r>
                        <a:rPr lang="ru-RU" sz="3200" baseline="0" dirty="0"/>
                        <a:t> О, Э, </a:t>
                      </a:r>
                    </a:p>
                    <a:p>
                      <a:pPr algn="ctr"/>
                      <a:r>
                        <a:rPr lang="ru-RU" sz="3200" baseline="0" dirty="0"/>
                        <a:t>П, Б, М.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И, Ы, У, </a:t>
                      </a:r>
                    </a:p>
                    <a:p>
                      <a:pPr algn="ctr"/>
                      <a:r>
                        <a:rPr lang="ru-RU" sz="3200" dirty="0"/>
                        <a:t>Ф,В, Т,  Д, Н, К, Г, Х, Й</a:t>
                      </a:r>
                      <a:r>
                        <a:rPr lang="ru-RU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С, З, Ц, Ш, Ж, Ч, Щ.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Л, Р.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ФОНЕМАТИЧЕСКОЕ 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РАЗВИТИЕ РЕЧИ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Фонематический слух </a:t>
            </a:r>
            <a:r>
              <a:rPr lang="ru-RU" sz="3200" dirty="0">
                <a:solidFill>
                  <a:srgbClr val="0070C0"/>
                </a:solidFill>
              </a:rPr>
              <a:t>– </a:t>
            </a:r>
            <a:r>
              <a:rPr lang="ru-RU" sz="3200" dirty="0">
                <a:solidFill>
                  <a:schemeClr val="tx1"/>
                </a:solidFill>
              </a:rPr>
              <a:t>способность человека различать звуки речи, слова близкие по звучанию.</a:t>
            </a:r>
          </a:p>
          <a:p>
            <a:r>
              <a:rPr lang="ru-RU" sz="3200" b="1" dirty="0">
                <a:solidFill>
                  <a:srgbClr val="FF0000"/>
                </a:solidFill>
              </a:rPr>
              <a:t>Фонематическое восприятие </a:t>
            </a:r>
            <a:r>
              <a:rPr lang="ru-RU" sz="3200" dirty="0">
                <a:solidFill>
                  <a:schemeClr val="tx1"/>
                </a:solidFill>
              </a:rPr>
              <a:t>– это умственное действие по анализу звучащей речи </a:t>
            </a:r>
            <a:r>
              <a:rPr lang="ru-RU" sz="3200" i="1" dirty="0">
                <a:solidFill>
                  <a:schemeClr val="tx1"/>
                </a:solidFill>
              </a:rPr>
              <a:t>( анализ звукового состава слова: порядок звуков в слове, место звуков в слове).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 Задания для развития навыков фонематического восприятия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35480"/>
            <a:ext cx="6840760" cy="1637536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Найди картинки со звуком [Ш]</a:t>
            </a:r>
          </a:p>
          <a:p>
            <a:r>
              <a:rPr lang="ru-RU" sz="2000" dirty="0">
                <a:solidFill>
                  <a:schemeClr val="tx1"/>
                </a:solidFill>
              </a:rPr>
              <a:t>Определи место звука [Ш] в слове</a:t>
            </a:r>
          </a:p>
          <a:p>
            <a:r>
              <a:rPr lang="ru-RU" sz="2000" dirty="0">
                <a:solidFill>
                  <a:schemeClr val="tx1"/>
                </a:solidFill>
              </a:rPr>
              <a:t>Посчитай сколько звуков в  слове ШАР   </a:t>
            </a:r>
          </a:p>
          <a:p>
            <a:r>
              <a:rPr lang="ru-RU" sz="2000" dirty="0">
                <a:solidFill>
                  <a:schemeClr val="tx1"/>
                </a:solidFill>
              </a:rPr>
              <a:t>Нарисуй под картинками столько кружков, сколько слогов в слове</a:t>
            </a:r>
          </a:p>
          <a:p>
            <a:endParaRPr lang="ru-RU" sz="1800" dirty="0"/>
          </a:p>
          <a:p>
            <a:endParaRPr lang="ru-RU" sz="2000" dirty="0"/>
          </a:p>
          <a:p>
            <a:endParaRPr lang="ru-RU" sz="1800" dirty="0"/>
          </a:p>
          <a:p>
            <a:endParaRPr lang="ru-RU" sz="1800" dirty="0"/>
          </a:p>
          <a:p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4005064"/>
            <a:ext cx="194421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3645024"/>
            <a:ext cx="2540000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3429000"/>
            <a:ext cx="1584176" cy="222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5445224"/>
            <a:ext cx="2043113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5229200"/>
            <a:ext cx="1749425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 СЛОВАРНЫЙ ЗАПАС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248472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Развитие словарного запаса у детей находится в тесной связи от ближайшего речевого окружения, так как речь усваивается по подражанию.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2000" dirty="0">
                <a:solidFill>
                  <a:schemeClr val="tx1"/>
                </a:solidFill>
              </a:rPr>
              <a:t>К школьному возрасту в словаре ребенка должно насчитываться до 1500–2000 слов. Ребенок должен активно использовать в своей речи обобщающие слова (мебель, транспорт и т. д.), синонимы (лошадь, конь, скакун…), антонимы (грустный – веселый), слова, относящиеся к различным частям речи (существительные, прилагательные, глаголы, наречия, местоимения).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 Накопление словаря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424936" cy="5328592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</a:pPr>
            <a:r>
              <a:rPr lang="ru-RU" sz="7200" dirty="0">
                <a:solidFill>
                  <a:schemeClr val="tx1"/>
                </a:solidFill>
              </a:rPr>
              <a:t>Подобрать синонимы к характеристикам героев сказок: </a:t>
            </a:r>
          </a:p>
          <a:p>
            <a:pPr>
              <a:lnSpc>
                <a:spcPct val="120000"/>
              </a:lnSpc>
              <a:buNone/>
            </a:pPr>
            <a:r>
              <a:rPr lang="ru-RU" sz="8000" dirty="0">
                <a:solidFill>
                  <a:schemeClr val="tx1"/>
                </a:solidFill>
              </a:rPr>
              <a:t>Алёнушка в сказке «Сестрица Алёнушка и братец Иванушка»    (нежная, заботливая, добрая;). </a:t>
            </a:r>
          </a:p>
          <a:p>
            <a:pPr>
              <a:lnSpc>
                <a:spcPct val="120000"/>
              </a:lnSpc>
              <a:buNone/>
            </a:pPr>
            <a:r>
              <a:rPr lang="ru-RU" sz="8000" dirty="0">
                <a:solidFill>
                  <a:schemeClr val="tx1"/>
                </a:solidFill>
              </a:rPr>
              <a:t>Медведь в сказке «Машенька и медведь» -      (неуклюжий, большой, добрый,  мохнатый, косолапый;). </a:t>
            </a:r>
          </a:p>
          <a:p>
            <a:pPr>
              <a:lnSpc>
                <a:spcPct val="120000"/>
              </a:lnSpc>
              <a:buNone/>
            </a:pPr>
            <a:r>
              <a:rPr lang="ru-RU" sz="8000" dirty="0">
                <a:solidFill>
                  <a:schemeClr val="tx1"/>
                </a:solidFill>
              </a:rPr>
              <a:t>Колобок   (круглый, румяный, веселый.)</a:t>
            </a:r>
          </a:p>
          <a:p>
            <a:pPr>
              <a:lnSpc>
                <a:spcPct val="90000"/>
              </a:lnSpc>
            </a:pPr>
            <a:r>
              <a:rPr lang="ru-RU" sz="8000" dirty="0">
                <a:solidFill>
                  <a:schemeClr val="tx1"/>
                </a:solidFill>
              </a:rPr>
              <a:t> Перечислить действия героев:</a:t>
            </a:r>
          </a:p>
          <a:p>
            <a:pPr>
              <a:lnSpc>
                <a:spcPct val="120000"/>
              </a:lnSpc>
              <a:buNone/>
            </a:pPr>
            <a:r>
              <a:rPr lang="ru-RU" sz="8000" dirty="0">
                <a:solidFill>
                  <a:schemeClr val="tx1"/>
                </a:solidFill>
              </a:rPr>
              <a:t>Коза в сказке «Волк и семеро козлят»  (жила – была, ходила, наказывала, пела); </a:t>
            </a:r>
          </a:p>
          <a:p>
            <a:pPr>
              <a:lnSpc>
                <a:spcPct val="120000"/>
              </a:lnSpc>
              <a:buNone/>
            </a:pPr>
            <a:r>
              <a:rPr lang="ru-RU" sz="8000" dirty="0">
                <a:solidFill>
                  <a:schemeClr val="tx1"/>
                </a:solidFill>
              </a:rPr>
              <a:t>Заяц – Хваста   (Жил-был, хвастался, боялся, бежал).</a:t>
            </a:r>
          </a:p>
          <a:p>
            <a:pPr>
              <a:lnSpc>
                <a:spcPct val="90000"/>
              </a:lnSpc>
            </a:pPr>
            <a:r>
              <a:rPr lang="ru-RU" sz="8000" dirty="0">
                <a:solidFill>
                  <a:schemeClr val="tx1"/>
                </a:solidFill>
              </a:rPr>
              <a:t>Назвать одним словом:</a:t>
            </a:r>
          </a:p>
          <a:p>
            <a:pPr>
              <a:lnSpc>
                <a:spcPct val="90000"/>
              </a:lnSpc>
              <a:buNone/>
            </a:pPr>
            <a:r>
              <a:rPr lang="ru-RU" sz="8000" dirty="0">
                <a:solidFill>
                  <a:schemeClr val="tx1"/>
                </a:solidFill>
              </a:rPr>
              <a:t>персонажей сказки «Лисичка –сестричка и серый волк»                                                             (дикие животные); </a:t>
            </a:r>
          </a:p>
          <a:p>
            <a:pPr>
              <a:lnSpc>
                <a:spcPct val="90000"/>
              </a:lnSpc>
              <a:buNone/>
            </a:pPr>
            <a:r>
              <a:rPr lang="ru-RU" sz="8000" dirty="0">
                <a:solidFill>
                  <a:schemeClr val="tx1"/>
                </a:solidFill>
              </a:rPr>
              <a:t>предметы, которые использовала Машенька  в сказке «Три медведя»                                                </a:t>
            </a:r>
            <a:r>
              <a:rPr lang="en-US" sz="8000" dirty="0">
                <a:solidFill>
                  <a:schemeClr val="tx1"/>
                </a:solidFill>
                <a:latin typeface="Baskerville Old Face" panose="02020602080505020303" pitchFamily="18" charset="0"/>
              </a:rPr>
              <a:t>                    </a:t>
            </a:r>
          </a:p>
          <a:p>
            <a:pPr>
              <a:lnSpc>
                <a:spcPct val="90000"/>
              </a:lnSpc>
              <a:buNone/>
            </a:pPr>
            <a:r>
              <a:rPr lang="en-US" sz="8000" dirty="0">
                <a:solidFill>
                  <a:schemeClr val="tx1"/>
                </a:solidFill>
                <a:latin typeface="Baskerville Old Face" panose="02020602080505020303" pitchFamily="18" charset="0"/>
              </a:rPr>
              <a:t>                                                      </a:t>
            </a:r>
            <a:r>
              <a:rPr lang="ru-RU" sz="8000" dirty="0">
                <a:solidFill>
                  <a:schemeClr val="tx1"/>
                </a:solidFill>
              </a:rPr>
              <a:t>(посуда).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1274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ГРАММАТИЧЕСКИЙ 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ru-RU" b="1" dirty="0">
                <a:solidFill>
                  <a:srgbClr val="00B050"/>
                </a:solidFill>
              </a:rPr>
              <a:t>СТРОЙ РЕЧИ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72408"/>
          </a:xfrm>
        </p:spPr>
        <p:txBody>
          <a:bodyPr>
            <a:normAutofit/>
          </a:bodyPr>
          <a:lstStyle/>
          <a:p>
            <a:pPr marL="273050" indent="-3175" algn="just">
              <a:buNone/>
            </a:pPr>
            <a:r>
              <a:rPr lang="ru-RU" sz="2400" dirty="0">
                <a:solidFill>
                  <a:schemeClr val="tx1"/>
                </a:solidFill>
              </a:rPr>
              <a:t>Грамматический  строй  речи,  ребенок усваивает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в период от 2 до 8 лет. Важно своевременно помочь ребенку в овладении грамматической системой языка, иначе в школе ему будет не на что опереться из своего прежнего практического речевого опыта. 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          К 7 годам ребенок должен уметь понимать грамматические конструкции, а также правильно образовывать слова, строить предложения.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63668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ФОРМИРУЕМ ГРАММАТИЧЕСКИЕ НАВЫКИ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5688632" cy="2376264"/>
          </a:xfrm>
        </p:spPr>
        <p:txBody>
          <a:bodyPr>
            <a:normAutofit lnSpcReduction="10000"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Подбери к каждому слову родственные слова, например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pPr>
              <a:buNone/>
            </a:pPr>
            <a:r>
              <a:rPr lang="en-US" sz="1600" dirty="0">
                <a:solidFill>
                  <a:schemeClr val="tx1"/>
                </a:solidFill>
              </a:rPr>
              <a:t>     </a:t>
            </a:r>
            <a:r>
              <a:rPr lang="ru-RU" sz="1600" dirty="0">
                <a:solidFill>
                  <a:schemeClr val="tx1"/>
                </a:solidFill>
              </a:rPr>
              <a:t>ЗАЯЦ — 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sz="1600" dirty="0">
                <a:solidFill>
                  <a:schemeClr val="tx1"/>
                </a:solidFill>
              </a:rPr>
              <a:t>     </a:t>
            </a:r>
            <a:r>
              <a:rPr lang="ru-RU" sz="1600" dirty="0">
                <a:solidFill>
                  <a:schemeClr val="tx1"/>
                </a:solidFill>
              </a:rPr>
              <a:t>ЗАЙКА, ЗАЙЧАТА, ЗАЙЧИК, ЗАЙЧИХА</a:t>
            </a:r>
          </a:p>
          <a:p>
            <a:r>
              <a:rPr lang="ru-RU" sz="1800" dirty="0">
                <a:solidFill>
                  <a:schemeClr val="tx1"/>
                </a:solidFill>
              </a:rPr>
              <a:t> Образуй новые слова (например: платье из шёлка</a:t>
            </a:r>
            <a:endParaRPr lang="en-US" sz="1800" dirty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      </a:t>
            </a:r>
            <a:r>
              <a:rPr lang="ru-RU" sz="1800" dirty="0">
                <a:solidFill>
                  <a:schemeClr val="tx1"/>
                </a:solidFill>
              </a:rPr>
              <a:t>шёлковое платье).</a:t>
            </a:r>
          </a:p>
          <a:p>
            <a:r>
              <a:rPr lang="ru-RU" sz="1800" dirty="0">
                <a:solidFill>
                  <a:schemeClr val="tx1"/>
                </a:solidFill>
              </a:rPr>
              <a:t>Составь предложения из  слов.</a:t>
            </a:r>
          </a:p>
          <a:p>
            <a:pPr>
              <a:buNone/>
            </a:pPr>
            <a:endParaRPr lang="ru-RU" sz="1800" dirty="0"/>
          </a:p>
          <a:p>
            <a:endParaRPr lang="ru-RU" sz="1800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1268760"/>
            <a:ext cx="169386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3212976"/>
            <a:ext cx="3059832" cy="346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789040"/>
            <a:ext cx="3600400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СВЯЗНАЯ РЕЧЬ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492896"/>
            <a:ext cx="8435280" cy="4032448"/>
          </a:xfrm>
        </p:spPr>
        <p:txBody>
          <a:bodyPr>
            <a:normAutofit/>
          </a:bodyPr>
          <a:lstStyle/>
          <a:p>
            <a:pPr marL="182563" indent="0" algn="just">
              <a:buNone/>
            </a:pP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Весь процесс школьного обучения построен так, что он совершенно немыслим без свободного владения связной речью. Это и устные ответы на уроках, письменные изложения, сочинения и многое другое. </a:t>
            </a:r>
            <a:r>
              <a:rPr lang="ru-RU" i="1" dirty="0">
                <a:solidFill>
                  <a:schemeClr val="tx1"/>
                </a:solidFill>
              </a:rPr>
              <a:t>Под связной речью принято понимать развернутые (состоящие из нескольких предложений) высказывания, которые позволяют четко, последовательно излагать свои мысли так, чтобы они были понятны окружающими людьми.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  Дети 4-5 лет уже способны о многом самостоятельно рассказывать: о том, как они провели лето, чем занимались в детском саду, что видели в музее, в парке или в зоопарке. Они способны связно пересказать содержание сказок, рассказов, различных историй.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310</TotalTime>
  <Words>754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Baskerville Old Face</vt:lpstr>
      <vt:lpstr>Corbel</vt:lpstr>
      <vt:lpstr>Базис</vt:lpstr>
      <vt:lpstr> РЕЧЕВАЯ ГОТОВНОСТЬ  РЕБЕНКА К ОБУЧЕНИЮ В ШКОЛЕ (консультация для родителей)</vt:lpstr>
      <vt:lpstr>ЭТАПЫ УСВОЕНИЯ  ЗВУКОВ РЕЧИ</vt:lpstr>
      <vt:lpstr>ФОНЕМАТИЧЕСКОЕ  РАЗВИТИЕ РЕЧИ</vt:lpstr>
      <vt:lpstr> Задания для развития навыков фонематического восприятия</vt:lpstr>
      <vt:lpstr> СЛОВАРНЫЙ ЗАПАС </vt:lpstr>
      <vt:lpstr> Накопление словаря </vt:lpstr>
      <vt:lpstr>ГРАММАТИЧЕСКИЙ  СТРОЙ РЕЧИ</vt:lpstr>
      <vt:lpstr>ФОРМИРУЕМ ГРАММАТИЧЕСКИЕ НАВЫКИ</vt:lpstr>
      <vt:lpstr>СВЯЗНАЯ РЕЧЬ</vt:lpstr>
      <vt:lpstr> РАЗВИВАЕМ СВЯЗНУЮ РЕЧЬ</vt:lpstr>
      <vt:lpstr>Использованная литература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sadik</cp:lastModifiedBy>
  <cp:revision>37</cp:revision>
  <dcterms:created xsi:type="dcterms:W3CDTF">2013-04-23T04:48:24Z</dcterms:created>
  <dcterms:modified xsi:type="dcterms:W3CDTF">2020-10-05T09:39:25Z</dcterms:modified>
</cp:coreProperties>
</file>