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7" r:id="rId6"/>
    <p:sldId id="266" r:id="rId7"/>
    <p:sldId id="268" r:id="rId8"/>
    <p:sldId id="269" r:id="rId9"/>
    <p:sldId id="270" r:id="rId10"/>
    <p:sldId id="265" r:id="rId11"/>
    <p:sldId id="264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друг</c:v>
                </c:pt>
                <c:pt idx="1">
                  <c:v>приятель</c:v>
                </c:pt>
                <c:pt idx="2">
                  <c:v>непринятый</c:v>
                </c:pt>
                <c:pt idx="3">
                  <c:v>отвергнутые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0.6900000000000015</c:v>
                </c:pt>
                <c:pt idx="1">
                  <c:v>0.62000000000000099</c:v>
                </c:pt>
                <c:pt idx="2">
                  <c:v>0.37000000000000038</c:v>
                </c:pt>
                <c:pt idx="3">
                  <c:v>6.0000000000000109E-2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dLbl>
              <c:idx val="0"/>
              <c:layout>
                <c:manualLayout>
                  <c:x val="2.8842467229318641E-17"/>
                  <c:y val="9.7187170487965699E-2"/>
                </c:manualLayout>
              </c:layout>
              <c:showVal val="1"/>
            </c:dLbl>
            <c:dLbl>
              <c:idx val="1"/>
              <c:layout>
                <c:manualLayout>
                  <c:x val="1.1012705614894241E-2"/>
                  <c:y val="0.20971968368455779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0.54</c:v>
                </c:pt>
                <c:pt idx="1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dLbl>
              <c:idx val="1"/>
              <c:layout>
                <c:manualLayout>
                  <c:x val="2.3598654889059007E-2"/>
                  <c:y val="3.069068541725235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0.46</c:v>
                </c:pt>
                <c:pt idx="1">
                  <c:v>0.22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0006144"/>
        <c:axId val="81601280"/>
        <c:axId val="79991232"/>
      </c:bar3DChart>
      <c:catAx>
        <c:axId val="8000614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1601280"/>
        <c:crosses val="autoZero"/>
        <c:auto val="1"/>
        <c:lblAlgn val="ctr"/>
        <c:lblOffset val="100"/>
      </c:catAx>
      <c:valAx>
        <c:axId val="81601280"/>
        <c:scaling>
          <c:orientation val="minMax"/>
        </c:scaling>
        <c:axPos val="l"/>
        <c:majorGridlines/>
        <c:numFmt formatCode="0%" sourceLinked="1"/>
        <c:tickLblPos val="nextTo"/>
        <c:crossAx val="80006144"/>
        <c:crosses val="autoZero"/>
        <c:crossBetween val="between"/>
      </c:valAx>
      <c:serAx>
        <c:axId val="79991232"/>
        <c:scaling>
          <c:orientation val="minMax"/>
        </c:scaling>
        <c:delete val="1"/>
        <c:axPos val="b"/>
        <c:tickLblPos val="nextTo"/>
        <c:crossAx val="81601280"/>
        <c:crosses val="autoZero"/>
      </c:serAx>
      <c:spPr>
        <a:ln w="12700"/>
      </c:spPr>
    </c:plotArea>
    <c:legend>
      <c:legendPos val="r"/>
      <c:legendEntry>
        <c:idx val="2"/>
        <c:delete val="1"/>
      </c:legendEntry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bg1"/>
    </a:solidFill>
  </c:spPr>
  <c:txPr>
    <a:bodyPr/>
    <a:lstStyle/>
    <a:p>
      <a:pPr>
        <a:defRPr sz="16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9.5394794400699992E-2"/>
          <c:y val="5.3279489911870682E-2"/>
          <c:w val="0.64338376105764405"/>
          <c:h val="0.76513064733406022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dLbl>
              <c:idx val="0"/>
              <c:layout>
                <c:manualLayout>
                  <c:x val="1.5872904776569493E-2"/>
                  <c:y val="3.3857315598549029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0.71000000000000063</c:v>
                </c:pt>
                <c:pt idx="1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dLbl>
              <c:idx val="0"/>
              <c:layout>
                <c:manualLayout>
                  <c:x val="1.2698323821255594E-2"/>
                  <c:y val="1.9347037484885154E-2"/>
                </c:manualLayout>
              </c:layout>
              <c:showVal val="1"/>
            </c:dLbl>
            <c:dLbl>
              <c:idx val="1"/>
              <c:layout>
                <c:manualLayout>
                  <c:x val="2.2222066687197291E-2"/>
                  <c:y val="1.934703748488515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0.29000000000000031</c:v>
                </c:pt>
                <c:pt idx="1">
                  <c:v>0.22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81688064"/>
        <c:axId val="81689600"/>
        <c:axId val="79993472"/>
      </c:bar3DChart>
      <c:catAx>
        <c:axId val="81688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1689600"/>
        <c:crosses val="autoZero"/>
        <c:auto val="1"/>
        <c:lblAlgn val="ctr"/>
        <c:lblOffset val="100"/>
      </c:catAx>
      <c:valAx>
        <c:axId val="81689600"/>
        <c:scaling>
          <c:orientation val="minMax"/>
        </c:scaling>
        <c:axPos val="l"/>
        <c:majorGridlines/>
        <c:numFmt formatCode="0%" sourceLinked="1"/>
        <c:tickLblPos val="nextTo"/>
        <c:crossAx val="81688064"/>
        <c:crosses val="autoZero"/>
        <c:crossBetween val="between"/>
      </c:valAx>
      <c:serAx>
        <c:axId val="79993472"/>
        <c:scaling>
          <c:orientation val="minMax"/>
        </c:scaling>
        <c:delete val="1"/>
        <c:axPos val="b"/>
        <c:tickLblPos val="nextTo"/>
        <c:crossAx val="81689600"/>
        <c:crosses val="autoZero"/>
      </c:serAx>
    </c:plotArea>
    <c:legend>
      <c:legendPos val="r"/>
      <c:legendEntry>
        <c:idx val="2"/>
        <c:delete val="1"/>
      </c:legendEntry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понимание задач, предъявляемых взрослым</c:v>
                </c:pt>
              </c:strCache>
            </c:strRef>
          </c:tx>
          <c:dLbls>
            <c:dLbl>
              <c:idx val="0"/>
              <c:layout>
                <c:manualLayout>
                  <c:x val="3.0864197530864257E-3"/>
                  <c:y val="6.6577686724199572E-2"/>
                </c:manualLayout>
              </c:layout>
              <c:showVal val="1"/>
            </c:dLbl>
            <c:dLbl>
              <c:idx val="1"/>
              <c:layout>
                <c:manualLayout>
                  <c:x val="7.7160493827160715E-3"/>
                  <c:y val="9.0545653944911444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5.858836431729562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0.84000000000000064</c:v>
                </c:pt>
                <c:pt idx="1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понимание состояния сверстника</c:v>
                </c:pt>
              </c:strCache>
            </c:strRef>
          </c:tx>
          <c:dLbls>
            <c:dLbl>
              <c:idx val="0"/>
              <c:layout>
                <c:manualLayout>
                  <c:x val="1.5432098765432135E-3"/>
                  <c:y val="7.4567009131103534E-2"/>
                </c:manualLayout>
              </c:layout>
              <c:showVal val="1"/>
            </c:dLbl>
            <c:dLbl>
              <c:idx val="1"/>
              <c:layout>
                <c:manualLayout>
                  <c:x val="-3.0864197530864244E-2"/>
                  <c:y val="4.2609719503487707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5.592525684832773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0.8</c:v>
                </c:pt>
                <c:pt idx="1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представление оспособах выражения отношения к взрослому</c:v>
                </c:pt>
              </c:strCache>
            </c:strRef>
          </c:tx>
          <c:dLbls>
            <c:dLbl>
              <c:idx val="0"/>
              <c:layout>
                <c:manualLayout>
                  <c:x val="4.6296296296296129E-3"/>
                  <c:y val="5.5925256848327734E-2"/>
                </c:manualLayout>
              </c:layout>
              <c:showVal val="1"/>
            </c:dLbl>
            <c:dLbl>
              <c:idx val="1"/>
              <c:layout>
                <c:manualLayout>
                  <c:x val="1.6975308641975342E-2"/>
                  <c:y val="3.1957289627615806E-2"/>
                </c:manualLayout>
              </c:layout>
              <c:showVal val="1"/>
            </c:dLbl>
            <c:dLbl>
              <c:idx val="2"/>
              <c:layout>
                <c:manualLayout>
                  <c:x val="2.0061728395061668E-2"/>
                  <c:y val="3.994661203451979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0.96000000000000063</c:v>
                </c:pt>
                <c:pt idx="1">
                  <c:v>4.0000000000000022E-2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представление о способах отношения к сверстнику</c:v>
                </c:pt>
              </c:strCache>
            </c:strRef>
          </c:tx>
          <c:dLbls>
            <c:dLbl>
              <c:idx val="0"/>
              <c:layout>
                <c:manualLayout>
                  <c:x val="2.7777777777777877E-2"/>
                  <c:y val="7.7230116600071508E-2"/>
                </c:manualLayout>
              </c:layout>
              <c:showVal val="1"/>
            </c:dLbl>
            <c:dLbl>
              <c:idx val="1"/>
              <c:layout>
                <c:manualLayout>
                  <c:x val="1.6975308641975342E-2"/>
                  <c:y val="7.456700913110353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0.92</c:v>
                </c:pt>
                <c:pt idx="1">
                  <c:v>8.0000000000000043E-2</c:v>
                </c:pt>
              </c:numCache>
            </c:numRef>
          </c:val>
        </c:ser>
        <c:shape val="box"/>
        <c:axId val="81826560"/>
        <c:axId val="81828096"/>
        <c:axId val="81700160"/>
      </c:bar3DChart>
      <c:catAx>
        <c:axId val="81826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1828096"/>
        <c:crosses val="autoZero"/>
        <c:auto val="1"/>
        <c:lblAlgn val="ctr"/>
        <c:lblOffset val="100"/>
      </c:catAx>
      <c:valAx>
        <c:axId val="81828096"/>
        <c:scaling>
          <c:orientation val="minMax"/>
        </c:scaling>
        <c:axPos val="l"/>
        <c:majorGridlines/>
        <c:numFmt formatCode="0%" sourceLinked="1"/>
        <c:tickLblPos val="nextTo"/>
        <c:crossAx val="81826560"/>
        <c:crosses val="autoZero"/>
        <c:crossBetween val="between"/>
      </c:valAx>
      <c:serAx>
        <c:axId val="81700160"/>
        <c:scaling>
          <c:orientation val="minMax"/>
        </c:scaling>
        <c:delete val="1"/>
        <c:axPos val="b"/>
        <c:tickLblPos val="nextTo"/>
        <c:crossAx val="81828096"/>
        <c:crosses val="autoZero"/>
      </c:serAx>
    </c:plotArea>
    <c:legend>
      <c:legendPos val="r"/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bg1"/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понимание задач, предъявляемых взрослым</c:v>
                </c:pt>
              </c:strCache>
            </c:strRef>
          </c:tx>
          <c:dLbls>
            <c:dLbl>
              <c:idx val="0"/>
              <c:layout>
                <c:manualLayout>
                  <c:x val="3.0864197530864265E-3"/>
                  <c:y val="6.6577686724199572E-2"/>
                </c:manualLayout>
              </c:layout>
              <c:showVal val="1"/>
            </c:dLbl>
            <c:dLbl>
              <c:idx val="1"/>
              <c:layout>
                <c:manualLayout>
                  <c:x val="7.7160493827160741E-3"/>
                  <c:y val="9.0545653944911444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5.858836431729562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0.36000000000000032</c:v>
                </c:pt>
                <c:pt idx="1">
                  <c:v>0.44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понимание состояния сверстника</c:v>
                </c:pt>
              </c:strCache>
            </c:strRef>
          </c:tx>
          <c:dLbls>
            <c:dLbl>
              <c:idx val="0"/>
              <c:layout>
                <c:manualLayout>
                  <c:x val="1.5432098765432139E-3"/>
                  <c:y val="7.4567009131103534E-2"/>
                </c:manualLayout>
              </c:layout>
              <c:showVal val="1"/>
            </c:dLbl>
            <c:dLbl>
              <c:idx val="1"/>
              <c:layout>
                <c:manualLayout>
                  <c:x val="-3.0864197530864248E-2"/>
                  <c:y val="4.2609719503487707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5.592525684832773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0.28000000000000008</c:v>
                </c:pt>
                <c:pt idx="1">
                  <c:v>0.56000000000000005</c:v>
                </c:pt>
                <c:pt idx="2">
                  <c:v>0.16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представление оспособах выражения отношения к взрослому</c:v>
                </c:pt>
              </c:strCache>
            </c:strRef>
          </c:tx>
          <c:dLbls>
            <c:dLbl>
              <c:idx val="0"/>
              <c:layout>
                <c:manualLayout>
                  <c:x val="4.6296296296296138E-3"/>
                  <c:y val="5.5925256848327734E-2"/>
                </c:manualLayout>
              </c:layout>
              <c:showVal val="1"/>
            </c:dLbl>
            <c:dLbl>
              <c:idx val="1"/>
              <c:layout>
                <c:manualLayout>
                  <c:x val="1.6975308641975346E-2"/>
                  <c:y val="3.1957289627615806E-2"/>
                </c:manualLayout>
              </c:layout>
              <c:showVal val="1"/>
            </c:dLbl>
            <c:dLbl>
              <c:idx val="2"/>
              <c:layout>
                <c:manualLayout>
                  <c:x val="2.0061728395061668E-2"/>
                  <c:y val="3.994661203451979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0.44</c:v>
                </c:pt>
                <c:pt idx="1">
                  <c:v>0.52</c:v>
                </c:pt>
                <c:pt idx="2">
                  <c:v>4.0000000000000022E-2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представление о способах отношения к сверстнику</c:v>
                </c:pt>
              </c:strCache>
            </c:strRef>
          </c:tx>
          <c:dLbls>
            <c:dLbl>
              <c:idx val="0"/>
              <c:layout>
                <c:manualLayout>
                  <c:x val="2.7777777777777891E-2"/>
                  <c:y val="7.7230116600071508E-2"/>
                </c:manualLayout>
              </c:layout>
              <c:showVal val="1"/>
            </c:dLbl>
            <c:dLbl>
              <c:idx val="1"/>
              <c:layout>
                <c:manualLayout>
                  <c:x val="1.6975308641975346E-2"/>
                  <c:y val="7.456700913110353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0.48000000000000032</c:v>
                </c:pt>
                <c:pt idx="1">
                  <c:v>0.44</c:v>
                </c:pt>
                <c:pt idx="2">
                  <c:v>8.0000000000000043E-2</c:v>
                </c:pt>
              </c:numCache>
            </c:numRef>
          </c:val>
        </c:ser>
        <c:shape val="box"/>
        <c:axId val="81902592"/>
        <c:axId val="81912576"/>
        <c:axId val="81879488"/>
      </c:bar3DChart>
      <c:catAx>
        <c:axId val="8190259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1912576"/>
        <c:crosses val="autoZero"/>
        <c:auto val="1"/>
        <c:lblAlgn val="ctr"/>
        <c:lblOffset val="100"/>
      </c:catAx>
      <c:valAx>
        <c:axId val="8191257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1902592"/>
        <c:crosses val="autoZero"/>
        <c:crossBetween val="between"/>
      </c:valAx>
      <c:serAx>
        <c:axId val="81879488"/>
        <c:scaling>
          <c:orientation val="minMax"/>
        </c:scaling>
        <c:delete val="1"/>
        <c:axPos val="b"/>
        <c:tickLblPos val="nextTo"/>
        <c:crossAx val="81912576"/>
        <c:crosses val="autoZero"/>
      </c:serAx>
    </c:plotArea>
    <c:legend>
      <c:legendPos val="r"/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bg1"/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Достижение целевых ориентиров ФГОС дошкольного образования через формирование межличностных отношений детей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старшего возраста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072494" cy="2482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472" y="428604"/>
            <a:ext cx="7767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Организация деятельности и поступков без посторонней помощи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500034" y="3857628"/>
          <a:ext cx="8001056" cy="2625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3429000"/>
            <a:ext cx="6747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Умение отстоять свое мнение без проявления упрямства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658096" cy="64294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Диагностика коммуникативных способностей (авт. Соснина С.П.)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28926" y="3786190"/>
          <a:ext cx="6043626" cy="2911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0166" y="6000768"/>
            <a:ext cx="1329788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14282" y="714356"/>
          <a:ext cx="5686436" cy="2840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15074" y="2500306"/>
            <a:ext cx="1382751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ФГОС ДО (п.4.6.)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«…ребенок овладевает основными культурными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способами деятельности, проявляет инициативу и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самостоятельность в разных видах деятельности;….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активно взаимодействует со сверстниками и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взрослыми, участвует в совместных играх. Способен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договариваться, учитывать интересы и чувства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других, сопереживать неудачам и радоваться успехам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других, адекватно проявляет свои чувства, в том числе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чувство  веры в себя, старается разрешать конфликты…»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Оценка межличностных отношений детей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социометрическая методика Р.С.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Немова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«Выбор в действии»)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79296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834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создания межличностных отношений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71612"/>
            <a:ext cx="8358246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условие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обеспечение каждому члену детского коллектива возможности для активного участия во всех ее делах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 10511\фото ДО\семинар для рук. 2017\20171020_1003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4286280" cy="3214710"/>
          </a:xfrm>
          <a:prstGeom prst="rect">
            <a:avLst/>
          </a:prstGeom>
          <a:noFill/>
        </p:spPr>
      </p:pic>
      <p:pic>
        <p:nvPicPr>
          <p:cNvPr id="1027" name="Picture 3" descr="D:\Рабочий стол 10511\фото ДО\Фото сад ПТФ\Новая папка (3)\ST8320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1064" y="2857496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7150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создания межличностных отношений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7"/>
          <p:cNvSpPr txBox="1">
            <a:spLocks/>
          </p:cNvSpPr>
          <p:nvPr/>
        </p:nvSpPr>
        <p:spPr>
          <a:xfrm>
            <a:off x="571472" y="1142984"/>
            <a:ext cx="814393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условие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получение богатого и разнообразного опыта общения и совместной деятельности в группах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535782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…активно взаимодействует со сверстниками и взрослыми,  адекватно  проявляет свои чувства, в том числе чувство веры в себя…»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(ФГОС  ДО п. 4.6.)</a:t>
            </a:r>
          </a:p>
          <a:p>
            <a:endParaRPr lang="ru-RU" dirty="0" smtClean="0"/>
          </a:p>
        </p:txBody>
      </p:sp>
      <p:pic>
        <p:nvPicPr>
          <p:cNvPr id="2051" name="Picture 3" descr="C:\Users\Детский сад\AppData\Local\Temp\HZ$D.706.3343\IMG_20181030_100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85992"/>
            <a:ext cx="3905278" cy="2928958"/>
          </a:xfrm>
          <a:prstGeom prst="rect">
            <a:avLst/>
          </a:prstGeom>
          <a:noFill/>
        </p:spPr>
      </p:pic>
      <p:pic>
        <p:nvPicPr>
          <p:cNvPr id="1026" name="Picture 2" descr="C:\Users\Детский сад\AppData\Local\Temp\HZ$D.973.2860\IMG_20190524_101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1379" y="2214554"/>
            <a:ext cx="2303875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79296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834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создания межличностных отношений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571612"/>
            <a:ext cx="8215370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условие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отношения между каждым отдельно взятым членом группы строятся на равноправной основе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5572140"/>
            <a:ext cx="81956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…способен договариваться , учитывать интересы и чувства других, 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сопереживать неудачам и радоваться  успехам  других, ….умеет подчиняться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правилам и социальным нормам, …старается разрешать конфликты»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(ФГОС ДО п.4.6.)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Детский сад\Desktop\IMG_20190930_112229.jpg"/>
          <p:cNvPicPr>
            <a:picLocks noChangeAspect="1" noChangeArrowheads="1"/>
          </p:cNvPicPr>
          <p:nvPr/>
        </p:nvPicPr>
        <p:blipFill>
          <a:blip r:embed="rId2" cstate="print"/>
          <a:srcRect r="14024"/>
          <a:stretch>
            <a:fillRect/>
          </a:stretch>
        </p:blipFill>
        <p:spPr bwMode="auto">
          <a:xfrm>
            <a:off x="428595" y="2571744"/>
            <a:ext cx="3357587" cy="2928958"/>
          </a:xfrm>
          <a:prstGeom prst="rect">
            <a:avLst/>
          </a:prstGeom>
          <a:noFill/>
        </p:spPr>
      </p:pic>
      <p:pic>
        <p:nvPicPr>
          <p:cNvPr id="1026" name="Picture 2" descr="C:\Users\Детский сад\Desktop\IMG_20200122_093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27" y="2643182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79296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834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создания межличностных отношений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571612"/>
            <a:ext cx="8215370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условие: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 деятельности  (анализ способов  деятельности)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Интерактивные методы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4282" y="2786058"/>
            <a:ext cx="25717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4876" y="1928802"/>
            <a:ext cx="212884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7752" y="3786190"/>
            <a:ext cx="212884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endCxn id="9" idx="1"/>
          </p:cNvCxnSpPr>
          <p:nvPr/>
        </p:nvCxnSpPr>
        <p:spPr>
          <a:xfrm flipV="1">
            <a:off x="2643174" y="2386002"/>
            <a:ext cx="2071702" cy="685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643174" y="3471866"/>
            <a:ext cx="2143140" cy="671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5104211" y="3325417"/>
            <a:ext cx="942990" cy="7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V="1">
            <a:off x="5607852" y="3321842"/>
            <a:ext cx="928694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8" idx="7"/>
          </p:cNvCxnSpPr>
          <p:nvPr/>
        </p:nvCxnSpPr>
        <p:spPr>
          <a:xfrm rot="10800000" flipV="1">
            <a:off x="2409424" y="2214553"/>
            <a:ext cx="2305453" cy="705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8" idx="5"/>
          </p:cNvCxnSpPr>
          <p:nvPr/>
        </p:nvCxnSpPr>
        <p:spPr>
          <a:xfrm rot="10800000">
            <a:off x="2409424" y="3566548"/>
            <a:ext cx="2467767" cy="7911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Интерактивные методы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428736"/>
            <a:ext cx="5019259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метод проектной деятельности;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71678"/>
            <a:ext cx="474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деятельность по инструкции;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643182"/>
            <a:ext cx="5256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исследовательская</a:t>
            </a:r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деятельность;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143248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отдельные методы технологии ТРИЗ: такие как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«Снежный ком»,  «Синтез мыслей», «Реклама»;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071942"/>
            <a:ext cx="3714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метод моделирования 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F272AF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1125</TotalTime>
  <Words>356</Words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Достижение целевых ориентиров ФГОС дошкольного образования через формирование межличностных отношений детей старшего возраста</vt:lpstr>
      <vt:lpstr>ФГОС ДО (п.4.6.)</vt:lpstr>
      <vt:lpstr>Оценка межличностных отношений детей социометрическая методика Р.С. Немова «Выбор в действии»)  </vt:lpstr>
      <vt:lpstr>Условия создания межличностных отношений</vt:lpstr>
      <vt:lpstr>Условия создания межличностных отношений</vt:lpstr>
      <vt:lpstr>Условия создания межличностных отношений</vt:lpstr>
      <vt:lpstr>Условия создания межличностных отношений</vt:lpstr>
      <vt:lpstr>Интерактивные методы обучения</vt:lpstr>
      <vt:lpstr>Интерактивные методы обучения</vt:lpstr>
      <vt:lpstr>Слайд 10</vt:lpstr>
      <vt:lpstr>Диагностика коммуникативных способностей (авт. Соснина С.П.)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межличностных отношений дошкольников в достижении целевых ориентиров ФГОС ДО</dc:title>
  <dc:creator>Детский сад</dc:creator>
  <cp:lastModifiedBy>Детский сад</cp:lastModifiedBy>
  <cp:revision>92</cp:revision>
  <dcterms:created xsi:type="dcterms:W3CDTF">2020-01-14T07:26:41Z</dcterms:created>
  <dcterms:modified xsi:type="dcterms:W3CDTF">2020-09-14T04:45:46Z</dcterms:modified>
</cp:coreProperties>
</file>