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4" r:id="rId3"/>
    <p:sldId id="265" r:id="rId4"/>
    <p:sldId id="295" r:id="rId5"/>
    <p:sldId id="296" r:id="rId6"/>
    <p:sldId id="261" r:id="rId7"/>
    <p:sldId id="292" r:id="rId8"/>
    <p:sldId id="293" r:id="rId9"/>
    <p:sldId id="270" r:id="rId10"/>
    <p:sldId id="271" r:id="rId11"/>
    <p:sldId id="272" r:id="rId12"/>
    <p:sldId id="273" r:id="rId13"/>
    <p:sldId id="291" r:id="rId14"/>
    <p:sldId id="274" r:id="rId15"/>
    <p:sldId id="276" r:id="rId16"/>
    <p:sldId id="275" r:id="rId17"/>
    <p:sldId id="277" r:id="rId18"/>
    <p:sldId id="278" r:id="rId19"/>
    <p:sldId id="279" r:id="rId20"/>
    <p:sldId id="281" r:id="rId21"/>
    <p:sldId id="284" r:id="rId22"/>
    <p:sldId id="282" r:id="rId23"/>
    <p:sldId id="283" r:id="rId24"/>
    <p:sldId id="286" r:id="rId25"/>
    <p:sldId id="288" r:id="rId26"/>
    <p:sldId id="294" r:id="rId27"/>
    <p:sldId id="289" r:id="rId28"/>
    <p:sldId id="290" r:id="rId29"/>
    <p:sldId id="297" r:id="rId30"/>
    <p:sldId id="287" r:id="rId31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009644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990" y="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10/7/2020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10/7/2020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10/7/2020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10/7/2020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10/7/2020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10/7/2020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10/7/2020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jpeg"/><Relationship Id="rId3" Type="http://schemas.openxmlformats.org/officeDocument/2006/relationships/image" Target="../media/image19.jpeg"/><Relationship Id="rId7" Type="http://schemas.openxmlformats.org/officeDocument/2006/relationships/hyperlink" Target="http://img-fotki.yandex.ru/get/3211/vladport.20/0_2d903_4ec50fc_XL" TargetMode="External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10" Type="http://schemas.openxmlformats.org/officeDocument/2006/relationships/image" Target="../media/image24.jpeg"/><Relationship Id="rId4" Type="http://schemas.openxmlformats.org/officeDocument/2006/relationships/image" Target="../media/image20.jpeg"/><Relationship Id="rId9" Type="http://schemas.openxmlformats.org/officeDocument/2006/relationships/hyperlink" Target="http://www.babruisk.by/cache/resources/images/verstavik2.jpg" TargetMode="Externa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jpeg"/><Relationship Id="rId3" Type="http://schemas.openxmlformats.org/officeDocument/2006/relationships/image" Target="../media/image26.jpeg"/><Relationship Id="rId7" Type="http://schemas.openxmlformats.org/officeDocument/2006/relationships/image" Target="../media/image30.pn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9.gif"/><Relationship Id="rId11" Type="http://schemas.openxmlformats.org/officeDocument/2006/relationships/image" Target="../media/image34.gif"/><Relationship Id="rId5" Type="http://schemas.openxmlformats.org/officeDocument/2006/relationships/image" Target="../media/image28.png"/><Relationship Id="rId10" Type="http://schemas.openxmlformats.org/officeDocument/2006/relationships/image" Target="../media/image33.jpeg"/><Relationship Id="rId4" Type="http://schemas.openxmlformats.org/officeDocument/2006/relationships/image" Target="../media/image27.gif"/><Relationship Id="rId9" Type="http://schemas.openxmlformats.org/officeDocument/2006/relationships/image" Target="../media/image32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gif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gi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gif"/><Relationship Id="rId2" Type="http://schemas.openxmlformats.org/officeDocument/2006/relationships/image" Target="../media/image37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9.gi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gif"/><Relationship Id="rId2" Type="http://schemas.openxmlformats.org/officeDocument/2006/relationships/image" Target="../media/image37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9.gi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gif"/><Relationship Id="rId2" Type="http://schemas.openxmlformats.org/officeDocument/2006/relationships/image" Target="../media/image37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9.gi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gif"/><Relationship Id="rId2" Type="http://schemas.openxmlformats.org/officeDocument/2006/relationships/image" Target="../media/image37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9.gi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gif"/><Relationship Id="rId2" Type="http://schemas.openxmlformats.org/officeDocument/2006/relationships/image" Target="../media/image37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9.gi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gif"/><Relationship Id="rId2" Type="http://schemas.openxmlformats.org/officeDocument/2006/relationships/image" Target="../media/image37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9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1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gif"/><Relationship Id="rId7" Type="http://schemas.openxmlformats.org/officeDocument/2006/relationships/image" Target="../media/image57.gif"/><Relationship Id="rId2" Type="http://schemas.openxmlformats.org/officeDocument/2006/relationships/image" Target="../media/image52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6.gif"/><Relationship Id="rId5" Type="http://schemas.openxmlformats.org/officeDocument/2006/relationships/image" Target="../media/image55.gif"/><Relationship Id="rId4" Type="http://schemas.openxmlformats.org/officeDocument/2006/relationships/image" Target="../media/image54.gif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jpeg"/><Relationship Id="rId7" Type="http://schemas.openxmlformats.org/officeDocument/2006/relationships/image" Target="../media/image64.jpeg"/><Relationship Id="rId2" Type="http://schemas.openxmlformats.org/officeDocument/2006/relationships/image" Target="../media/image5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3.jpeg"/><Relationship Id="rId5" Type="http://schemas.openxmlformats.org/officeDocument/2006/relationships/image" Target="../media/image62.jpeg"/><Relationship Id="rId4" Type="http://schemas.openxmlformats.org/officeDocument/2006/relationships/image" Target="../media/image61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gif"/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alphaModFix amt="62000"/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пдд\картинки\0_a4fe2_6fd873d0_XL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2743200"/>
            <a:ext cx="3433302" cy="38862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819400" y="685800"/>
            <a:ext cx="5714187" cy="4191000"/>
          </a:xfrm>
          <a:prstGeom prst="rect">
            <a:avLst/>
          </a:prstGeom>
          <a:noFill/>
        </p:spPr>
        <p:txBody>
          <a:bodyPr wrap="square" lIns="91440" tIns="45720" rIns="91440" bIns="45720">
            <a:prstTxWarp prst="textButtonPour">
              <a:avLst>
                <a:gd name="adj1" fmla="val 10878448"/>
                <a:gd name="adj2" fmla="val 57940"/>
              </a:avLst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>
                  <a:solidFill>
                    <a:schemeClr val="tx1"/>
                  </a:solidFill>
                </a:ln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Beast Impacted" pitchFamily="2" charset="0"/>
              </a:rPr>
              <a:t>О ПРАВИЛАХ </a:t>
            </a:r>
          </a:p>
          <a:p>
            <a:pPr algn="ctr"/>
            <a:r>
              <a:rPr lang="ru-RU" sz="5400" b="1" spc="50" dirty="0" smtClean="0">
                <a:ln w="11430">
                  <a:solidFill>
                    <a:schemeClr val="tx1"/>
                  </a:solidFill>
                </a:ln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Beast Impacted" pitchFamily="2" charset="0"/>
              </a:rPr>
              <a:t>ДОРОЖНОГО</a:t>
            </a:r>
          </a:p>
          <a:p>
            <a:pPr algn="ctr"/>
            <a:r>
              <a:rPr lang="ru-RU" sz="5400" b="1" cap="none" spc="50" dirty="0" smtClean="0">
                <a:ln w="11430">
                  <a:solidFill>
                    <a:schemeClr val="tx1"/>
                  </a:solidFill>
                </a:ln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Beast Impacted" pitchFamily="2" charset="0"/>
              </a:rPr>
              <a:t>ДВИЖЕНИЯ</a:t>
            </a:r>
            <a:endParaRPr lang="ru-RU" sz="5400" b="1" cap="none" spc="50" dirty="0">
              <a:ln w="11430">
                <a:solidFill>
                  <a:schemeClr val="tx1"/>
                </a:solidFill>
              </a:ln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Beast Impacted" pitchFamily="2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509370" y="5097793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 err="1" smtClean="0">
                <a:latin typeface="Comic Sans MS" pitchFamily="66" charset="0"/>
              </a:rPr>
              <a:t>Голодько</a:t>
            </a:r>
            <a:r>
              <a:rPr lang="ru-RU" b="1" dirty="0" smtClean="0">
                <a:latin typeface="Comic Sans MS" pitchFamily="66" charset="0"/>
              </a:rPr>
              <a:t> Т.А.</a:t>
            </a:r>
            <a:endParaRPr lang="ru-RU" b="1" dirty="0" smtClean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51" name="Picture 7" descr="C:\Users\USER\Desktop\v2-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04800" y="1371600"/>
            <a:ext cx="8610600" cy="5181600"/>
          </a:xfrm>
          <a:prstGeom prst="rect">
            <a:avLst/>
          </a:prstGeom>
          <a:noFill/>
        </p:spPr>
      </p:pic>
      <p:pic>
        <p:nvPicPr>
          <p:cNvPr id="6146" name="Picture 2" descr="C:\Users\USER\Desktop\cs_peterburgskoe-shosse_verstovoy-stolb_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1295400"/>
            <a:ext cx="4114800" cy="5334000"/>
          </a:xfrm>
          <a:prstGeom prst="rect">
            <a:avLst/>
          </a:prstGeom>
          <a:noFill/>
        </p:spPr>
      </p:pic>
      <p:pic>
        <p:nvPicPr>
          <p:cNvPr id="6148" name="Picture 4" descr="C:\Users\USER\Desktop\186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495800" y="1295400"/>
            <a:ext cx="4343400" cy="5334000"/>
          </a:xfrm>
          <a:prstGeom prst="rect">
            <a:avLst/>
          </a:prstGeom>
          <a:noFill/>
        </p:spPr>
      </p:pic>
      <p:pic>
        <p:nvPicPr>
          <p:cNvPr id="6149" name="Picture 5" descr="C:\Users\USER\Desktop\pogranstolb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667000" y="1219200"/>
            <a:ext cx="4343400" cy="5410200"/>
          </a:xfrm>
          <a:prstGeom prst="rect">
            <a:avLst/>
          </a:prstGeom>
          <a:noFill/>
        </p:spPr>
      </p:pic>
      <p:pic>
        <p:nvPicPr>
          <p:cNvPr id="6150" name="Picture 6" descr="C:\Users\USER\Desktop\024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0" y="1371600"/>
            <a:ext cx="8458200" cy="5257800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1371600" y="152400"/>
            <a:ext cx="6021200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accent6">
                    <a:lumMod val="75000"/>
                  </a:schemeClr>
                </a:solidFill>
                <a:latin typeface="Century Gothic" pitchFamily="34" charset="0"/>
              </a:rPr>
              <a:t>ПЕРВЫЕ ДОРОЖНЫЕ ЗНАКИ- </a:t>
            </a:r>
          </a:p>
          <a:p>
            <a:pPr algn="ctr"/>
            <a:r>
              <a:rPr lang="ru-RU" sz="3200" b="1" dirty="0" smtClean="0">
                <a:solidFill>
                  <a:schemeClr val="accent6">
                    <a:lumMod val="75000"/>
                  </a:schemeClr>
                </a:solidFill>
                <a:latin typeface="Century Gothic" pitchFamily="34" charset="0"/>
              </a:rPr>
              <a:t>ВЕРСТОВЫЕ СТОЛБЫ</a:t>
            </a:r>
            <a:endParaRPr lang="ru-RU" sz="3200" b="1" dirty="0">
              <a:solidFill>
                <a:schemeClr val="accent6">
                  <a:lumMod val="75000"/>
                </a:schemeClr>
              </a:solidFill>
              <a:latin typeface="Century Gothic" pitchFamily="34" charset="0"/>
            </a:endParaRPr>
          </a:p>
        </p:txBody>
      </p:sp>
      <p:pic>
        <p:nvPicPr>
          <p:cNvPr id="6153" name="Picture 9" descr="Картинка 75 из 1731">
            <a:hlinkClick r:id="rId7"/>
          </p:cNvPr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228600" y="1600200"/>
            <a:ext cx="8458200" cy="4800600"/>
          </a:xfrm>
          <a:prstGeom prst="rect">
            <a:avLst/>
          </a:prstGeom>
          <a:noFill/>
        </p:spPr>
      </p:pic>
      <p:pic>
        <p:nvPicPr>
          <p:cNvPr id="6155" name="Picture 11" descr="Картинка 85 из 1731">
            <a:hlinkClick r:id="rId9"/>
          </p:cNvPr>
          <p:cNvPicPr>
            <a:picLocks noChangeAspect="1" noChangeArrowheads="1"/>
          </p:cNvPicPr>
          <p:nvPr/>
        </p:nvPicPr>
        <p:blipFill>
          <a:blip r:embed="rId10" cstate="email"/>
          <a:srcRect/>
          <a:stretch>
            <a:fillRect/>
          </a:stretch>
        </p:blipFill>
        <p:spPr bwMode="auto">
          <a:xfrm>
            <a:off x="0" y="1219200"/>
            <a:ext cx="8839200" cy="5257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0"/>
                                        <p:tgtEl>
                                          <p:spTgt spid="6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0"/>
                            </p:stCondLst>
                            <p:childTnLst>
                              <p:par>
                                <p:cTn id="9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0" dur="5000"/>
                                        <p:tgtEl>
                                          <p:spTgt spid="61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0"/>
                            </p:stCondLst>
                            <p:childTnLst>
                              <p:par>
                                <p:cTn id="20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1" dur="5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4" dur="50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0"/>
                            </p:stCondLst>
                            <p:childTnLst>
                              <p:par>
                                <p:cTn id="2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0"/>
                                        <p:tgtEl>
                                          <p:spTgt spid="6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0"/>
                            </p:stCondLst>
                            <p:childTnLst>
                              <p:par>
                                <p:cTn id="31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2" dur="5000"/>
                                        <p:tgtEl>
                                          <p:spTgt spid="61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0"/>
                            </p:stCondLst>
                            <p:childTnLst>
                              <p:par>
                                <p:cTn id="3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0"/>
                                        <p:tgtEl>
                                          <p:spTgt spid="6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0"/>
                            </p:stCondLst>
                            <p:childTnLst>
                              <p:par>
                                <p:cTn id="39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0" dur="5000"/>
                                        <p:tgtEl>
                                          <p:spTgt spid="61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0"/>
                            </p:stCondLst>
                            <p:childTnLst>
                              <p:par>
                                <p:cTn id="4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0"/>
                                        <p:tgtEl>
                                          <p:spTgt spid="6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0"/>
                            </p:stCondLst>
                            <p:childTnLst>
                              <p:par>
                                <p:cTn id="47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8" dur="5000"/>
                                        <p:tgtEl>
                                          <p:spTgt spid="61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00"/>
                            </p:stCondLst>
                            <p:childTnLst>
                              <p:par>
                                <p:cTn id="5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0"/>
                                        <p:tgtEl>
                                          <p:spTgt spid="6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57400" y="228600"/>
            <a:ext cx="512672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5400" b="1" dirty="0" smtClean="0">
                <a:solidFill>
                  <a:schemeClr val="accent4">
                    <a:lumMod val="50000"/>
                  </a:schemeClr>
                </a:solidFill>
                <a:latin typeface="Adventure" pitchFamily="2" charset="0"/>
              </a:rPr>
              <a:t>Дорожные знаки</a:t>
            </a:r>
            <a:endParaRPr lang="ru-RU" sz="5400" b="1" dirty="0">
              <a:solidFill>
                <a:schemeClr val="accent4">
                  <a:lumMod val="50000"/>
                </a:schemeClr>
              </a:solidFill>
              <a:latin typeface="Adventure" pitchFamily="2" charset="0"/>
            </a:endParaRPr>
          </a:p>
        </p:txBody>
      </p:sp>
      <p:pic>
        <p:nvPicPr>
          <p:cNvPr id="3" name="Рисунок 2" descr="_1_~1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3657600" y="3429000"/>
            <a:ext cx="1600200" cy="1752600"/>
          </a:xfrm>
          <a:prstGeom prst="rect">
            <a:avLst/>
          </a:prstGeom>
        </p:spPr>
      </p:pic>
      <p:pic>
        <p:nvPicPr>
          <p:cNvPr id="5" name="Рисунок 4" descr="3cb4159d-57f7-425b-aa8c-cf41988f6c0a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7010400" y="3505200"/>
            <a:ext cx="1981200" cy="1600200"/>
          </a:xfrm>
          <a:prstGeom prst="rect">
            <a:avLst/>
          </a:prstGeom>
        </p:spPr>
      </p:pic>
      <p:pic>
        <p:nvPicPr>
          <p:cNvPr id="6" name="Рисунок 5" descr="15.gif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7239000" y="1295400"/>
            <a:ext cx="1752600" cy="1752600"/>
          </a:xfrm>
          <a:prstGeom prst="rect">
            <a:avLst/>
          </a:prstGeom>
        </p:spPr>
      </p:pic>
      <p:pic>
        <p:nvPicPr>
          <p:cNvPr id="7" name="Рисунок 6" descr="480px-Zeichen_314_svg.pn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5334000" y="3505200"/>
            <a:ext cx="1600200" cy="1600200"/>
          </a:xfrm>
          <a:prstGeom prst="rect">
            <a:avLst/>
          </a:prstGeom>
        </p:spPr>
      </p:pic>
      <p:pic>
        <p:nvPicPr>
          <p:cNvPr id="8" name="Рисунок 7" descr="86531783d291.gif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3886200" y="1066800"/>
            <a:ext cx="1447800" cy="1981200"/>
          </a:xfrm>
          <a:prstGeom prst="rect">
            <a:avLst/>
          </a:prstGeom>
        </p:spPr>
      </p:pic>
      <p:pic>
        <p:nvPicPr>
          <p:cNvPr id="9" name="Рисунок 8" descr="1281339422_112964748_1-----1281339422.png"/>
          <p:cNvPicPr>
            <a:picLocks noChangeAspect="1"/>
          </p:cNvPicPr>
          <p:nvPr/>
        </p:nvPicPr>
        <p:blipFill>
          <a:blip r:embed="rId7" cstate="email"/>
          <a:srcRect/>
          <a:stretch>
            <a:fillRect/>
          </a:stretch>
        </p:blipFill>
        <p:spPr>
          <a:xfrm>
            <a:off x="5410200" y="1371600"/>
            <a:ext cx="1676400" cy="1676400"/>
          </a:xfrm>
          <a:prstGeom prst="rect">
            <a:avLst/>
          </a:prstGeom>
        </p:spPr>
      </p:pic>
      <p:pic>
        <p:nvPicPr>
          <p:cNvPr id="10" name="Рисунок 9" descr="a_df5adb46.jpg"/>
          <p:cNvPicPr>
            <a:picLocks noChangeAspect="1"/>
          </p:cNvPicPr>
          <p:nvPr/>
        </p:nvPicPr>
        <p:blipFill>
          <a:blip r:embed="rId8" cstate="email"/>
          <a:srcRect/>
          <a:stretch>
            <a:fillRect/>
          </a:stretch>
        </p:blipFill>
        <p:spPr>
          <a:xfrm>
            <a:off x="2209800" y="1066800"/>
            <a:ext cx="1600200" cy="1981200"/>
          </a:xfrm>
          <a:prstGeom prst="rect">
            <a:avLst/>
          </a:prstGeom>
        </p:spPr>
      </p:pic>
      <p:pic>
        <p:nvPicPr>
          <p:cNvPr id="11" name="Рисунок 10" descr="avt-768x1024.jpg"/>
          <p:cNvPicPr>
            <a:picLocks noChangeAspect="1"/>
          </p:cNvPicPr>
          <p:nvPr/>
        </p:nvPicPr>
        <p:blipFill>
          <a:blip r:embed="rId9" cstate="email"/>
          <a:stretch>
            <a:fillRect/>
          </a:stretch>
        </p:blipFill>
        <p:spPr>
          <a:xfrm>
            <a:off x="1981200" y="3352800"/>
            <a:ext cx="1600200" cy="2286000"/>
          </a:xfrm>
          <a:prstGeom prst="rect">
            <a:avLst/>
          </a:prstGeom>
        </p:spPr>
      </p:pic>
      <p:pic>
        <p:nvPicPr>
          <p:cNvPr id="12" name="Рисунок 11" descr="information_items_340.jpg"/>
          <p:cNvPicPr>
            <a:picLocks noChangeAspect="1"/>
          </p:cNvPicPr>
          <p:nvPr/>
        </p:nvPicPr>
        <p:blipFill>
          <a:blip r:embed="rId10" cstate="email"/>
          <a:stretch>
            <a:fillRect/>
          </a:stretch>
        </p:blipFill>
        <p:spPr>
          <a:xfrm>
            <a:off x="228600" y="1371600"/>
            <a:ext cx="1752600" cy="1628775"/>
          </a:xfrm>
          <a:prstGeom prst="rect">
            <a:avLst/>
          </a:prstGeom>
        </p:spPr>
      </p:pic>
      <p:pic>
        <p:nvPicPr>
          <p:cNvPr id="1026" name="Picture 2" descr="C:\Users\USER\Desktop\Новая папка (3)\3_8.gif"/>
          <p:cNvPicPr>
            <a:picLocks noChangeAspect="1" noChangeArrowheads="1"/>
          </p:cNvPicPr>
          <p:nvPr/>
        </p:nvPicPr>
        <p:blipFill>
          <a:blip r:embed="rId11" cstate="email"/>
          <a:srcRect/>
          <a:stretch>
            <a:fillRect/>
          </a:stretch>
        </p:blipFill>
        <p:spPr bwMode="auto">
          <a:xfrm>
            <a:off x="0" y="3429000"/>
            <a:ext cx="1981200" cy="1905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155" decel="100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1155" decel="100000"/>
                                        <p:tgtEl>
                                          <p:spTgt spid="1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1155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1155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155" decel="100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1155" decel="100000"/>
                                        <p:tgtEl>
                                          <p:spTgt spid="10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0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1" dur="1155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2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3" dur="1155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4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155" decel="100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0" dur="1155" decel="100000"/>
                                        <p:tgtEl>
                                          <p:spTgt spid="8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31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32" dur="1155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33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4" dur="1155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5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155" decel="100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1" dur="1155" decel="100000"/>
                                        <p:tgtEl>
                                          <p:spTgt spid="9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42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43" dur="1155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44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45" dur="1155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46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155" decel="100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2" dur="1155" decel="100000"/>
                                        <p:tgtEl>
                                          <p:spTgt spid="6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53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54" dur="1155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55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56" dur="1155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57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155" decel="100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3" dur="1155" decel="100000"/>
                                        <p:tgtEl>
                                          <p:spTgt spid="1026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64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65" dur="1155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66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67" dur="1155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68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155" decel="100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4" dur="1155" decel="100000"/>
                                        <p:tgtEl>
                                          <p:spTgt spid="11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75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76" dur="1155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77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78" dur="1155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79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155" decel="100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5" dur="1155" decel="100000"/>
                                        <p:tgtEl>
                                          <p:spTgt spid="3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86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87" dur="1155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88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89" dur="1155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90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1155" decel="100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96" dur="1155" decel="100000"/>
                                        <p:tgtEl>
                                          <p:spTgt spid="7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7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98" dur="1155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99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00" dur="1155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01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1155" decel="10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7" dur="1155" decel="100000"/>
                                        <p:tgtEl>
                                          <p:spTgt spid="5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08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9" dur="1155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0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11" dur="1155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12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1" descr="C:\Users\USER\AppData\Local\Microsoft\Windows\Temporary Internet Files\Content.IE5\YRRF40WA\MM900315759[1].gif"/>
          <p:cNvPicPr>
            <a:picLocks noChangeAspect="1" noChangeArrowheads="1" noCrop="1"/>
          </p:cNvPicPr>
          <p:nvPr/>
        </p:nvPicPr>
        <p:blipFill>
          <a:blip r:embed="rId2" cstate="email">
            <a:clrChange>
              <a:clrFrom>
                <a:srgbClr val="330066"/>
              </a:clrFrom>
              <a:clrTo>
                <a:srgbClr val="330066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705600" y="1600200"/>
            <a:ext cx="2286000" cy="35814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143000" y="533400"/>
            <a:ext cx="6248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b="1" dirty="0" smtClean="0">
                <a:solidFill>
                  <a:srgbClr val="FF0000"/>
                </a:solidFill>
                <a:latin typeface="Arial Black" pitchFamily="34" charset="0"/>
              </a:rPr>
              <a:t>СВЕТ</a:t>
            </a:r>
            <a:r>
              <a:rPr lang="ru-RU" sz="7200" b="1" dirty="0" smtClean="0">
                <a:solidFill>
                  <a:srgbClr val="FFFF00"/>
                </a:solidFill>
                <a:latin typeface="Arial Black" pitchFamily="34" charset="0"/>
              </a:rPr>
              <a:t>О</a:t>
            </a:r>
            <a:r>
              <a:rPr lang="ru-RU" sz="7200" b="1" dirty="0" smtClean="0">
                <a:solidFill>
                  <a:srgbClr val="009644"/>
                </a:solidFill>
                <a:latin typeface="Arial Black" pitchFamily="34" charset="0"/>
              </a:rPr>
              <a:t>ФОР</a:t>
            </a:r>
            <a:endParaRPr lang="ru-RU" sz="7200" b="1" dirty="0">
              <a:solidFill>
                <a:srgbClr val="009644"/>
              </a:solidFill>
              <a:latin typeface="Arial Black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038600" y="3200400"/>
            <a:ext cx="209063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4800" b="1" dirty="0" smtClean="0">
                <a:solidFill>
                  <a:srgbClr val="FF0000"/>
                </a:solidFill>
                <a:latin typeface="Blaze" pitchFamily="2" charset="0"/>
              </a:rPr>
              <a:t> СВЕТ</a:t>
            </a:r>
            <a:endParaRPr lang="ru-RU" sz="4800" b="1" dirty="0">
              <a:solidFill>
                <a:srgbClr val="FF0000"/>
              </a:solidFill>
              <a:latin typeface="Blaze" pitchFamily="2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28600" y="4724400"/>
            <a:ext cx="849463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4800" b="1" dirty="0" smtClean="0">
                <a:solidFill>
                  <a:srgbClr val="009644"/>
                </a:solidFill>
                <a:latin typeface="Blaze" pitchFamily="2" charset="0"/>
              </a:rPr>
              <a:t> ФОРОС </a:t>
            </a:r>
            <a:r>
              <a:rPr lang="ru-RU" sz="4000" b="1" dirty="0" smtClean="0">
                <a:solidFill>
                  <a:srgbClr val="009644"/>
                </a:solidFill>
                <a:latin typeface="Comic Sans MS" pitchFamily="66" charset="0"/>
              </a:rPr>
              <a:t>– несущий ,носитель</a:t>
            </a:r>
            <a:endParaRPr lang="ru-RU" sz="4000" b="1" dirty="0">
              <a:solidFill>
                <a:srgbClr val="009644"/>
              </a:solidFill>
              <a:latin typeface="Blaze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4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2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3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9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0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1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B0F0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WordArt 4"/>
          <p:cNvSpPr>
            <a:spLocks noChangeArrowheads="1" noChangeShapeType="1" noTextEdit="1"/>
          </p:cNvSpPr>
          <p:nvPr/>
        </p:nvSpPr>
        <p:spPr bwMode="auto">
          <a:xfrm>
            <a:off x="611188" y="333375"/>
            <a:ext cx="7993062" cy="7191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905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FFFF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Светофор – надежный наш помощник </a:t>
            </a:r>
          </a:p>
        </p:txBody>
      </p:sp>
      <p:pic>
        <p:nvPicPr>
          <p:cNvPr id="4101" name="Picture 5" descr="cwet1"/>
          <p:cNvPicPr>
            <a:picLocks noChangeAspect="1" noChangeArrowheads="1" noCrop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39750" y="1268413"/>
            <a:ext cx="1800225" cy="4824412"/>
          </a:xfrm>
          <a:prstGeom prst="rect">
            <a:avLst/>
          </a:prstGeom>
          <a:noFill/>
        </p:spPr>
      </p:pic>
      <p:sp>
        <p:nvSpPr>
          <p:cNvPr id="4102" name="Oval 6"/>
          <p:cNvSpPr>
            <a:spLocks noChangeArrowheads="1"/>
          </p:cNvSpPr>
          <p:nvPr/>
        </p:nvSpPr>
        <p:spPr bwMode="auto">
          <a:xfrm>
            <a:off x="900113" y="1989138"/>
            <a:ext cx="1008062" cy="1008062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103" name="Oval 7"/>
          <p:cNvSpPr>
            <a:spLocks noChangeArrowheads="1"/>
          </p:cNvSpPr>
          <p:nvPr/>
        </p:nvSpPr>
        <p:spPr bwMode="auto">
          <a:xfrm>
            <a:off x="900113" y="3284538"/>
            <a:ext cx="1008062" cy="1008062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104" name="Oval 8"/>
          <p:cNvSpPr>
            <a:spLocks noChangeArrowheads="1"/>
          </p:cNvSpPr>
          <p:nvPr/>
        </p:nvSpPr>
        <p:spPr bwMode="auto">
          <a:xfrm>
            <a:off x="900113" y="4652963"/>
            <a:ext cx="1008062" cy="1008062"/>
          </a:xfrm>
          <a:prstGeom prst="ellipse">
            <a:avLst/>
          </a:prstGeom>
          <a:solidFill>
            <a:srgbClr val="0099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105" name="WordArt 9"/>
          <p:cNvSpPr>
            <a:spLocks noChangeArrowheads="1" noChangeShapeType="1" noTextEdit="1"/>
          </p:cNvSpPr>
          <p:nvPr/>
        </p:nvSpPr>
        <p:spPr bwMode="auto">
          <a:xfrm>
            <a:off x="2339975" y="2060575"/>
            <a:ext cx="6480175" cy="7159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905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Красный свет – будь осторожным</a:t>
            </a:r>
          </a:p>
        </p:txBody>
      </p:sp>
      <p:sp>
        <p:nvSpPr>
          <p:cNvPr id="4106" name="WordArt 10"/>
          <p:cNvSpPr>
            <a:spLocks noChangeArrowheads="1" noChangeShapeType="1" noTextEdit="1"/>
          </p:cNvSpPr>
          <p:nvPr/>
        </p:nvSpPr>
        <p:spPr bwMode="auto">
          <a:xfrm>
            <a:off x="2339975" y="3429000"/>
            <a:ext cx="6553200" cy="6429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905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FFFF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Желтый свет – подожди немножко</a:t>
            </a:r>
          </a:p>
        </p:txBody>
      </p:sp>
      <p:sp>
        <p:nvSpPr>
          <p:cNvPr id="4107" name="WordArt 11"/>
          <p:cNvSpPr>
            <a:spLocks noChangeArrowheads="1" noChangeShapeType="1" noTextEdit="1"/>
          </p:cNvSpPr>
          <p:nvPr/>
        </p:nvSpPr>
        <p:spPr bwMode="auto">
          <a:xfrm>
            <a:off x="2338388" y="4724400"/>
            <a:ext cx="6626225" cy="6381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1905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0099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Зеленый свет – в путь пускаться можно!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5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8" dur="10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5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0" dur="1000" fill="hold"/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5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2" dur="1000" fill="hold"/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0" grpId="0" animBg="1"/>
      <p:bldP spid="4102" grpId="0" animBg="1"/>
      <p:bldP spid="4102" grpId="1" animBg="1"/>
      <p:bldP spid="4103" grpId="0" animBg="1"/>
      <p:bldP spid="4103" grpId="1" animBg="1"/>
      <p:bldP spid="4104" grpId="0" animBg="1"/>
      <p:bldP spid="4104" grpId="1" animBg="1"/>
      <p:bldP spid="4105" grpId="0" animBg="1"/>
      <p:bldP spid="4106" grpId="0" animBg="1"/>
      <p:bldP spid="4107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B0F0">
                <a:alpha val="99000"/>
              </a:srgb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362200" y="304801"/>
            <a:ext cx="47244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>
                <a:solidFill>
                  <a:srgbClr val="C00000"/>
                </a:solidFill>
                <a:latin typeface="Adventure" pitchFamily="2" charset="0"/>
              </a:rPr>
              <a:t>КОНКУРС</a:t>
            </a:r>
            <a:endParaRPr lang="ru-RU" sz="6000" b="1" dirty="0">
              <a:solidFill>
                <a:srgbClr val="C00000"/>
              </a:solidFill>
              <a:latin typeface="Adventure" pitchFamily="2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14400" y="23622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381000" y="1295400"/>
            <a:ext cx="83058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Comic Sans MS" pitchFamily="66" charset="0"/>
              </a:rPr>
              <a:t>1.Почему нельзя появляться внезапно перед близко идущим транспортом?</a:t>
            </a:r>
          </a:p>
          <a:p>
            <a:pPr>
              <a:buBlip>
                <a:blip r:embed="rId2"/>
              </a:buBlip>
            </a:pPr>
            <a:r>
              <a:rPr lang="ru-RU" sz="2800" b="1" dirty="0" smtClean="0">
                <a:latin typeface="Comic Sans MS" pitchFamily="66" charset="0"/>
              </a:rPr>
              <a:t> </a:t>
            </a:r>
            <a:r>
              <a:rPr lang="ru-RU" sz="2400" i="1" dirty="0" smtClean="0">
                <a:latin typeface="Comic Sans MS" pitchFamily="66" charset="0"/>
              </a:rPr>
              <a:t>Потому что  автомобиль не успеет затормозить</a:t>
            </a:r>
          </a:p>
          <a:p>
            <a:pPr>
              <a:buBlip>
                <a:blip r:embed="rId3"/>
              </a:buBlip>
            </a:pPr>
            <a:r>
              <a:rPr lang="ru-RU" sz="2800" b="1" dirty="0" smtClean="0">
                <a:latin typeface="Comic Sans MS" pitchFamily="66" charset="0"/>
              </a:rPr>
              <a:t> </a:t>
            </a:r>
            <a:r>
              <a:rPr lang="ru-RU" sz="2400" i="1" dirty="0" smtClean="0">
                <a:latin typeface="Comic Sans MS" pitchFamily="66" charset="0"/>
              </a:rPr>
              <a:t>Потому что  водитель будет ругаться</a:t>
            </a:r>
          </a:p>
          <a:p>
            <a:pPr>
              <a:buBlip>
                <a:blip r:embed="rId4"/>
              </a:buBlip>
            </a:pPr>
            <a:r>
              <a:rPr lang="ru-RU" sz="2800" i="1" dirty="0" smtClean="0">
                <a:latin typeface="Comic Sans MS" pitchFamily="66" charset="0"/>
              </a:rPr>
              <a:t> </a:t>
            </a:r>
            <a:r>
              <a:rPr lang="ru-RU" sz="2400" i="1" dirty="0" smtClean="0">
                <a:latin typeface="Comic Sans MS" pitchFamily="66" charset="0"/>
              </a:rPr>
              <a:t>Потому что</a:t>
            </a:r>
            <a:endParaRPr lang="ru-RU" sz="2800" i="1" dirty="0">
              <a:latin typeface="Comic Sans MS" pitchFamily="66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28600" y="3733800"/>
            <a:ext cx="83058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Comic Sans MS" pitchFamily="66" charset="0"/>
              </a:rPr>
              <a:t>2.Где нужно ждать троллейбус, автобус?</a:t>
            </a:r>
          </a:p>
          <a:p>
            <a:pPr>
              <a:buBlip>
                <a:blip r:embed="rId2"/>
              </a:buBlip>
            </a:pPr>
            <a:r>
              <a:rPr lang="ru-RU" sz="2800" b="1" dirty="0" smtClean="0">
                <a:latin typeface="Comic Sans MS" pitchFamily="66" charset="0"/>
              </a:rPr>
              <a:t> </a:t>
            </a:r>
            <a:r>
              <a:rPr lang="ru-RU" sz="2400" i="1" dirty="0" smtClean="0">
                <a:latin typeface="Comic Sans MS" pitchFamily="66" charset="0"/>
              </a:rPr>
              <a:t>В любом месте</a:t>
            </a:r>
          </a:p>
          <a:p>
            <a:pPr>
              <a:buBlip>
                <a:blip r:embed="rId3"/>
              </a:buBlip>
            </a:pPr>
            <a:r>
              <a:rPr lang="ru-RU" sz="2800" b="1" dirty="0" smtClean="0">
                <a:latin typeface="Comic Sans MS" pitchFamily="66" charset="0"/>
              </a:rPr>
              <a:t> </a:t>
            </a:r>
            <a:r>
              <a:rPr lang="ru-RU" sz="2400" i="1" dirty="0" smtClean="0">
                <a:latin typeface="Comic Sans MS" pitchFamily="66" charset="0"/>
              </a:rPr>
              <a:t>На обочине дороги</a:t>
            </a:r>
          </a:p>
          <a:p>
            <a:pPr>
              <a:buBlip>
                <a:blip r:embed="rId4"/>
              </a:buBlip>
            </a:pPr>
            <a:r>
              <a:rPr lang="ru-RU" sz="2800" i="1" dirty="0" smtClean="0">
                <a:latin typeface="Comic Sans MS" pitchFamily="66" charset="0"/>
              </a:rPr>
              <a:t> </a:t>
            </a:r>
            <a:r>
              <a:rPr lang="ru-RU" sz="2400" i="1" dirty="0" smtClean="0">
                <a:latin typeface="Comic Sans MS" pitchFamily="66" charset="0"/>
              </a:rPr>
              <a:t>В специально оборудованных местах, на остановках</a:t>
            </a:r>
            <a:endParaRPr lang="ru-RU" sz="2800" i="1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B0F0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362200" y="304801"/>
            <a:ext cx="47244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>
                <a:solidFill>
                  <a:srgbClr val="C00000"/>
                </a:solidFill>
                <a:latin typeface="Adventure" pitchFamily="2" charset="0"/>
              </a:rPr>
              <a:t>КОНКУРС</a:t>
            </a:r>
            <a:endParaRPr lang="ru-RU" sz="6000" b="1" dirty="0">
              <a:solidFill>
                <a:srgbClr val="C00000"/>
              </a:solidFill>
              <a:latin typeface="Adventure" pitchFamily="2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14400" y="23622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381000" y="1219200"/>
            <a:ext cx="83058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Comic Sans MS" pitchFamily="66" charset="0"/>
              </a:rPr>
              <a:t>3.Как нужно обходить машины, стоящие у тротуара??</a:t>
            </a:r>
          </a:p>
          <a:p>
            <a:pPr>
              <a:buBlip>
                <a:blip r:embed="rId2"/>
              </a:buBlip>
            </a:pPr>
            <a:r>
              <a:rPr lang="ru-RU" sz="2800" b="1" dirty="0" smtClean="0">
                <a:latin typeface="Comic Sans MS" pitchFamily="66" charset="0"/>
              </a:rPr>
              <a:t> </a:t>
            </a:r>
            <a:r>
              <a:rPr lang="ru-RU" sz="2400" i="1" dirty="0" smtClean="0">
                <a:latin typeface="Comic Sans MS" pitchFamily="66" charset="0"/>
              </a:rPr>
              <a:t>В любом месте</a:t>
            </a:r>
          </a:p>
          <a:p>
            <a:pPr>
              <a:buBlip>
                <a:blip r:embed="rId3"/>
              </a:buBlip>
            </a:pPr>
            <a:r>
              <a:rPr lang="ru-RU" sz="2800" b="1" dirty="0" smtClean="0">
                <a:latin typeface="Comic Sans MS" pitchFamily="66" charset="0"/>
              </a:rPr>
              <a:t> </a:t>
            </a:r>
            <a:r>
              <a:rPr lang="ru-RU" sz="2400" i="1" dirty="0" smtClean="0">
                <a:latin typeface="Comic Sans MS" pitchFamily="66" charset="0"/>
              </a:rPr>
              <a:t>Спереди на большом расстоянии</a:t>
            </a:r>
          </a:p>
          <a:p>
            <a:pPr>
              <a:buBlip>
                <a:blip r:embed="rId4"/>
              </a:buBlip>
            </a:pPr>
            <a:r>
              <a:rPr lang="ru-RU" sz="2800" i="1" dirty="0" smtClean="0">
                <a:latin typeface="Comic Sans MS" pitchFamily="66" charset="0"/>
              </a:rPr>
              <a:t> </a:t>
            </a:r>
            <a:r>
              <a:rPr lang="ru-RU" sz="2400" i="1" dirty="0" smtClean="0">
                <a:latin typeface="Comic Sans MS" pitchFamily="66" charset="0"/>
              </a:rPr>
              <a:t>сзади на большом расстоянии</a:t>
            </a:r>
            <a:endParaRPr lang="ru-RU" sz="2800" i="1" dirty="0">
              <a:latin typeface="Comic Sans MS" pitchFamily="66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81000" y="3733800"/>
            <a:ext cx="83058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Comic Sans MS" pitchFamily="66" charset="0"/>
              </a:rPr>
              <a:t>4. Какую форму и цвет имеют запрещающие знаки?</a:t>
            </a:r>
          </a:p>
          <a:p>
            <a:pPr>
              <a:buBlip>
                <a:blip r:embed="rId2"/>
              </a:buBlip>
            </a:pPr>
            <a:r>
              <a:rPr lang="ru-RU" sz="2800" b="1" dirty="0" smtClean="0">
                <a:latin typeface="Comic Sans MS" pitchFamily="66" charset="0"/>
              </a:rPr>
              <a:t> </a:t>
            </a:r>
            <a:r>
              <a:rPr lang="ru-RU" sz="2400" i="1" dirty="0" smtClean="0">
                <a:latin typeface="Comic Sans MS" pitchFamily="66" charset="0"/>
              </a:rPr>
              <a:t>Синий квадрат</a:t>
            </a:r>
          </a:p>
          <a:p>
            <a:pPr>
              <a:buBlip>
                <a:blip r:embed="rId3"/>
              </a:buBlip>
            </a:pPr>
            <a:r>
              <a:rPr lang="ru-RU" sz="2800" b="1" dirty="0" smtClean="0">
                <a:latin typeface="Comic Sans MS" pitchFamily="66" charset="0"/>
              </a:rPr>
              <a:t> </a:t>
            </a:r>
            <a:r>
              <a:rPr lang="ru-RU" sz="2400" i="1" dirty="0" smtClean="0">
                <a:latin typeface="Comic Sans MS" pitchFamily="66" charset="0"/>
              </a:rPr>
              <a:t>Красный круг</a:t>
            </a:r>
          </a:p>
          <a:p>
            <a:pPr>
              <a:buBlip>
                <a:blip r:embed="rId4"/>
              </a:buBlip>
            </a:pPr>
            <a:r>
              <a:rPr lang="ru-RU" sz="2800" i="1" dirty="0" smtClean="0">
                <a:latin typeface="Comic Sans MS" pitchFamily="66" charset="0"/>
              </a:rPr>
              <a:t> </a:t>
            </a:r>
            <a:r>
              <a:rPr lang="ru-RU" sz="2400" i="1" dirty="0" smtClean="0">
                <a:latin typeface="Comic Sans MS" pitchFamily="66" charset="0"/>
              </a:rPr>
              <a:t>Красный  треугольник</a:t>
            </a:r>
            <a:endParaRPr lang="ru-RU" sz="2800" i="1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B0F0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362200" y="304801"/>
            <a:ext cx="47244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>
                <a:solidFill>
                  <a:srgbClr val="C00000"/>
                </a:solidFill>
                <a:latin typeface="Adventure" pitchFamily="2" charset="0"/>
              </a:rPr>
              <a:t>КОНКУРС</a:t>
            </a:r>
            <a:endParaRPr lang="ru-RU" sz="6000" b="1" dirty="0">
              <a:solidFill>
                <a:srgbClr val="C00000"/>
              </a:solidFill>
              <a:latin typeface="Adventure" pitchFamily="2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04800" y="1219200"/>
            <a:ext cx="83058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Comic Sans MS" pitchFamily="66" charset="0"/>
              </a:rPr>
              <a:t>5. По какому номеру телефона вызывают милицию?</a:t>
            </a:r>
          </a:p>
          <a:p>
            <a:pPr>
              <a:buBlip>
                <a:blip r:embed="rId2"/>
              </a:buBlip>
            </a:pPr>
            <a:r>
              <a:rPr lang="ru-RU" sz="2800" b="1" dirty="0" smtClean="0">
                <a:latin typeface="Comic Sans MS" pitchFamily="66" charset="0"/>
              </a:rPr>
              <a:t> </a:t>
            </a:r>
            <a:r>
              <a:rPr lang="ru-RU" sz="2400" i="1" dirty="0" smtClean="0">
                <a:latin typeface="Comic Sans MS" pitchFamily="66" charset="0"/>
              </a:rPr>
              <a:t>01</a:t>
            </a:r>
          </a:p>
          <a:p>
            <a:pPr>
              <a:buBlip>
                <a:blip r:embed="rId3"/>
              </a:buBlip>
            </a:pPr>
            <a:r>
              <a:rPr lang="ru-RU" sz="2800" b="1" dirty="0" smtClean="0">
                <a:latin typeface="Comic Sans MS" pitchFamily="66" charset="0"/>
              </a:rPr>
              <a:t> </a:t>
            </a:r>
            <a:r>
              <a:rPr lang="ru-RU" sz="2400" i="1" dirty="0" smtClean="0">
                <a:latin typeface="Comic Sans MS" pitchFamily="66" charset="0"/>
              </a:rPr>
              <a:t>02</a:t>
            </a:r>
          </a:p>
          <a:p>
            <a:pPr>
              <a:buBlip>
                <a:blip r:embed="rId4"/>
              </a:buBlip>
            </a:pPr>
            <a:r>
              <a:rPr lang="ru-RU" sz="2800" i="1" dirty="0" smtClean="0">
                <a:latin typeface="Comic Sans MS" pitchFamily="66" charset="0"/>
              </a:rPr>
              <a:t> </a:t>
            </a:r>
            <a:r>
              <a:rPr lang="ru-RU" sz="2400" i="1" dirty="0" smtClean="0">
                <a:latin typeface="Comic Sans MS" pitchFamily="66" charset="0"/>
              </a:rPr>
              <a:t>03</a:t>
            </a:r>
            <a:endParaRPr lang="ru-RU" sz="2800" i="1" dirty="0">
              <a:latin typeface="Comic Sans MS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81000" y="3733800"/>
            <a:ext cx="83058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Comic Sans MS" pitchFamily="66" charset="0"/>
              </a:rPr>
              <a:t>6. По какой стороне улицы у нас принято движение?</a:t>
            </a:r>
          </a:p>
          <a:p>
            <a:pPr>
              <a:buBlip>
                <a:blip r:embed="rId2"/>
              </a:buBlip>
            </a:pPr>
            <a:r>
              <a:rPr lang="ru-RU" sz="2800" b="1" dirty="0" smtClean="0">
                <a:latin typeface="Comic Sans MS" pitchFamily="66" charset="0"/>
              </a:rPr>
              <a:t> </a:t>
            </a:r>
            <a:r>
              <a:rPr lang="ru-RU" sz="2400" i="1" dirty="0" smtClean="0">
                <a:latin typeface="Comic Sans MS" pitchFamily="66" charset="0"/>
              </a:rPr>
              <a:t>По любой </a:t>
            </a:r>
          </a:p>
          <a:p>
            <a:pPr>
              <a:buBlip>
                <a:blip r:embed="rId3"/>
              </a:buBlip>
            </a:pPr>
            <a:r>
              <a:rPr lang="ru-RU" sz="2800" b="1" dirty="0" smtClean="0">
                <a:latin typeface="Comic Sans MS" pitchFamily="66" charset="0"/>
              </a:rPr>
              <a:t> </a:t>
            </a:r>
            <a:r>
              <a:rPr lang="ru-RU" sz="2400" i="1" dirty="0" smtClean="0">
                <a:latin typeface="Comic Sans MS" pitchFamily="66" charset="0"/>
              </a:rPr>
              <a:t>По правой</a:t>
            </a:r>
          </a:p>
          <a:p>
            <a:pPr>
              <a:buBlip>
                <a:blip r:embed="rId4"/>
              </a:buBlip>
            </a:pPr>
            <a:r>
              <a:rPr lang="ru-RU" sz="2800" i="1" dirty="0" smtClean="0">
                <a:latin typeface="Comic Sans MS" pitchFamily="66" charset="0"/>
              </a:rPr>
              <a:t> </a:t>
            </a:r>
            <a:r>
              <a:rPr lang="ru-RU" sz="2400" i="1" dirty="0" smtClean="0">
                <a:latin typeface="Comic Sans MS" pitchFamily="66" charset="0"/>
              </a:rPr>
              <a:t>По левой</a:t>
            </a:r>
            <a:endParaRPr lang="ru-RU" sz="2800" i="1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B0F0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362200" y="304801"/>
            <a:ext cx="47244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>
                <a:solidFill>
                  <a:srgbClr val="C00000"/>
                </a:solidFill>
                <a:latin typeface="Adventure" pitchFamily="2" charset="0"/>
              </a:rPr>
              <a:t>КОНКУРС</a:t>
            </a:r>
            <a:endParaRPr lang="ru-RU" sz="6000" b="1" dirty="0">
              <a:solidFill>
                <a:srgbClr val="C00000"/>
              </a:solidFill>
              <a:latin typeface="Adventure" pitchFamily="2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7200" y="1219200"/>
            <a:ext cx="83058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Comic Sans MS" pitchFamily="66" charset="0"/>
              </a:rPr>
              <a:t>7. С какого возраста разрешается ездить детям на велосипедах по дороге?</a:t>
            </a:r>
          </a:p>
          <a:p>
            <a:pPr>
              <a:buBlip>
                <a:blip r:embed="rId2"/>
              </a:buBlip>
            </a:pPr>
            <a:r>
              <a:rPr lang="ru-RU" sz="2800" b="1" dirty="0" smtClean="0">
                <a:latin typeface="Comic Sans MS" pitchFamily="66" charset="0"/>
              </a:rPr>
              <a:t> </a:t>
            </a:r>
            <a:r>
              <a:rPr lang="ru-RU" sz="2400" i="1" dirty="0" smtClean="0">
                <a:latin typeface="Comic Sans MS" pitchFamily="66" charset="0"/>
              </a:rPr>
              <a:t>С 7 лет</a:t>
            </a:r>
          </a:p>
          <a:p>
            <a:pPr>
              <a:buBlip>
                <a:blip r:embed="rId3"/>
              </a:buBlip>
            </a:pPr>
            <a:r>
              <a:rPr lang="ru-RU" sz="2800" b="1" dirty="0" smtClean="0">
                <a:latin typeface="Comic Sans MS" pitchFamily="66" charset="0"/>
              </a:rPr>
              <a:t> </a:t>
            </a:r>
            <a:r>
              <a:rPr lang="ru-RU" sz="2400" i="1" dirty="0" smtClean="0">
                <a:latin typeface="Comic Sans MS" pitchFamily="66" charset="0"/>
              </a:rPr>
              <a:t>С 14 лет</a:t>
            </a:r>
          </a:p>
          <a:p>
            <a:pPr>
              <a:buBlip>
                <a:blip r:embed="rId4"/>
              </a:buBlip>
            </a:pPr>
            <a:r>
              <a:rPr lang="ru-RU" sz="2800" i="1" dirty="0" smtClean="0">
                <a:latin typeface="Comic Sans MS" pitchFamily="66" charset="0"/>
              </a:rPr>
              <a:t> </a:t>
            </a:r>
            <a:r>
              <a:rPr lang="ru-RU" sz="2400" i="1" dirty="0" smtClean="0">
                <a:latin typeface="Comic Sans MS" pitchFamily="66" charset="0"/>
              </a:rPr>
              <a:t>С 18 лет</a:t>
            </a:r>
            <a:endParaRPr lang="ru-RU" sz="2800" i="1" dirty="0">
              <a:latin typeface="Comic Sans MS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81000" y="3733800"/>
            <a:ext cx="83058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Comic Sans MS" pitchFamily="66" charset="0"/>
              </a:rPr>
              <a:t>8. Сколько сигналов у пешеходного светофора?</a:t>
            </a:r>
          </a:p>
          <a:p>
            <a:pPr>
              <a:buBlip>
                <a:blip r:embed="rId2"/>
              </a:buBlip>
            </a:pPr>
            <a:r>
              <a:rPr lang="ru-RU" sz="2800" b="1" dirty="0" smtClean="0">
                <a:latin typeface="Comic Sans MS" pitchFamily="66" charset="0"/>
              </a:rPr>
              <a:t> </a:t>
            </a:r>
            <a:r>
              <a:rPr lang="ru-RU" sz="2400" i="1" dirty="0" smtClean="0">
                <a:latin typeface="Comic Sans MS" pitchFamily="66" charset="0"/>
              </a:rPr>
              <a:t>1</a:t>
            </a:r>
          </a:p>
          <a:p>
            <a:pPr>
              <a:buBlip>
                <a:blip r:embed="rId3"/>
              </a:buBlip>
            </a:pPr>
            <a:r>
              <a:rPr lang="ru-RU" sz="2800" b="1" dirty="0" smtClean="0">
                <a:latin typeface="Comic Sans MS" pitchFamily="66" charset="0"/>
              </a:rPr>
              <a:t> </a:t>
            </a:r>
            <a:r>
              <a:rPr lang="ru-RU" sz="2400" i="1" dirty="0" smtClean="0">
                <a:latin typeface="Comic Sans MS" pitchFamily="66" charset="0"/>
              </a:rPr>
              <a:t>2</a:t>
            </a:r>
          </a:p>
          <a:p>
            <a:pPr>
              <a:buBlip>
                <a:blip r:embed="rId4"/>
              </a:buBlip>
            </a:pPr>
            <a:r>
              <a:rPr lang="ru-RU" sz="2800" i="1" dirty="0" smtClean="0">
                <a:latin typeface="Comic Sans MS" pitchFamily="66" charset="0"/>
              </a:rPr>
              <a:t> </a:t>
            </a:r>
            <a:r>
              <a:rPr lang="ru-RU" sz="2400" i="1" dirty="0" smtClean="0">
                <a:latin typeface="Comic Sans MS" pitchFamily="66" charset="0"/>
              </a:rPr>
              <a:t>3</a:t>
            </a:r>
            <a:endParaRPr lang="ru-RU" sz="2800" i="1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B0F0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362200" y="304801"/>
            <a:ext cx="47244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>
                <a:solidFill>
                  <a:srgbClr val="C00000"/>
                </a:solidFill>
                <a:latin typeface="Adventure" pitchFamily="2" charset="0"/>
              </a:rPr>
              <a:t>КОНКУРС</a:t>
            </a:r>
            <a:endParaRPr lang="ru-RU" sz="6000" b="1" dirty="0">
              <a:solidFill>
                <a:srgbClr val="C00000"/>
              </a:solidFill>
              <a:latin typeface="Adventure" pitchFamily="2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81000" y="1143000"/>
            <a:ext cx="830580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Comic Sans MS" pitchFamily="66" charset="0"/>
              </a:rPr>
              <a:t>9. Где можно переходить проезжую часть автомобильной дороги , если нет пешеходного перехода?</a:t>
            </a:r>
          </a:p>
          <a:p>
            <a:pPr>
              <a:buBlip>
                <a:blip r:embed="rId2"/>
              </a:buBlip>
            </a:pPr>
            <a:r>
              <a:rPr lang="ru-RU" sz="2800" b="1" dirty="0" smtClean="0">
                <a:latin typeface="Comic Sans MS" pitchFamily="66" charset="0"/>
              </a:rPr>
              <a:t> </a:t>
            </a:r>
            <a:r>
              <a:rPr lang="ru-RU" sz="2400" i="1" dirty="0" smtClean="0">
                <a:latin typeface="Comic Sans MS" pitchFamily="66" charset="0"/>
              </a:rPr>
              <a:t>В любом месте</a:t>
            </a:r>
          </a:p>
          <a:p>
            <a:pPr>
              <a:buBlip>
                <a:blip r:embed="rId3"/>
              </a:buBlip>
            </a:pPr>
            <a:r>
              <a:rPr lang="ru-RU" sz="2800" b="1" dirty="0" smtClean="0">
                <a:latin typeface="Comic Sans MS" pitchFamily="66" charset="0"/>
              </a:rPr>
              <a:t> </a:t>
            </a:r>
            <a:r>
              <a:rPr lang="ru-RU" sz="2400" i="1" dirty="0" smtClean="0">
                <a:latin typeface="Comic Sans MS" pitchFamily="66" charset="0"/>
              </a:rPr>
              <a:t>Нигде нельзя переходить</a:t>
            </a:r>
          </a:p>
          <a:p>
            <a:pPr>
              <a:buBlip>
                <a:blip r:embed="rId4"/>
              </a:buBlip>
            </a:pPr>
            <a:r>
              <a:rPr lang="ru-RU" sz="2800" i="1" dirty="0" smtClean="0">
                <a:latin typeface="Comic Sans MS" pitchFamily="66" charset="0"/>
              </a:rPr>
              <a:t> </a:t>
            </a:r>
            <a:endParaRPr lang="ru-RU" sz="2800" i="1" dirty="0">
              <a:latin typeface="Comic Sans MS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81000" y="3733800"/>
            <a:ext cx="83058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Comic Sans MS" pitchFamily="66" charset="0"/>
              </a:rPr>
              <a:t>10. Как безопасно переходить дорогу, выйдя из автобуса?</a:t>
            </a:r>
          </a:p>
          <a:p>
            <a:pPr>
              <a:buBlip>
                <a:blip r:embed="rId2"/>
              </a:buBlip>
            </a:pPr>
            <a:r>
              <a:rPr lang="ru-RU" sz="2800" b="1" dirty="0" smtClean="0">
                <a:latin typeface="Comic Sans MS" pitchFamily="66" charset="0"/>
              </a:rPr>
              <a:t> </a:t>
            </a:r>
            <a:r>
              <a:rPr lang="ru-RU" sz="2400" i="1" dirty="0" smtClean="0">
                <a:latin typeface="Comic Sans MS" pitchFamily="66" charset="0"/>
              </a:rPr>
              <a:t>Перед автобусом</a:t>
            </a:r>
          </a:p>
          <a:p>
            <a:pPr>
              <a:buBlip>
                <a:blip r:embed="rId3"/>
              </a:buBlip>
            </a:pPr>
            <a:r>
              <a:rPr lang="ru-RU" sz="2800" b="1" dirty="0" smtClean="0">
                <a:latin typeface="Comic Sans MS" pitchFamily="66" charset="0"/>
              </a:rPr>
              <a:t> </a:t>
            </a:r>
            <a:r>
              <a:rPr lang="ru-RU" sz="2400" i="1" dirty="0" smtClean="0">
                <a:latin typeface="Comic Sans MS" pitchFamily="66" charset="0"/>
              </a:rPr>
              <a:t>Сзади автобуса</a:t>
            </a:r>
          </a:p>
          <a:p>
            <a:pPr>
              <a:buBlip>
                <a:blip r:embed="rId4"/>
              </a:buBlip>
            </a:pPr>
            <a:r>
              <a:rPr lang="ru-RU" sz="2800" i="1" dirty="0" smtClean="0">
                <a:latin typeface="Comic Sans MS" pitchFamily="66" charset="0"/>
              </a:rPr>
              <a:t> </a:t>
            </a:r>
            <a:endParaRPr lang="ru-RU" sz="2800" i="1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B0F0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362200" y="0"/>
            <a:ext cx="47244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>
                <a:solidFill>
                  <a:srgbClr val="C00000"/>
                </a:solidFill>
                <a:latin typeface="Adventure" pitchFamily="2" charset="0"/>
              </a:rPr>
              <a:t>КОНКУРС</a:t>
            </a:r>
            <a:endParaRPr lang="ru-RU" sz="6000" b="1" dirty="0">
              <a:solidFill>
                <a:srgbClr val="C00000"/>
              </a:solidFill>
              <a:latin typeface="Adventure" pitchFamily="2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28600" y="762000"/>
            <a:ext cx="8686800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Comic Sans MS" pitchFamily="66" charset="0"/>
              </a:rPr>
              <a:t>11</a:t>
            </a:r>
            <a:r>
              <a:rPr lang="ru-RU" sz="2000" b="1" dirty="0" smtClean="0">
                <a:latin typeface="Comic Sans MS" pitchFamily="66" charset="0"/>
              </a:rPr>
              <a:t>. Два мальчика и три девочки вышли из школы. Когда они подошли к пешеходному переходу, зелёный свет уже начал мигать. Мальчики побежали через дорогу бегом, а девочки остались дожидаться следующего сигнала. Сколько ребят правильно перешли дорогу?</a:t>
            </a:r>
            <a:endParaRPr lang="ru-RU" sz="2800" b="1" dirty="0" smtClean="0">
              <a:latin typeface="Comic Sans MS" pitchFamily="66" charset="0"/>
            </a:endParaRPr>
          </a:p>
          <a:p>
            <a:pPr>
              <a:buBlip>
                <a:blip r:embed="rId2"/>
              </a:buBlip>
            </a:pPr>
            <a:r>
              <a:rPr lang="ru-RU" sz="2400" b="1" dirty="0" smtClean="0">
                <a:latin typeface="Comic Sans MS" pitchFamily="66" charset="0"/>
              </a:rPr>
              <a:t> </a:t>
            </a:r>
            <a:r>
              <a:rPr lang="ru-RU" sz="2000" i="1" dirty="0" smtClean="0">
                <a:latin typeface="Comic Sans MS" pitchFamily="66" charset="0"/>
              </a:rPr>
              <a:t>5</a:t>
            </a:r>
          </a:p>
          <a:p>
            <a:pPr>
              <a:buBlip>
                <a:blip r:embed="rId3"/>
              </a:buBlip>
            </a:pPr>
            <a:r>
              <a:rPr lang="ru-RU" sz="2400" b="1" dirty="0" smtClean="0">
                <a:latin typeface="Comic Sans MS" pitchFamily="66" charset="0"/>
              </a:rPr>
              <a:t> </a:t>
            </a:r>
            <a:r>
              <a:rPr lang="ru-RU" sz="2000" i="1" dirty="0" smtClean="0">
                <a:latin typeface="Comic Sans MS" pitchFamily="66" charset="0"/>
              </a:rPr>
              <a:t>2 мальчика</a:t>
            </a:r>
          </a:p>
          <a:p>
            <a:pPr>
              <a:buBlip>
                <a:blip r:embed="rId4"/>
              </a:buBlip>
            </a:pPr>
            <a:r>
              <a:rPr lang="ru-RU" sz="2400" i="1" dirty="0" smtClean="0">
                <a:latin typeface="Comic Sans MS" pitchFamily="66" charset="0"/>
              </a:rPr>
              <a:t> </a:t>
            </a:r>
            <a:r>
              <a:rPr lang="ru-RU" sz="2000" i="1" dirty="0" smtClean="0">
                <a:latin typeface="Comic Sans MS" pitchFamily="66" charset="0"/>
              </a:rPr>
              <a:t>3 девочки</a:t>
            </a:r>
            <a:endParaRPr lang="ru-RU" sz="2400" i="1" dirty="0">
              <a:latin typeface="Comic Sans MS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81000" y="3733800"/>
            <a:ext cx="8305800" cy="21852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Comic Sans MS" pitchFamily="66" charset="0"/>
              </a:rPr>
              <a:t>12. Семеро ребят играли в мяч на проезжей части дороги. Двое ушли домой. Остальные остались играть на дороге. Сколько ребят вели себя правильно?</a:t>
            </a:r>
          </a:p>
          <a:p>
            <a:pPr>
              <a:buBlip>
                <a:blip r:embed="rId2"/>
              </a:buBlip>
            </a:pPr>
            <a:r>
              <a:rPr lang="ru-RU" sz="2400" b="1" dirty="0" smtClean="0">
                <a:latin typeface="Comic Sans MS" pitchFamily="66" charset="0"/>
              </a:rPr>
              <a:t> </a:t>
            </a:r>
            <a:r>
              <a:rPr lang="ru-RU" sz="2000" i="1" dirty="0" smtClean="0">
                <a:latin typeface="Comic Sans MS" pitchFamily="66" charset="0"/>
              </a:rPr>
              <a:t>Никто себя правильно не вёл </a:t>
            </a:r>
          </a:p>
          <a:p>
            <a:pPr>
              <a:buBlip>
                <a:blip r:embed="rId3"/>
              </a:buBlip>
            </a:pPr>
            <a:r>
              <a:rPr lang="ru-RU" sz="2400" b="1" dirty="0" smtClean="0">
                <a:latin typeface="Comic Sans MS" pitchFamily="66" charset="0"/>
              </a:rPr>
              <a:t> </a:t>
            </a:r>
            <a:r>
              <a:rPr lang="ru-RU" sz="2000" i="1" dirty="0" smtClean="0">
                <a:latin typeface="Comic Sans MS" pitchFamily="66" charset="0"/>
              </a:rPr>
              <a:t>Двое (кто ушёл домой)</a:t>
            </a:r>
          </a:p>
          <a:p>
            <a:pPr>
              <a:buBlip>
                <a:blip r:embed="rId4"/>
              </a:buBlip>
            </a:pPr>
            <a:r>
              <a:rPr lang="ru-RU" sz="2400" i="1" dirty="0" smtClean="0">
                <a:latin typeface="Comic Sans MS" pitchFamily="66" charset="0"/>
              </a:rPr>
              <a:t> </a:t>
            </a:r>
            <a:r>
              <a:rPr lang="ru-RU" sz="2000" i="1" dirty="0" smtClean="0">
                <a:latin typeface="Comic Sans MS" pitchFamily="66" charset="0"/>
              </a:rPr>
              <a:t>Трое ( кто остался играть)</a:t>
            </a:r>
            <a:endParaRPr lang="ru-RU" sz="2400" i="1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5" descr="C:\Users\USER\AppData\Local\Microsoft\Windows\Temporary Internet Files\Content.IE5\JZTQOXBL\MM900254431[1].gif"/>
          <p:cNvPicPr>
            <a:picLocks noChangeAspect="1" noChangeArrowheads="1" noCrop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81000" y="3733800"/>
            <a:ext cx="2286000" cy="2876550"/>
          </a:xfrm>
          <a:prstGeom prst="rect">
            <a:avLst/>
          </a:prstGeom>
          <a:noFill/>
        </p:spPr>
      </p:pic>
      <p:pic>
        <p:nvPicPr>
          <p:cNvPr id="5" name="Picture 14" descr="C:\Users\USER\AppData\Local\Microsoft\Windows\Temporary Internet Files\Content.IE5\FA13SVYY\MM900236318[1].gif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772400" y="1676400"/>
            <a:ext cx="1219200" cy="13716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152400" y="457200"/>
            <a:ext cx="8239756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latin typeface="Arkhive" pitchFamily="34" charset="0"/>
              </a:rPr>
              <a:t>В год на нашей планете в </a:t>
            </a:r>
          </a:p>
          <a:p>
            <a:r>
              <a:rPr lang="ru-RU" sz="3600" b="1" dirty="0" smtClean="0">
                <a:latin typeface="Arkhive" pitchFamily="34" charset="0"/>
              </a:rPr>
              <a:t>автокатастрофах</a:t>
            </a:r>
          </a:p>
          <a:p>
            <a:r>
              <a:rPr lang="ru-RU" sz="3600" b="1" dirty="0" smtClean="0">
                <a:latin typeface="Arkhive" pitchFamily="34" charset="0"/>
              </a:rPr>
              <a:t>гибнет</a:t>
            </a:r>
          </a:p>
          <a:p>
            <a:r>
              <a:rPr lang="ru-RU" sz="3600" b="1" dirty="0" smtClean="0">
                <a:latin typeface="Arkhive" pitchFamily="34" charset="0"/>
              </a:rPr>
              <a:t>          до </a:t>
            </a:r>
          </a:p>
          <a:p>
            <a:r>
              <a:rPr lang="ru-RU" sz="3600" b="1" dirty="0" smtClean="0">
                <a:solidFill>
                  <a:srgbClr val="FF0000"/>
                </a:solidFill>
                <a:latin typeface="Arkhive" pitchFamily="34" charset="0"/>
              </a:rPr>
              <a:t>              250 000 </a:t>
            </a:r>
          </a:p>
          <a:p>
            <a:r>
              <a:rPr lang="ru-RU" sz="3600" b="1" dirty="0" smtClean="0">
                <a:solidFill>
                  <a:srgbClr val="FF0000"/>
                </a:solidFill>
                <a:latin typeface="Arkhive" pitchFamily="34" charset="0"/>
              </a:rPr>
              <a:t>                      </a:t>
            </a:r>
            <a:r>
              <a:rPr lang="ru-RU" sz="3600" b="1" dirty="0" smtClean="0">
                <a:latin typeface="Arkhive" pitchFamily="34" charset="0"/>
              </a:rPr>
              <a:t>человек,</a:t>
            </a:r>
          </a:p>
          <a:p>
            <a:r>
              <a:rPr lang="ru-RU" sz="3600" b="1" dirty="0" smtClean="0">
                <a:latin typeface="Arkhive" pitchFamily="34" charset="0"/>
              </a:rPr>
              <a:t>                          в России – </a:t>
            </a:r>
          </a:p>
          <a:p>
            <a:r>
              <a:rPr lang="ru-RU" sz="3600" b="1" dirty="0" smtClean="0">
                <a:solidFill>
                  <a:srgbClr val="FF0000"/>
                </a:solidFill>
                <a:latin typeface="Arkhive" pitchFamily="34" charset="0"/>
              </a:rPr>
              <a:t>                40 000</a:t>
            </a:r>
            <a:r>
              <a:rPr lang="ru-RU" sz="3600" b="1" dirty="0" smtClean="0">
                <a:latin typeface="Arkhive" pitchFamily="34" charset="0"/>
              </a:rPr>
              <a:t>.</a:t>
            </a:r>
            <a:endParaRPr lang="ru-RU" sz="3600" b="1" dirty="0">
              <a:latin typeface="Arkhive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0"/>
                            </p:stCondLst>
                            <p:childTnLst>
                              <p:par>
                                <p:cTn id="11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9000"/>
                            </p:stCondLst>
                            <p:childTnLst>
                              <p:par>
                                <p:cTn id="17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9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0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750"/>
                            </p:stCondLst>
                            <p:childTnLst>
                              <p:par>
                                <p:cTn id="23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5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6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1500"/>
                            </p:stCondLst>
                            <p:childTnLst>
                              <p:par>
                                <p:cTn id="29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1" dur="10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2" dur="10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3" dur="10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5000"/>
                            </p:stCondLst>
                            <p:childTnLst>
                              <p:par>
                                <p:cTn id="35" presetID="4" presetClass="emph" presetSubtype="2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to="1.5" calcmode="lin" valueType="num">
                                      <p:cBhvr override="childStyle">
                                        <p:cTn id="36" dur="2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7000"/>
                            </p:stCondLst>
                            <p:childTnLst>
                              <p:par>
                                <p:cTn id="38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0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1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2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9250"/>
                            </p:stCondLst>
                            <p:childTnLst>
                              <p:par>
                                <p:cTn id="44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6" dur="5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7" dur="5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8" dur="5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1500"/>
                            </p:stCondLst>
                            <p:childTnLst>
                              <p:par>
                                <p:cTn id="50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2" dur="10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3" dur="10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4" dur="10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25000"/>
                            </p:stCondLst>
                            <p:childTnLst>
                              <p:par>
                                <p:cTn id="56" presetID="4" presetClass="emph" presetSubtype="2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to="1.5" calcmode="lin" valueType="num">
                                      <p:cBhvr override="childStyle">
                                        <p:cTn id="57" dur="20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B0F0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4" descr="CA8HYR05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2133600"/>
            <a:ext cx="1919288" cy="2286000"/>
          </a:xfrm>
          <a:prstGeom prst="rect">
            <a:avLst/>
          </a:prstGeom>
          <a:noFill/>
        </p:spPr>
      </p:pic>
      <p:sp>
        <p:nvSpPr>
          <p:cNvPr id="5125" name="AutoShape 5"/>
          <p:cNvSpPr>
            <a:spLocks noChangeArrowheads="1"/>
          </p:cNvSpPr>
          <p:nvPr/>
        </p:nvSpPr>
        <p:spPr bwMode="auto">
          <a:xfrm>
            <a:off x="1295400" y="1600200"/>
            <a:ext cx="685800" cy="381000"/>
          </a:xfrm>
          <a:prstGeom prst="wedgeEllipseCallout">
            <a:avLst>
              <a:gd name="adj1" fmla="val -43750"/>
              <a:gd name="adj2" fmla="val 70000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/>
            <a:endParaRPr lang="ru-RU" sz="1800" b="0"/>
          </a:p>
        </p:txBody>
      </p:sp>
      <p:sp>
        <p:nvSpPr>
          <p:cNvPr id="5126" name="AutoShape 6"/>
          <p:cNvSpPr>
            <a:spLocks noChangeArrowheads="1"/>
          </p:cNvSpPr>
          <p:nvPr/>
        </p:nvSpPr>
        <p:spPr bwMode="auto">
          <a:xfrm>
            <a:off x="1981200" y="1600200"/>
            <a:ext cx="685800" cy="381000"/>
          </a:xfrm>
          <a:prstGeom prst="wedgeEllipseCallout">
            <a:avLst>
              <a:gd name="adj1" fmla="val -43750"/>
              <a:gd name="adj2" fmla="val 70000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/>
            <a:endParaRPr lang="ru-RU" sz="1800" b="0"/>
          </a:p>
        </p:txBody>
      </p:sp>
      <p:sp>
        <p:nvSpPr>
          <p:cNvPr id="5127" name="AutoShape 7"/>
          <p:cNvSpPr>
            <a:spLocks noChangeArrowheads="1"/>
          </p:cNvSpPr>
          <p:nvPr/>
        </p:nvSpPr>
        <p:spPr bwMode="auto">
          <a:xfrm>
            <a:off x="2667000" y="1600200"/>
            <a:ext cx="685800" cy="381000"/>
          </a:xfrm>
          <a:prstGeom prst="wedgeEllipseCallout">
            <a:avLst>
              <a:gd name="adj1" fmla="val -43750"/>
              <a:gd name="adj2" fmla="val 70000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/>
            <a:endParaRPr lang="ru-RU" sz="1800" b="0"/>
          </a:p>
        </p:txBody>
      </p:sp>
      <p:sp>
        <p:nvSpPr>
          <p:cNvPr id="5128" name="AutoShape 8"/>
          <p:cNvSpPr>
            <a:spLocks noChangeArrowheads="1"/>
          </p:cNvSpPr>
          <p:nvPr/>
        </p:nvSpPr>
        <p:spPr bwMode="auto">
          <a:xfrm>
            <a:off x="8305800" y="1219200"/>
            <a:ext cx="685800" cy="381000"/>
          </a:xfrm>
          <a:prstGeom prst="wedgeEllipseCallout">
            <a:avLst>
              <a:gd name="adj1" fmla="val -43750"/>
              <a:gd name="adj2" fmla="val 70000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/>
            <a:endParaRPr lang="ru-RU" sz="1800" b="0"/>
          </a:p>
        </p:txBody>
      </p:sp>
      <p:sp>
        <p:nvSpPr>
          <p:cNvPr id="5129" name="AutoShape 9"/>
          <p:cNvSpPr>
            <a:spLocks noChangeArrowheads="1"/>
          </p:cNvSpPr>
          <p:nvPr/>
        </p:nvSpPr>
        <p:spPr bwMode="auto">
          <a:xfrm>
            <a:off x="7543800" y="1219200"/>
            <a:ext cx="685800" cy="381000"/>
          </a:xfrm>
          <a:prstGeom prst="wedgeEllipseCallout">
            <a:avLst>
              <a:gd name="adj1" fmla="val -43750"/>
              <a:gd name="adj2" fmla="val 70000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/>
            <a:endParaRPr lang="ru-RU" sz="1800" b="0"/>
          </a:p>
        </p:txBody>
      </p:sp>
      <p:sp>
        <p:nvSpPr>
          <p:cNvPr id="5130" name="WordArt 10"/>
          <p:cNvSpPr>
            <a:spLocks noChangeArrowheads="1" noChangeShapeType="1" noTextEdit="1"/>
          </p:cNvSpPr>
          <p:nvPr/>
        </p:nvSpPr>
        <p:spPr bwMode="auto">
          <a:xfrm>
            <a:off x="3962400" y="1981200"/>
            <a:ext cx="1143000" cy="1676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6000" kern="10">
                <a:ln w="9525">
                  <a:noFill/>
                  <a:round/>
                  <a:headEnd/>
                  <a:tailEnd/>
                </a:ln>
                <a:gradFill rotWithShape="0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С</a:t>
            </a:r>
          </a:p>
        </p:txBody>
      </p:sp>
      <p:sp>
        <p:nvSpPr>
          <p:cNvPr id="5131" name="WordArt 11"/>
          <p:cNvSpPr>
            <a:spLocks noChangeArrowheads="1" noChangeShapeType="1" noTextEdit="1"/>
          </p:cNvSpPr>
          <p:nvPr/>
        </p:nvSpPr>
        <p:spPr bwMode="auto">
          <a:xfrm>
            <a:off x="6477000" y="2133600"/>
            <a:ext cx="1143000" cy="1828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6000" kern="10">
                <a:ln w="9525">
                  <a:noFill/>
                  <a:round/>
                  <a:headEnd/>
                  <a:tailEnd/>
                </a:ln>
                <a:solidFill>
                  <a:srgbClr val="FF3300"/>
                </a:soli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7</a:t>
            </a:r>
          </a:p>
        </p:txBody>
      </p:sp>
      <p:sp>
        <p:nvSpPr>
          <p:cNvPr id="5132" name="Text Box 12"/>
          <p:cNvSpPr txBox="1">
            <a:spLocks noChangeArrowheads="1"/>
          </p:cNvSpPr>
          <p:nvPr/>
        </p:nvSpPr>
        <p:spPr bwMode="auto">
          <a:xfrm>
            <a:off x="3733800" y="5257800"/>
            <a:ext cx="1403461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3600" b="1" dirty="0">
                <a:solidFill>
                  <a:srgbClr val="FF3300"/>
                </a:solidFill>
              </a:rPr>
              <a:t>шоссе</a:t>
            </a:r>
          </a:p>
        </p:txBody>
      </p:sp>
      <p:sp>
        <p:nvSpPr>
          <p:cNvPr id="5140" name="Text Box 20"/>
          <p:cNvSpPr txBox="1">
            <a:spLocks noChangeArrowheads="1"/>
          </p:cNvSpPr>
          <p:nvPr/>
        </p:nvSpPr>
        <p:spPr bwMode="auto">
          <a:xfrm>
            <a:off x="457200" y="4419600"/>
            <a:ext cx="608013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ш</a:t>
            </a:r>
          </a:p>
        </p:txBody>
      </p:sp>
      <p:sp>
        <p:nvSpPr>
          <p:cNvPr id="5141" name="Text Box 21"/>
          <p:cNvSpPr txBox="1">
            <a:spLocks noChangeArrowheads="1"/>
          </p:cNvSpPr>
          <p:nvPr/>
        </p:nvSpPr>
        <p:spPr bwMode="auto">
          <a:xfrm>
            <a:off x="1066800" y="4419600"/>
            <a:ext cx="493713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о</a:t>
            </a:r>
          </a:p>
        </p:txBody>
      </p:sp>
      <p:sp>
        <p:nvSpPr>
          <p:cNvPr id="5142" name="Text Box 22"/>
          <p:cNvSpPr txBox="1">
            <a:spLocks noChangeArrowheads="1"/>
          </p:cNvSpPr>
          <p:nvPr/>
        </p:nvSpPr>
        <p:spPr bwMode="auto">
          <a:xfrm>
            <a:off x="1600200" y="4419600"/>
            <a:ext cx="493713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р</a:t>
            </a:r>
          </a:p>
        </p:txBody>
      </p:sp>
      <p:sp>
        <p:nvSpPr>
          <p:cNvPr id="5143" name="Text Box 23"/>
          <p:cNvSpPr txBox="1">
            <a:spLocks noChangeArrowheads="1"/>
          </p:cNvSpPr>
          <p:nvPr/>
        </p:nvSpPr>
        <p:spPr bwMode="auto">
          <a:xfrm>
            <a:off x="2133600" y="4419600"/>
            <a:ext cx="433388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т</a:t>
            </a:r>
          </a:p>
        </p:txBody>
      </p:sp>
      <p:sp>
        <p:nvSpPr>
          <p:cNvPr id="5144" name="Text Box 24"/>
          <p:cNvSpPr txBox="1">
            <a:spLocks noChangeArrowheads="1"/>
          </p:cNvSpPr>
          <p:nvPr/>
        </p:nvSpPr>
        <p:spPr bwMode="auto">
          <a:xfrm>
            <a:off x="2667000" y="4419600"/>
            <a:ext cx="617538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ы</a:t>
            </a:r>
          </a:p>
        </p:txBody>
      </p:sp>
      <p:sp>
        <p:nvSpPr>
          <p:cNvPr id="5145" name="Text Box 25"/>
          <p:cNvSpPr txBox="1">
            <a:spLocks noChangeArrowheads="1"/>
          </p:cNvSpPr>
          <p:nvPr/>
        </p:nvSpPr>
        <p:spPr bwMode="auto">
          <a:xfrm>
            <a:off x="4479925" y="4337050"/>
            <a:ext cx="46672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с</a:t>
            </a:r>
          </a:p>
        </p:txBody>
      </p:sp>
      <p:sp>
        <p:nvSpPr>
          <p:cNvPr id="5147" name="Text Box 27"/>
          <p:cNvSpPr txBox="1">
            <a:spLocks noChangeArrowheads="1"/>
          </p:cNvSpPr>
          <p:nvPr/>
        </p:nvSpPr>
        <p:spPr bwMode="auto">
          <a:xfrm>
            <a:off x="6308725" y="4260850"/>
            <a:ext cx="46672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с</a:t>
            </a:r>
          </a:p>
        </p:txBody>
      </p:sp>
      <p:sp>
        <p:nvSpPr>
          <p:cNvPr id="5148" name="Text Box 28"/>
          <p:cNvSpPr txBox="1">
            <a:spLocks noChangeArrowheads="1"/>
          </p:cNvSpPr>
          <p:nvPr/>
        </p:nvSpPr>
        <p:spPr bwMode="auto">
          <a:xfrm>
            <a:off x="6781800" y="4267200"/>
            <a:ext cx="46672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е</a:t>
            </a:r>
          </a:p>
        </p:txBody>
      </p:sp>
      <p:sp>
        <p:nvSpPr>
          <p:cNvPr id="5149" name="Text Box 29"/>
          <p:cNvSpPr txBox="1">
            <a:spLocks noChangeArrowheads="1"/>
          </p:cNvSpPr>
          <p:nvPr/>
        </p:nvSpPr>
        <p:spPr bwMode="auto">
          <a:xfrm>
            <a:off x="7239000" y="4267200"/>
            <a:ext cx="560388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м</a:t>
            </a:r>
          </a:p>
        </p:txBody>
      </p:sp>
      <p:sp>
        <p:nvSpPr>
          <p:cNvPr id="5150" name="Text Box 30"/>
          <p:cNvSpPr txBox="1">
            <a:spLocks noChangeArrowheads="1"/>
          </p:cNvSpPr>
          <p:nvPr/>
        </p:nvSpPr>
        <p:spPr bwMode="auto">
          <a:xfrm>
            <a:off x="7848600" y="4267200"/>
            <a:ext cx="496888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ь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3276600" y="152400"/>
            <a:ext cx="228620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  <a:latin typeface="Comic Sans MS" pitchFamily="66" charset="0"/>
              </a:rPr>
              <a:t>РЕБУСЫ</a:t>
            </a:r>
            <a:endParaRPr lang="ru-RU" sz="4000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32" dur="500"/>
                                        <p:tgtEl>
                                          <p:spTgt spid="51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37" dur="500"/>
                                        <p:tgtEl>
                                          <p:spTgt spid="51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42" dur="500"/>
                                        <p:tgtEl>
                                          <p:spTgt spid="51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47" dur="500"/>
                                        <p:tgtEl>
                                          <p:spTgt spid="51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52" dur="500"/>
                                        <p:tgtEl>
                                          <p:spTgt spid="51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51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51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51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32" grpId="0"/>
      <p:bldP spid="5140" grpId="0"/>
      <p:bldP spid="5141" grpId="0"/>
      <p:bldP spid="5142" grpId="0"/>
      <p:bldP spid="5142" grpId="1"/>
      <p:bldP spid="5143" grpId="0"/>
      <p:bldP spid="5143" grpId="1"/>
      <p:bldP spid="5144" grpId="0"/>
      <p:bldP spid="5144" grpId="1"/>
      <p:bldP spid="5145" grpId="0"/>
      <p:bldP spid="5147" grpId="0"/>
      <p:bldP spid="5148" grpId="0"/>
      <p:bldP spid="5149" grpId="0"/>
      <p:bldP spid="5149" grpId="1"/>
      <p:bldP spid="5150" grpId="0"/>
      <p:bldP spid="5150" grpId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B0F0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0" name="Picture 4" descr="i[69]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838200" y="2286000"/>
            <a:ext cx="2590800" cy="1746250"/>
          </a:xfrm>
          <a:prstGeom prst="rect">
            <a:avLst/>
          </a:prstGeom>
          <a:noFill/>
        </p:spPr>
      </p:pic>
      <p:sp>
        <p:nvSpPr>
          <p:cNvPr id="9221" name="AutoShape 5"/>
          <p:cNvSpPr>
            <a:spLocks noChangeArrowheads="1"/>
          </p:cNvSpPr>
          <p:nvPr/>
        </p:nvSpPr>
        <p:spPr bwMode="auto">
          <a:xfrm>
            <a:off x="4038600" y="1371600"/>
            <a:ext cx="685800" cy="381000"/>
          </a:xfrm>
          <a:prstGeom prst="wedgeEllipseCallout">
            <a:avLst>
              <a:gd name="adj1" fmla="val -52778"/>
              <a:gd name="adj2" fmla="val 50000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/>
            <a:endParaRPr lang="ru-RU" sz="1800" b="0"/>
          </a:p>
        </p:txBody>
      </p:sp>
      <p:pic>
        <p:nvPicPr>
          <p:cNvPr id="9222" name="Picture 6" descr="CAU7CL0D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638800" y="2057400"/>
            <a:ext cx="2971800" cy="1974850"/>
          </a:xfrm>
          <a:prstGeom prst="rect">
            <a:avLst/>
          </a:prstGeom>
          <a:noFill/>
        </p:spPr>
      </p:pic>
      <p:sp>
        <p:nvSpPr>
          <p:cNvPr id="9223" name="Text Box 7"/>
          <p:cNvSpPr txBox="1">
            <a:spLocks noChangeArrowheads="1"/>
          </p:cNvSpPr>
          <p:nvPr/>
        </p:nvSpPr>
        <p:spPr bwMode="auto">
          <a:xfrm>
            <a:off x="3794125" y="5480050"/>
            <a:ext cx="142757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3200" b="1" dirty="0">
                <a:solidFill>
                  <a:srgbClr val="FF3300"/>
                </a:solidFill>
              </a:rPr>
              <a:t>дорога</a:t>
            </a:r>
          </a:p>
        </p:txBody>
      </p:sp>
      <p:sp>
        <p:nvSpPr>
          <p:cNvPr id="9224" name="Text Box 8"/>
          <p:cNvSpPr txBox="1">
            <a:spLocks noChangeArrowheads="1"/>
          </p:cNvSpPr>
          <p:nvPr/>
        </p:nvSpPr>
        <p:spPr bwMode="auto">
          <a:xfrm>
            <a:off x="822325" y="4184650"/>
            <a:ext cx="506413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д</a:t>
            </a:r>
          </a:p>
        </p:txBody>
      </p:sp>
      <p:sp>
        <p:nvSpPr>
          <p:cNvPr id="9225" name="Text Box 9"/>
          <p:cNvSpPr txBox="1">
            <a:spLocks noChangeArrowheads="1"/>
          </p:cNvSpPr>
          <p:nvPr/>
        </p:nvSpPr>
        <p:spPr bwMode="auto">
          <a:xfrm>
            <a:off x="1447800" y="4191000"/>
            <a:ext cx="493713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о</a:t>
            </a:r>
          </a:p>
        </p:txBody>
      </p:sp>
      <p:sp>
        <p:nvSpPr>
          <p:cNvPr id="9226" name="Text Box 10"/>
          <p:cNvSpPr txBox="1">
            <a:spLocks noChangeArrowheads="1"/>
          </p:cNvSpPr>
          <p:nvPr/>
        </p:nvSpPr>
        <p:spPr bwMode="auto">
          <a:xfrm>
            <a:off x="2117725" y="4184650"/>
            <a:ext cx="560388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м</a:t>
            </a:r>
          </a:p>
        </p:txBody>
      </p:sp>
      <p:sp>
        <p:nvSpPr>
          <p:cNvPr id="9227" name="Text Box 11"/>
          <p:cNvSpPr txBox="1">
            <a:spLocks noChangeArrowheads="1"/>
          </p:cNvSpPr>
          <p:nvPr/>
        </p:nvSpPr>
        <p:spPr bwMode="auto">
          <a:xfrm>
            <a:off x="5699125" y="4184650"/>
            <a:ext cx="493713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р</a:t>
            </a:r>
          </a:p>
        </p:txBody>
      </p:sp>
      <p:sp>
        <p:nvSpPr>
          <p:cNvPr id="9228" name="Text Box 12"/>
          <p:cNvSpPr txBox="1">
            <a:spLocks noChangeArrowheads="1"/>
          </p:cNvSpPr>
          <p:nvPr/>
        </p:nvSpPr>
        <p:spPr bwMode="auto">
          <a:xfrm>
            <a:off x="6232525" y="4184650"/>
            <a:ext cx="493713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о</a:t>
            </a:r>
          </a:p>
        </p:txBody>
      </p:sp>
      <p:sp>
        <p:nvSpPr>
          <p:cNvPr id="9229" name="Text Box 13"/>
          <p:cNvSpPr txBox="1">
            <a:spLocks noChangeArrowheads="1"/>
          </p:cNvSpPr>
          <p:nvPr/>
        </p:nvSpPr>
        <p:spPr bwMode="auto">
          <a:xfrm>
            <a:off x="6858000" y="4191000"/>
            <a:ext cx="395288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г</a:t>
            </a:r>
          </a:p>
        </p:txBody>
      </p:sp>
      <p:sp>
        <p:nvSpPr>
          <p:cNvPr id="9230" name="Text Box 14"/>
          <p:cNvSpPr txBox="1">
            <a:spLocks noChangeArrowheads="1"/>
          </p:cNvSpPr>
          <p:nvPr/>
        </p:nvSpPr>
        <p:spPr bwMode="auto">
          <a:xfrm>
            <a:off x="7391400" y="4191000"/>
            <a:ext cx="46672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24" dur="500"/>
                                        <p:tgtEl>
                                          <p:spTgt spid="92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92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92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2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3" grpId="0"/>
      <p:bldP spid="9224" grpId="0"/>
      <p:bldP spid="9225" grpId="0"/>
      <p:bldP spid="9226" grpId="0"/>
      <p:bldP spid="9226" grpId="1"/>
      <p:bldP spid="9227" grpId="0"/>
      <p:bldP spid="9228" grpId="0"/>
      <p:bldP spid="9229" grpId="0"/>
      <p:bldP spid="9230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B0F0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9" name="Oval 5"/>
          <p:cNvSpPr>
            <a:spLocks noChangeArrowheads="1"/>
          </p:cNvSpPr>
          <p:nvPr/>
        </p:nvSpPr>
        <p:spPr bwMode="auto">
          <a:xfrm>
            <a:off x="609600" y="1066800"/>
            <a:ext cx="1600200" cy="3429000"/>
          </a:xfrm>
          <a:prstGeom prst="ellipse">
            <a:avLst/>
          </a:prstGeom>
          <a:solidFill>
            <a:schemeClr val="bg1"/>
          </a:solidFill>
          <a:ln w="76200">
            <a:solidFill>
              <a:srgbClr val="FF33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6600" b="0"/>
              <a:t>Д</a:t>
            </a:r>
          </a:p>
        </p:txBody>
      </p:sp>
      <p:sp>
        <p:nvSpPr>
          <p:cNvPr id="6150" name="AutoShape 6"/>
          <p:cNvSpPr>
            <a:spLocks noChangeArrowheads="1"/>
          </p:cNvSpPr>
          <p:nvPr/>
        </p:nvSpPr>
        <p:spPr bwMode="auto">
          <a:xfrm>
            <a:off x="2971800" y="1447800"/>
            <a:ext cx="685800" cy="381000"/>
          </a:xfrm>
          <a:prstGeom prst="wedgeEllipseCallout">
            <a:avLst>
              <a:gd name="adj1" fmla="val -43750"/>
              <a:gd name="adj2" fmla="val 70000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/>
            <a:endParaRPr lang="ru-RU" sz="1800" b="0"/>
          </a:p>
        </p:txBody>
      </p:sp>
      <p:pic>
        <p:nvPicPr>
          <p:cNvPr id="6151" name="Picture 7" descr="i[96]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810000" y="1447800"/>
            <a:ext cx="2667000" cy="2667000"/>
          </a:xfrm>
          <a:prstGeom prst="rect">
            <a:avLst/>
          </a:prstGeom>
          <a:noFill/>
        </p:spPr>
      </p:pic>
      <p:pic>
        <p:nvPicPr>
          <p:cNvPr id="6152" name="Picture 8" descr="i[15]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934200" y="1371600"/>
            <a:ext cx="1924050" cy="2895600"/>
          </a:xfrm>
          <a:prstGeom prst="rect">
            <a:avLst/>
          </a:prstGeom>
          <a:noFill/>
        </p:spPr>
      </p:pic>
      <p:sp>
        <p:nvSpPr>
          <p:cNvPr id="6153" name="Text Box 9"/>
          <p:cNvSpPr txBox="1">
            <a:spLocks noChangeArrowheads="1"/>
          </p:cNvSpPr>
          <p:nvPr/>
        </p:nvSpPr>
        <p:spPr bwMode="auto">
          <a:xfrm>
            <a:off x="3352800" y="5562600"/>
            <a:ext cx="2046329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ru-RU" sz="3600" b="1" dirty="0">
                <a:solidFill>
                  <a:srgbClr val="FF3300"/>
                </a:solidFill>
              </a:rPr>
              <a:t>водитель</a:t>
            </a:r>
          </a:p>
        </p:txBody>
      </p:sp>
      <p:sp>
        <p:nvSpPr>
          <p:cNvPr id="6154" name="Text Box 10"/>
          <p:cNvSpPr txBox="1">
            <a:spLocks noChangeArrowheads="1"/>
          </p:cNvSpPr>
          <p:nvPr/>
        </p:nvSpPr>
        <p:spPr bwMode="auto">
          <a:xfrm>
            <a:off x="669925" y="4565650"/>
            <a:ext cx="496888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в</a:t>
            </a:r>
          </a:p>
        </p:txBody>
      </p:sp>
      <p:sp>
        <p:nvSpPr>
          <p:cNvPr id="6156" name="Text Box 12"/>
          <p:cNvSpPr txBox="1">
            <a:spLocks noChangeArrowheads="1"/>
          </p:cNvSpPr>
          <p:nvPr/>
        </p:nvSpPr>
        <p:spPr bwMode="auto">
          <a:xfrm>
            <a:off x="1219200" y="4572000"/>
            <a:ext cx="493713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>
                <a:solidFill>
                  <a:srgbClr val="FF3300"/>
                </a:solidFill>
              </a:rPr>
              <a:t>о</a:t>
            </a:r>
          </a:p>
        </p:txBody>
      </p:sp>
      <p:sp>
        <p:nvSpPr>
          <p:cNvPr id="6157" name="Text Box 13"/>
          <p:cNvSpPr txBox="1">
            <a:spLocks noChangeArrowheads="1"/>
          </p:cNvSpPr>
          <p:nvPr/>
        </p:nvSpPr>
        <p:spPr bwMode="auto">
          <a:xfrm>
            <a:off x="1828800" y="4572000"/>
            <a:ext cx="506413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д</a:t>
            </a:r>
          </a:p>
        </p:txBody>
      </p:sp>
      <p:sp>
        <p:nvSpPr>
          <p:cNvPr id="6158" name="Text Box 14"/>
          <p:cNvSpPr txBox="1">
            <a:spLocks noChangeArrowheads="1"/>
          </p:cNvSpPr>
          <p:nvPr/>
        </p:nvSpPr>
        <p:spPr bwMode="auto">
          <a:xfrm>
            <a:off x="3717925" y="4489450"/>
            <a:ext cx="43815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к</a:t>
            </a:r>
          </a:p>
        </p:txBody>
      </p:sp>
      <p:sp>
        <p:nvSpPr>
          <p:cNvPr id="6159" name="Text Box 15"/>
          <p:cNvSpPr txBox="1">
            <a:spLocks noChangeArrowheads="1"/>
          </p:cNvSpPr>
          <p:nvPr/>
        </p:nvSpPr>
        <p:spPr bwMode="auto">
          <a:xfrm>
            <a:off x="4403725" y="4489450"/>
            <a:ext cx="496888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и</a:t>
            </a:r>
          </a:p>
        </p:txBody>
      </p:sp>
      <p:sp>
        <p:nvSpPr>
          <p:cNvPr id="6160" name="Text Box 16"/>
          <p:cNvSpPr txBox="1">
            <a:spLocks noChangeArrowheads="1"/>
          </p:cNvSpPr>
          <p:nvPr/>
        </p:nvSpPr>
        <p:spPr bwMode="auto">
          <a:xfrm>
            <a:off x="5181600" y="4495800"/>
            <a:ext cx="433388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т</a:t>
            </a:r>
          </a:p>
        </p:txBody>
      </p:sp>
      <p:sp>
        <p:nvSpPr>
          <p:cNvPr id="6161" name="Text Box 17"/>
          <p:cNvSpPr txBox="1">
            <a:spLocks noChangeArrowheads="1"/>
          </p:cNvSpPr>
          <p:nvPr/>
        </p:nvSpPr>
        <p:spPr bwMode="auto">
          <a:xfrm>
            <a:off x="6918325" y="4489450"/>
            <a:ext cx="46672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е</a:t>
            </a:r>
          </a:p>
        </p:txBody>
      </p:sp>
      <p:sp>
        <p:nvSpPr>
          <p:cNvPr id="6162" name="Text Box 18"/>
          <p:cNvSpPr txBox="1">
            <a:spLocks noChangeArrowheads="1"/>
          </p:cNvSpPr>
          <p:nvPr/>
        </p:nvSpPr>
        <p:spPr bwMode="auto">
          <a:xfrm>
            <a:off x="7543800" y="4495800"/>
            <a:ext cx="506413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л</a:t>
            </a:r>
          </a:p>
        </p:txBody>
      </p:sp>
      <p:sp>
        <p:nvSpPr>
          <p:cNvPr id="6163" name="Text Box 19"/>
          <p:cNvSpPr txBox="1">
            <a:spLocks noChangeArrowheads="1"/>
          </p:cNvSpPr>
          <p:nvPr/>
        </p:nvSpPr>
        <p:spPr bwMode="auto">
          <a:xfrm>
            <a:off x="8289925" y="4489450"/>
            <a:ext cx="496888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ь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34" dur="500"/>
                                        <p:tgtEl>
                                          <p:spTgt spid="61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61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61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61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53" grpId="0"/>
      <p:bldP spid="6154" grpId="0"/>
      <p:bldP spid="6156" grpId="0"/>
      <p:bldP spid="6157" grpId="0"/>
      <p:bldP spid="6158" grpId="0"/>
      <p:bldP spid="6158" grpId="1"/>
      <p:bldP spid="6159" grpId="0"/>
      <p:bldP spid="6160" grpId="0"/>
      <p:bldP spid="6161" grpId="0"/>
      <p:bldP spid="6162" grpId="0"/>
      <p:bldP spid="6163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B0F0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WordArt 4"/>
          <p:cNvSpPr>
            <a:spLocks noChangeArrowheads="1" noChangeShapeType="1" noTextEdit="1"/>
          </p:cNvSpPr>
          <p:nvPr/>
        </p:nvSpPr>
        <p:spPr bwMode="auto">
          <a:xfrm>
            <a:off x="1219200" y="1600200"/>
            <a:ext cx="1295400" cy="2667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6000" kern="10">
                <a:ln w="9525">
                  <a:noFill/>
                  <a:round/>
                  <a:headEnd/>
                  <a:tailEnd/>
                </a:ln>
                <a:gradFill rotWithShape="0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О</a:t>
            </a:r>
          </a:p>
        </p:txBody>
      </p:sp>
      <p:pic>
        <p:nvPicPr>
          <p:cNvPr id="8197" name="Picture 5" descr="i[79]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573963" y="2057400"/>
            <a:ext cx="1570037" cy="1905000"/>
          </a:xfrm>
          <a:prstGeom prst="rect">
            <a:avLst/>
          </a:prstGeom>
          <a:noFill/>
        </p:spPr>
      </p:pic>
      <p:pic>
        <p:nvPicPr>
          <p:cNvPr id="8198" name="Picture 6" descr="9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D"/>
              </a:clrFrom>
              <a:clrTo>
                <a:srgbClr val="FFFF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05200" y="2057400"/>
            <a:ext cx="1858963" cy="1981200"/>
          </a:xfrm>
          <a:prstGeom prst="rect">
            <a:avLst/>
          </a:prstGeom>
          <a:noFill/>
        </p:spPr>
      </p:pic>
      <p:sp>
        <p:nvSpPr>
          <p:cNvPr id="8203" name="AutoShape 11"/>
          <p:cNvSpPr>
            <a:spLocks noChangeArrowheads="1"/>
          </p:cNvSpPr>
          <p:nvPr/>
        </p:nvSpPr>
        <p:spPr bwMode="auto">
          <a:xfrm>
            <a:off x="4953000" y="1219200"/>
            <a:ext cx="685800" cy="381000"/>
          </a:xfrm>
          <a:prstGeom prst="wedgeEllipseCallout">
            <a:avLst>
              <a:gd name="adj1" fmla="val -43750"/>
              <a:gd name="adj2" fmla="val 70000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/>
            <a:endParaRPr lang="ru-RU" sz="1800" b="0"/>
          </a:p>
        </p:txBody>
      </p:sp>
      <p:sp>
        <p:nvSpPr>
          <p:cNvPr id="8206" name="AutoShape 14"/>
          <p:cNvSpPr>
            <a:spLocks noChangeArrowheads="1"/>
          </p:cNvSpPr>
          <p:nvPr/>
        </p:nvSpPr>
        <p:spPr bwMode="auto">
          <a:xfrm>
            <a:off x="5867400" y="1219200"/>
            <a:ext cx="685800" cy="381000"/>
          </a:xfrm>
          <a:prstGeom prst="wedgeEllipseCallout">
            <a:avLst>
              <a:gd name="adj1" fmla="val -50231"/>
              <a:gd name="adj2" fmla="val 58333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/>
            <a:endParaRPr lang="ru-RU" sz="1800" b="0"/>
          </a:p>
        </p:txBody>
      </p:sp>
      <p:sp>
        <p:nvSpPr>
          <p:cNvPr id="8207" name="AutoShape 15"/>
          <p:cNvSpPr>
            <a:spLocks noChangeArrowheads="1"/>
          </p:cNvSpPr>
          <p:nvPr/>
        </p:nvSpPr>
        <p:spPr bwMode="auto">
          <a:xfrm>
            <a:off x="7391400" y="1676400"/>
            <a:ext cx="685800" cy="381000"/>
          </a:xfrm>
          <a:prstGeom prst="wedgeEllipseCallout">
            <a:avLst>
              <a:gd name="adj1" fmla="val -61806"/>
              <a:gd name="adj2" fmla="val 57500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/>
            <a:endParaRPr lang="ru-RU" sz="1800" b="0"/>
          </a:p>
        </p:txBody>
      </p:sp>
      <p:sp>
        <p:nvSpPr>
          <p:cNvPr id="8208" name="Text Box 16"/>
          <p:cNvSpPr txBox="1">
            <a:spLocks noChangeArrowheads="1"/>
          </p:cNvSpPr>
          <p:nvPr/>
        </p:nvSpPr>
        <p:spPr bwMode="auto">
          <a:xfrm>
            <a:off x="3581400" y="5410200"/>
            <a:ext cx="2077813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4000" b="1" dirty="0">
                <a:solidFill>
                  <a:srgbClr val="FF3300"/>
                </a:solidFill>
              </a:rPr>
              <a:t>обочина</a:t>
            </a:r>
          </a:p>
        </p:txBody>
      </p:sp>
      <p:sp>
        <p:nvSpPr>
          <p:cNvPr id="8209" name="Text Box 17"/>
          <p:cNvSpPr txBox="1">
            <a:spLocks noChangeArrowheads="1"/>
          </p:cNvSpPr>
          <p:nvPr/>
        </p:nvSpPr>
        <p:spPr bwMode="auto">
          <a:xfrm>
            <a:off x="1600200" y="4343400"/>
            <a:ext cx="493713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о</a:t>
            </a:r>
          </a:p>
        </p:txBody>
      </p:sp>
      <p:sp>
        <p:nvSpPr>
          <p:cNvPr id="8210" name="Text Box 18"/>
          <p:cNvSpPr txBox="1">
            <a:spLocks noChangeArrowheads="1"/>
          </p:cNvSpPr>
          <p:nvPr/>
        </p:nvSpPr>
        <p:spPr bwMode="auto">
          <a:xfrm>
            <a:off x="3717925" y="4337050"/>
            <a:ext cx="49847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б</a:t>
            </a:r>
          </a:p>
        </p:txBody>
      </p:sp>
      <p:sp>
        <p:nvSpPr>
          <p:cNvPr id="8211" name="Text Box 19"/>
          <p:cNvSpPr txBox="1">
            <a:spLocks noChangeArrowheads="1"/>
          </p:cNvSpPr>
          <p:nvPr/>
        </p:nvSpPr>
        <p:spPr bwMode="auto">
          <a:xfrm>
            <a:off x="4098925" y="4337050"/>
            <a:ext cx="493713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о</a:t>
            </a:r>
          </a:p>
        </p:txBody>
      </p:sp>
      <p:sp>
        <p:nvSpPr>
          <p:cNvPr id="8212" name="Text Box 20"/>
          <p:cNvSpPr txBox="1">
            <a:spLocks noChangeArrowheads="1"/>
          </p:cNvSpPr>
          <p:nvPr/>
        </p:nvSpPr>
        <p:spPr bwMode="auto">
          <a:xfrm>
            <a:off x="4495800" y="4343400"/>
            <a:ext cx="47942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ч</a:t>
            </a:r>
          </a:p>
        </p:txBody>
      </p:sp>
      <p:sp>
        <p:nvSpPr>
          <p:cNvPr id="8213" name="Text Box 21"/>
          <p:cNvSpPr txBox="1">
            <a:spLocks noChangeArrowheads="1"/>
          </p:cNvSpPr>
          <p:nvPr/>
        </p:nvSpPr>
        <p:spPr bwMode="auto">
          <a:xfrm>
            <a:off x="4953000" y="4343400"/>
            <a:ext cx="43815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к</a:t>
            </a:r>
          </a:p>
        </p:txBody>
      </p:sp>
      <p:sp>
        <p:nvSpPr>
          <p:cNvPr id="8214" name="Text Box 22"/>
          <p:cNvSpPr txBox="1">
            <a:spLocks noChangeArrowheads="1"/>
          </p:cNvSpPr>
          <p:nvPr/>
        </p:nvSpPr>
        <p:spPr bwMode="auto">
          <a:xfrm>
            <a:off x="5410200" y="4343400"/>
            <a:ext cx="46672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а</a:t>
            </a:r>
          </a:p>
        </p:txBody>
      </p:sp>
      <p:sp>
        <p:nvSpPr>
          <p:cNvPr id="8215" name="Text Box 23"/>
          <p:cNvSpPr txBox="1">
            <a:spLocks noChangeArrowheads="1"/>
          </p:cNvSpPr>
          <p:nvPr/>
        </p:nvSpPr>
        <p:spPr bwMode="auto">
          <a:xfrm>
            <a:off x="7086600" y="4267200"/>
            <a:ext cx="608013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ш</a:t>
            </a:r>
          </a:p>
        </p:txBody>
      </p:sp>
      <p:sp>
        <p:nvSpPr>
          <p:cNvPr id="8216" name="Text Box 24"/>
          <p:cNvSpPr txBox="1">
            <a:spLocks noChangeArrowheads="1"/>
          </p:cNvSpPr>
          <p:nvPr/>
        </p:nvSpPr>
        <p:spPr bwMode="auto">
          <a:xfrm>
            <a:off x="7620000" y="4267200"/>
            <a:ext cx="496888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и</a:t>
            </a:r>
          </a:p>
        </p:txBody>
      </p:sp>
      <p:sp>
        <p:nvSpPr>
          <p:cNvPr id="8217" name="Text Box 25"/>
          <p:cNvSpPr txBox="1">
            <a:spLocks noChangeArrowheads="1"/>
          </p:cNvSpPr>
          <p:nvPr/>
        </p:nvSpPr>
        <p:spPr bwMode="auto">
          <a:xfrm>
            <a:off x="8077200" y="4267200"/>
            <a:ext cx="490538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н</a:t>
            </a:r>
          </a:p>
        </p:txBody>
      </p:sp>
      <p:sp>
        <p:nvSpPr>
          <p:cNvPr id="8218" name="Text Box 26"/>
          <p:cNvSpPr txBox="1">
            <a:spLocks noChangeArrowheads="1"/>
          </p:cNvSpPr>
          <p:nvPr/>
        </p:nvSpPr>
        <p:spPr bwMode="auto">
          <a:xfrm>
            <a:off x="8458200" y="4267200"/>
            <a:ext cx="46672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32" dur="500"/>
                                        <p:tgtEl>
                                          <p:spTgt spid="82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37" dur="500"/>
                                        <p:tgtEl>
                                          <p:spTgt spid="82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42" dur="500"/>
                                        <p:tgtEl>
                                          <p:spTgt spid="82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820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82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82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08" grpId="0"/>
      <p:bldP spid="8209" grpId="0"/>
      <p:bldP spid="8210" grpId="0"/>
      <p:bldP spid="8211" grpId="0"/>
      <p:bldP spid="8212" grpId="0"/>
      <p:bldP spid="8213" grpId="0"/>
      <p:bldP spid="8213" grpId="1"/>
      <p:bldP spid="8214" grpId="0"/>
      <p:bldP spid="8214" grpId="1"/>
      <p:bldP spid="8215" grpId="0"/>
      <p:bldP spid="8215" grpId="1"/>
      <p:bldP spid="8216" grpId="0"/>
      <p:bldP spid="8217" grpId="0"/>
      <p:bldP spid="8218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B0F0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WordArt 4"/>
          <p:cNvSpPr>
            <a:spLocks noChangeArrowheads="1" noChangeShapeType="1" noTextEdit="1"/>
          </p:cNvSpPr>
          <p:nvPr/>
        </p:nvSpPr>
        <p:spPr bwMode="auto">
          <a:xfrm>
            <a:off x="762000" y="2209800"/>
            <a:ext cx="1295400" cy="1981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6000" kern="10">
                <a:ln w="9525">
                  <a:noFill/>
                  <a:round/>
                  <a:headEnd/>
                  <a:tailEnd/>
                </a:ln>
                <a:gradFill rotWithShape="0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АВ</a:t>
            </a:r>
          </a:p>
        </p:txBody>
      </p:sp>
      <p:pic>
        <p:nvPicPr>
          <p:cNvPr id="10245" name="Picture 5" descr="CAT92KIR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133600" y="2209800"/>
            <a:ext cx="2209800" cy="2209800"/>
          </a:xfrm>
          <a:prstGeom prst="rect">
            <a:avLst/>
          </a:prstGeom>
          <a:noFill/>
        </p:spPr>
      </p:pic>
      <p:sp>
        <p:nvSpPr>
          <p:cNvPr id="10246" name="AutoShape 6"/>
          <p:cNvSpPr>
            <a:spLocks noChangeArrowheads="1"/>
          </p:cNvSpPr>
          <p:nvPr/>
        </p:nvSpPr>
        <p:spPr bwMode="auto">
          <a:xfrm>
            <a:off x="8458200" y="1828800"/>
            <a:ext cx="685800" cy="381000"/>
          </a:xfrm>
          <a:prstGeom prst="wedgeEllipseCallout">
            <a:avLst>
              <a:gd name="adj1" fmla="val -48148"/>
              <a:gd name="adj2" fmla="val 62083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/>
            <a:endParaRPr lang="ru-RU" sz="1800" b="0"/>
          </a:p>
        </p:txBody>
      </p:sp>
      <p:sp>
        <p:nvSpPr>
          <p:cNvPr id="10247" name="AutoShape 7"/>
          <p:cNvSpPr>
            <a:spLocks noChangeArrowheads="1"/>
          </p:cNvSpPr>
          <p:nvPr/>
        </p:nvSpPr>
        <p:spPr bwMode="auto">
          <a:xfrm>
            <a:off x="5638800" y="1981200"/>
            <a:ext cx="685800" cy="381000"/>
          </a:xfrm>
          <a:prstGeom prst="wedgeEllipseCallout">
            <a:avLst>
              <a:gd name="adj1" fmla="val -43750"/>
              <a:gd name="adj2" fmla="val 70000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/>
            <a:endParaRPr lang="ru-RU" sz="1800" b="0"/>
          </a:p>
        </p:txBody>
      </p:sp>
      <p:sp>
        <p:nvSpPr>
          <p:cNvPr id="10248" name="AutoShape 8"/>
          <p:cNvSpPr>
            <a:spLocks noChangeArrowheads="1"/>
          </p:cNvSpPr>
          <p:nvPr/>
        </p:nvSpPr>
        <p:spPr bwMode="auto">
          <a:xfrm>
            <a:off x="4800600" y="1981200"/>
            <a:ext cx="685800" cy="381000"/>
          </a:xfrm>
          <a:prstGeom prst="wedgeEllipseCallout">
            <a:avLst>
              <a:gd name="adj1" fmla="val -52778"/>
              <a:gd name="adj2" fmla="val 62500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/>
            <a:endParaRPr lang="ru-RU" sz="1800" b="0"/>
          </a:p>
        </p:txBody>
      </p:sp>
      <p:sp>
        <p:nvSpPr>
          <p:cNvPr id="10249" name="AutoShape 9"/>
          <p:cNvSpPr>
            <a:spLocks noChangeArrowheads="1"/>
          </p:cNvSpPr>
          <p:nvPr/>
        </p:nvSpPr>
        <p:spPr bwMode="auto">
          <a:xfrm>
            <a:off x="3962400" y="1981200"/>
            <a:ext cx="685800" cy="381000"/>
          </a:xfrm>
          <a:prstGeom prst="wedgeEllipseCallout">
            <a:avLst>
              <a:gd name="adj1" fmla="val -43750"/>
              <a:gd name="adj2" fmla="val 70000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/>
            <a:endParaRPr lang="ru-RU" sz="1800" b="0"/>
          </a:p>
        </p:txBody>
      </p:sp>
      <p:pic>
        <p:nvPicPr>
          <p:cNvPr id="10250" name="Picture 10" descr="7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477000" y="2438400"/>
            <a:ext cx="2133600" cy="1677988"/>
          </a:xfrm>
          <a:prstGeom prst="rect">
            <a:avLst/>
          </a:prstGeom>
          <a:noFill/>
        </p:spPr>
      </p:pic>
      <p:sp>
        <p:nvSpPr>
          <p:cNvPr id="10251" name="Text Box 11"/>
          <p:cNvSpPr txBox="1">
            <a:spLocks noChangeArrowheads="1"/>
          </p:cNvSpPr>
          <p:nvPr/>
        </p:nvSpPr>
        <p:spPr bwMode="auto">
          <a:xfrm>
            <a:off x="3352800" y="5638800"/>
            <a:ext cx="1544975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3200" b="1" dirty="0">
                <a:solidFill>
                  <a:srgbClr val="FF3300"/>
                </a:solidFill>
              </a:rPr>
              <a:t>автобус</a:t>
            </a:r>
          </a:p>
        </p:txBody>
      </p:sp>
      <p:sp>
        <p:nvSpPr>
          <p:cNvPr id="10255" name="Text Box 15"/>
          <p:cNvSpPr txBox="1">
            <a:spLocks noChangeArrowheads="1"/>
          </p:cNvSpPr>
          <p:nvPr/>
        </p:nvSpPr>
        <p:spPr bwMode="auto">
          <a:xfrm>
            <a:off x="669925" y="4413250"/>
            <a:ext cx="46672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а</a:t>
            </a:r>
          </a:p>
        </p:txBody>
      </p:sp>
      <p:sp>
        <p:nvSpPr>
          <p:cNvPr id="10256" name="Text Box 16"/>
          <p:cNvSpPr txBox="1">
            <a:spLocks noChangeArrowheads="1"/>
          </p:cNvSpPr>
          <p:nvPr/>
        </p:nvSpPr>
        <p:spPr bwMode="auto">
          <a:xfrm>
            <a:off x="1219200" y="4419600"/>
            <a:ext cx="496888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в</a:t>
            </a:r>
          </a:p>
        </p:txBody>
      </p:sp>
      <p:sp>
        <p:nvSpPr>
          <p:cNvPr id="10257" name="Text Box 17"/>
          <p:cNvSpPr txBox="1">
            <a:spLocks noChangeArrowheads="1"/>
          </p:cNvSpPr>
          <p:nvPr/>
        </p:nvSpPr>
        <p:spPr bwMode="auto">
          <a:xfrm>
            <a:off x="3108325" y="4337050"/>
            <a:ext cx="433388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т</a:t>
            </a:r>
          </a:p>
        </p:txBody>
      </p:sp>
      <p:sp>
        <p:nvSpPr>
          <p:cNvPr id="10258" name="Text Box 18"/>
          <p:cNvSpPr txBox="1">
            <a:spLocks noChangeArrowheads="1"/>
          </p:cNvSpPr>
          <p:nvPr/>
        </p:nvSpPr>
        <p:spPr bwMode="auto">
          <a:xfrm>
            <a:off x="3489325" y="4337050"/>
            <a:ext cx="493713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о</a:t>
            </a:r>
          </a:p>
        </p:txBody>
      </p:sp>
      <p:sp>
        <p:nvSpPr>
          <p:cNvPr id="10259" name="Text Box 19"/>
          <p:cNvSpPr txBox="1">
            <a:spLocks noChangeArrowheads="1"/>
          </p:cNvSpPr>
          <p:nvPr/>
        </p:nvSpPr>
        <p:spPr bwMode="auto">
          <a:xfrm>
            <a:off x="3870325" y="4337050"/>
            <a:ext cx="490538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п</a:t>
            </a:r>
          </a:p>
        </p:txBody>
      </p:sp>
      <p:sp>
        <p:nvSpPr>
          <p:cNvPr id="10260" name="Text Box 20"/>
          <p:cNvSpPr txBox="1">
            <a:spLocks noChangeArrowheads="1"/>
          </p:cNvSpPr>
          <p:nvPr/>
        </p:nvSpPr>
        <p:spPr bwMode="auto">
          <a:xfrm>
            <a:off x="4327525" y="4337050"/>
            <a:ext cx="493713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о</a:t>
            </a:r>
          </a:p>
        </p:txBody>
      </p:sp>
      <p:sp>
        <p:nvSpPr>
          <p:cNvPr id="10261" name="Text Box 21"/>
          <p:cNvSpPr txBox="1">
            <a:spLocks noChangeArrowheads="1"/>
          </p:cNvSpPr>
          <p:nvPr/>
        </p:nvSpPr>
        <p:spPr bwMode="auto">
          <a:xfrm>
            <a:off x="4784725" y="4337050"/>
            <a:ext cx="493713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р</a:t>
            </a:r>
          </a:p>
        </p:txBody>
      </p:sp>
      <p:sp>
        <p:nvSpPr>
          <p:cNvPr id="10262" name="Text Box 22"/>
          <p:cNvSpPr txBox="1">
            <a:spLocks noChangeArrowheads="1"/>
          </p:cNvSpPr>
          <p:nvPr/>
        </p:nvSpPr>
        <p:spPr bwMode="auto">
          <a:xfrm>
            <a:off x="6232525" y="4337050"/>
            <a:ext cx="49847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б</a:t>
            </a:r>
          </a:p>
        </p:txBody>
      </p:sp>
      <p:sp>
        <p:nvSpPr>
          <p:cNvPr id="10263" name="Text Box 23"/>
          <p:cNvSpPr txBox="1">
            <a:spLocks noChangeArrowheads="1"/>
          </p:cNvSpPr>
          <p:nvPr/>
        </p:nvSpPr>
        <p:spPr bwMode="auto">
          <a:xfrm>
            <a:off x="6765925" y="4337050"/>
            <a:ext cx="46672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у</a:t>
            </a:r>
          </a:p>
        </p:txBody>
      </p:sp>
      <p:sp>
        <p:nvSpPr>
          <p:cNvPr id="10264" name="Text Box 24"/>
          <p:cNvSpPr txBox="1">
            <a:spLocks noChangeArrowheads="1"/>
          </p:cNvSpPr>
          <p:nvPr/>
        </p:nvSpPr>
        <p:spPr bwMode="auto">
          <a:xfrm>
            <a:off x="7223125" y="4337050"/>
            <a:ext cx="46672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с</a:t>
            </a:r>
          </a:p>
        </p:txBody>
      </p:sp>
      <p:sp>
        <p:nvSpPr>
          <p:cNvPr id="10265" name="Text Box 25"/>
          <p:cNvSpPr txBox="1">
            <a:spLocks noChangeArrowheads="1"/>
          </p:cNvSpPr>
          <p:nvPr/>
        </p:nvSpPr>
        <p:spPr bwMode="auto">
          <a:xfrm>
            <a:off x="7832725" y="4337050"/>
            <a:ext cx="617538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ы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34" dur="500"/>
                                        <p:tgtEl>
                                          <p:spTgt spid="102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39" dur="500"/>
                                        <p:tgtEl>
                                          <p:spTgt spid="102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44" dur="500"/>
                                        <p:tgtEl>
                                          <p:spTgt spid="102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49" dur="500"/>
                                        <p:tgtEl>
                                          <p:spTgt spid="1026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02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02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02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51" grpId="0"/>
      <p:bldP spid="10255" grpId="0"/>
      <p:bldP spid="10256" grpId="0"/>
      <p:bldP spid="10257" grpId="0"/>
      <p:bldP spid="10258" grpId="0"/>
      <p:bldP spid="10259" grpId="0"/>
      <p:bldP spid="10259" grpId="1"/>
      <p:bldP spid="10260" grpId="0"/>
      <p:bldP spid="10260" grpId="1"/>
      <p:bldP spid="10261" grpId="0" build="allAtOnce"/>
      <p:bldP spid="10262" grpId="0"/>
      <p:bldP spid="10263" grpId="0"/>
      <p:bldP spid="10264" grpId="0"/>
      <p:bldP spid="10265" grpId="0"/>
      <p:bldP spid="10265" grpId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B0F0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7" name="Text Box 9"/>
          <p:cNvSpPr txBox="1">
            <a:spLocks noChangeArrowheads="1"/>
          </p:cNvSpPr>
          <p:nvPr/>
        </p:nvSpPr>
        <p:spPr bwMode="auto">
          <a:xfrm>
            <a:off x="3870325" y="4337050"/>
            <a:ext cx="18415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endParaRPr lang="ru-RU" sz="4000" b="1"/>
          </a:p>
        </p:txBody>
      </p:sp>
      <p:sp>
        <p:nvSpPr>
          <p:cNvPr id="73738" name="Text Box 10"/>
          <p:cNvSpPr txBox="1">
            <a:spLocks noChangeArrowheads="1"/>
          </p:cNvSpPr>
          <p:nvPr/>
        </p:nvSpPr>
        <p:spPr bwMode="auto">
          <a:xfrm>
            <a:off x="4784725" y="4337050"/>
            <a:ext cx="18415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endParaRPr lang="ru-RU" sz="4000" b="1"/>
          </a:p>
        </p:txBody>
      </p:sp>
      <p:sp>
        <p:nvSpPr>
          <p:cNvPr id="73740" name="WordArt 12"/>
          <p:cNvSpPr>
            <a:spLocks noChangeArrowheads="1" noChangeShapeType="1" noTextEdit="1"/>
          </p:cNvSpPr>
          <p:nvPr/>
        </p:nvSpPr>
        <p:spPr bwMode="auto">
          <a:xfrm>
            <a:off x="914400" y="1752600"/>
            <a:ext cx="3429000" cy="26447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noFill/>
                  <a:round/>
                  <a:headEnd/>
                  <a:tailEnd/>
                </a:ln>
                <a:gradFill rotWithShape="0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100</a:t>
            </a:r>
          </a:p>
        </p:txBody>
      </p:sp>
      <p:sp>
        <p:nvSpPr>
          <p:cNvPr id="73741" name="WordArt 13"/>
          <p:cNvSpPr>
            <a:spLocks noChangeArrowheads="1" noChangeShapeType="1" noTextEdit="1"/>
          </p:cNvSpPr>
          <p:nvPr/>
        </p:nvSpPr>
        <p:spPr bwMode="auto">
          <a:xfrm>
            <a:off x="5257800" y="2133600"/>
            <a:ext cx="1828800" cy="21272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 err="1">
                <a:ln w="9525">
                  <a:noFill/>
                  <a:round/>
                  <a:headEnd/>
                  <a:tailEnd/>
                </a:ln>
                <a:gradFill rotWithShape="0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п</a:t>
            </a:r>
            <a:endParaRPr lang="ru-RU" sz="3600" kern="10" dirty="0">
              <a:ln w="9525">
                <a:noFill/>
                <a:round/>
                <a:headEnd/>
                <a:tailEnd/>
              </a:ln>
              <a:gradFill rotWithShape="0">
                <a:gsLst>
                  <a:gs pos="0">
                    <a:srgbClr val="FFFF00"/>
                  </a:gs>
                  <a:gs pos="100000">
                    <a:srgbClr val="FF9933"/>
                  </a:gs>
                </a:gsLst>
                <a:path path="rect">
                  <a:fillToRect l="50000" t="50000" r="50000" b="50000"/>
                </a:path>
              </a:gradFill>
              <a:effectLst>
                <a:outerShdw dist="35921" dir="2700000" algn="ctr" rotWithShape="0">
                  <a:srgbClr val="C0C0C0">
                    <a:alpha val="80000"/>
                  </a:srgbClr>
                </a:outerShdw>
              </a:effectLst>
              <a:latin typeface="Impact"/>
            </a:endParaRPr>
          </a:p>
        </p:txBody>
      </p:sp>
      <p:sp>
        <p:nvSpPr>
          <p:cNvPr id="73758" name="Text Box 30"/>
          <p:cNvSpPr txBox="1">
            <a:spLocks noChangeArrowheads="1"/>
          </p:cNvSpPr>
          <p:nvPr/>
        </p:nvSpPr>
        <p:spPr bwMode="auto">
          <a:xfrm>
            <a:off x="3352800" y="4953000"/>
            <a:ext cx="1260858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ru-RU" sz="4000" b="1" dirty="0" smtClean="0">
                <a:solidFill>
                  <a:srgbClr val="FF0000"/>
                </a:solidFill>
              </a:rPr>
              <a:t> стоп</a:t>
            </a:r>
            <a:endParaRPr lang="ru-RU" sz="4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5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3758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B0F0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29200" y="0"/>
            <a:ext cx="4114800" cy="31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28600" y="1"/>
            <a:ext cx="4572000" cy="350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962400" y="3200400"/>
            <a:ext cx="4648200" cy="327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B0F0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xfrm>
            <a:off x="179388" y="277813"/>
            <a:ext cx="8507412" cy="1139825"/>
          </a:xfrm>
        </p:spPr>
        <p:txBody>
          <a:bodyPr>
            <a:normAutofit fontScale="90000"/>
          </a:bodyPr>
          <a:lstStyle/>
          <a:p>
            <a:r>
              <a:rPr lang="ru-RU" sz="4800" b="1" i="1" smtClean="0">
                <a:solidFill>
                  <a:srgbClr val="E40616"/>
                </a:solidFill>
              </a:rPr>
              <a:t>На проезжей части дороги </a:t>
            </a:r>
            <a:r>
              <a:rPr lang="ru-RU" sz="4000" b="1" i="1" smtClean="0">
                <a:solidFill>
                  <a:srgbClr val="E40616"/>
                </a:solidFill>
              </a:rPr>
              <a:t>нельзя</a:t>
            </a:r>
            <a:r>
              <a:rPr lang="ru-RU" sz="4000" i="1" smtClean="0">
                <a:solidFill>
                  <a:srgbClr val="E40616"/>
                </a:solidFill>
              </a:rPr>
              <a:t> :</a:t>
            </a:r>
            <a:r>
              <a:rPr lang="ru-RU" sz="4000" smtClean="0"/>
              <a:t> </a:t>
            </a:r>
          </a:p>
        </p:txBody>
      </p:sp>
      <p:pic>
        <p:nvPicPr>
          <p:cNvPr id="30724" name="Picture 4" descr="LUCY1"/>
          <p:cNvPicPr>
            <a:picLocks noChangeAspect="1" noChangeArrowheads="1" noCrop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50825" y="3429000"/>
            <a:ext cx="1296988" cy="172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5" name="Picture 5" descr="baby52"/>
          <p:cNvPicPr>
            <a:picLocks noChangeAspect="1" noChangeArrowheads="1" noCrop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3850" y="1844675"/>
            <a:ext cx="1008063" cy="133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6" name="Picture 6" descr="spo-badminton"/>
          <p:cNvPicPr>
            <a:picLocks noChangeAspect="1" noChangeArrowheads="1" noCrop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059113" y="3284538"/>
            <a:ext cx="1657350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7" name="Picture 7" descr="22m5"/>
          <p:cNvPicPr>
            <a:picLocks noChangeAspect="1" noChangeArrowheads="1" noCrop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7308850" y="5084763"/>
            <a:ext cx="1296988" cy="158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9" name="Picture 9" descr="j0283651"/>
          <p:cNvPicPr>
            <a:picLocks noChangeAspect="1" noChangeArrowheads="1" noCrop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6588125" y="2636838"/>
            <a:ext cx="1439863" cy="1871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31" name="Picture 11" descr="j0283653"/>
          <p:cNvPicPr>
            <a:picLocks noChangeAspect="1" noChangeArrowheads="1" noCrop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1476375" y="3357563"/>
            <a:ext cx="1593850" cy="1706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38" name="Text Box 18"/>
          <p:cNvSpPr txBox="1">
            <a:spLocks noChangeArrowheads="1"/>
          </p:cNvSpPr>
          <p:nvPr/>
        </p:nvSpPr>
        <p:spPr bwMode="auto">
          <a:xfrm>
            <a:off x="1331913" y="1628775"/>
            <a:ext cx="7561262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3200" dirty="0">
                <a:solidFill>
                  <a:srgbClr val="E40616"/>
                </a:solidFill>
                <a:latin typeface="Times New Roman" pitchFamily="18" charset="-52"/>
              </a:rPr>
              <a:t>1.</a:t>
            </a:r>
            <a:r>
              <a:rPr lang="ru-RU" dirty="0">
                <a:latin typeface="Times New Roman" pitchFamily="18" charset="-52"/>
              </a:rPr>
              <a:t>  </a:t>
            </a:r>
            <a:r>
              <a:rPr lang="ru-RU" sz="3200" dirty="0">
                <a:solidFill>
                  <a:schemeClr val="tx2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-52"/>
              </a:rPr>
              <a:t>Кататься на велосипедах и самокатах.</a:t>
            </a:r>
          </a:p>
        </p:txBody>
      </p:sp>
      <p:sp>
        <p:nvSpPr>
          <p:cNvPr id="30739" name="Text Box 19"/>
          <p:cNvSpPr txBox="1">
            <a:spLocks noChangeArrowheads="1"/>
          </p:cNvSpPr>
          <p:nvPr/>
        </p:nvSpPr>
        <p:spPr bwMode="auto">
          <a:xfrm>
            <a:off x="2771775" y="2276475"/>
            <a:ext cx="489585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3200" dirty="0">
                <a:solidFill>
                  <a:srgbClr val="E40616"/>
                </a:solidFill>
                <a:latin typeface="Times New Roman" pitchFamily="18" charset="-52"/>
              </a:rPr>
              <a:t>2.</a:t>
            </a:r>
            <a:r>
              <a:rPr lang="ru-RU" dirty="0">
                <a:latin typeface="Times New Roman" pitchFamily="18" charset="-52"/>
              </a:rPr>
              <a:t>  </a:t>
            </a:r>
            <a:r>
              <a:rPr lang="ru-RU" sz="3200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-52"/>
              </a:rPr>
              <a:t>Играть в игры.</a:t>
            </a:r>
          </a:p>
        </p:txBody>
      </p:sp>
      <p:sp>
        <p:nvSpPr>
          <p:cNvPr id="30740" name="Text Box 20"/>
          <p:cNvSpPr txBox="1">
            <a:spLocks noChangeArrowheads="1"/>
          </p:cNvSpPr>
          <p:nvPr/>
        </p:nvSpPr>
        <p:spPr bwMode="auto">
          <a:xfrm>
            <a:off x="3492500" y="4508500"/>
            <a:ext cx="532765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3200" dirty="0">
                <a:solidFill>
                  <a:srgbClr val="FF0000"/>
                </a:solidFill>
                <a:latin typeface="Times New Roman" pitchFamily="18" charset="-52"/>
              </a:rPr>
              <a:t>3</a:t>
            </a:r>
            <a:r>
              <a:rPr lang="ru-RU" sz="32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-52"/>
              </a:rPr>
              <a:t>.  </a:t>
            </a:r>
            <a:r>
              <a:rPr lang="ru-RU" sz="3200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-52"/>
              </a:rPr>
              <a:t>Играть с мячом.</a:t>
            </a:r>
          </a:p>
        </p:txBody>
      </p:sp>
      <p:sp>
        <p:nvSpPr>
          <p:cNvPr id="30742" name="Text Box 22"/>
          <p:cNvSpPr txBox="1">
            <a:spLocks noChangeArrowheads="1"/>
          </p:cNvSpPr>
          <p:nvPr/>
        </p:nvSpPr>
        <p:spPr bwMode="auto">
          <a:xfrm>
            <a:off x="755650" y="5589588"/>
            <a:ext cx="633730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3200" dirty="0">
                <a:solidFill>
                  <a:srgbClr val="FF0000"/>
                </a:solidFill>
                <a:latin typeface="Times New Roman" pitchFamily="18" charset="-52"/>
              </a:rPr>
              <a:t>4.</a:t>
            </a:r>
            <a:r>
              <a:rPr lang="ru-RU" dirty="0">
                <a:latin typeface="Times New Roman" pitchFamily="18" charset="-52"/>
              </a:rPr>
              <a:t>  </a:t>
            </a:r>
            <a:r>
              <a:rPr lang="ru-RU" sz="3200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-52"/>
              </a:rPr>
              <a:t>Перебегать через дорогу.</a:t>
            </a:r>
          </a:p>
        </p:txBody>
      </p:sp>
      <p:sp>
        <p:nvSpPr>
          <p:cNvPr id="17421" name="Text Box 23"/>
          <p:cNvSpPr txBox="1">
            <a:spLocks noChangeArrowheads="1"/>
          </p:cNvSpPr>
          <p:nvPr/>
        </p:nvSpPr>
        <p:spPr bwMode="auto">
          <a:xfrm>
            <a:off x="2124075" y="5949950"/>
            <a:ext cx="460851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307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3073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307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307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307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307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307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307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307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3073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0" fill="hold"/>
                                        <p:tgtEl>
                                          <p:spTgt spid="307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307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2000"/>
                                        <p:tgtEl>
                                          <p:spTgt spid="307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2000" fill="hold"/>
                                        <p:tgtEl>
                                          <p:spTgt spid="307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2000" fill="hold"/>
                                        <p:tgtEl>
                                          <p:spTgt spid="307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2000" fill="hold"/>
                                        <p:tgtEl>
                                          <p:spTgt spid="307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2000"/>
                                        <p:tgtEl>
                                          <p:spTgt spid="307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2000" fill="hold"/>
                                        <p:tgtEl>
                                          <p:spTgt spid="307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2000" fill="hold"/>
                                        <p:tgtEl>
                                          <p:spTgt spid="307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2000" fill="hold"/>
                                        <p:tgtEl>
                                          <p:spTgt spid="307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000"/>
                                        <p:tgtEl>
                                          <p:spTgt spid="307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2000" fill="hold"/>
                                        <p:tgtEl>
                                          <p:spTgt spid="307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2000" fill="hold"/>
                                        <p:tgtEl>
                                          <p:spTgt spid="307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2000" fill="hold"/>
                                        <p:tgtEl>
                                          <p:spTgt spid="307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2000"/>
                                        <p:tgtEl>
                                          <p:spTgt spid="307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2000" fill="hold"/>
                                        <p:tgtEl>
                                          <p:spTgt spid="3074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2000" fill="hold"/>
                                        <p:tgtEl>
                                          <p:spTgt spid="307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2000" fill="hold"/>
                                        <p:tgtEl>
                                          <p:spTgt spid="307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2000"/>
                                        <p:tgtEl>
                                          <p:spTgt spid="307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2000" fill="hold"/>
                                        <p:tgtEl>
                                          <p:spTgt spid="307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2000" fill="hold"/>
                                        <p:tgtEl>
                                          <p:spTgt spid="307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2000" fill="hold"/>
                                        <p:tgtEl>
                                          <p:spTgt spid="307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2000"/>
                                        <p:tgtEl>
                                          <p:spTgt spid="307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2000" fill="hold"/>
                                        <p:tgtEl>
                                          <p:spTgt spid="307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2000" fill="hold"/>
                                        <p:tgtEl>
                                          <p:spTgt spid="307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2000" fill="hold"/>
                                        <p:tgtEl>
                                          <p:spTgt spid="307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2000"/>
                                        <p:tgtEl>
                                          <p:spTgt spid="307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2000" fill="hold"/>
                                        <p:tgtEl>
                                          <p:spTgt spid="307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2000" fill="hold"/>
                                        <p:tgtEl>
                                          <p:spTgt spid="307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2000" fill="hold"/>
                                        <p:tgtEl>
                                          <p:spTgt spid="307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2" grpId="0"/>
      <p:bldP spid="30738" grpId="0"/>
      <p:bldP spid="30739" grpId="0"/>
      <p:bldP spid="30740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B0F0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323850" y="1125538"/>
            <a:ext cx="8642350" cy="4048125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ru-RU" sz="2400" dirty="0">
                <a:latin typeface="Comic Sans MS" pitchFamily="66" charset="0"/>
              </a:rPr>
              <a:t>Перед нами широкая  ________. </a:t>
            </a:r>
          </a:p>
          <a:p>
            <a:r>
              <a:rPr lang="ru-RU" sz="2400" dirty="0">
                <a:latin typeface="Comic Sans MS" pitchFamily="66" charset="0"/>
              </a:rPr>
              <a:t>На перекрестке нет ни __________, </a:t>
            </a:r>
            <a:r>
              <a:rPr lang="ru-RU" sz="2400" dirty="0" err="1">
                <a:latin typeface="Comic Sans MS" pitchFamily="66" charset="0"/>
              </a:rPr>
              <a:t>ни</a:t>
            </a:r>
            <a:r>
              <a:rPr lang="ru-RU" sz="2400" dirty="0">
                <a:latin typeface="Comic Sans MS" pitchFamily="66" charset="0"/>
              </a:rPr>
              <a:t> регулировщика. Прежде чем ступить на _______________, выбери самое безопасное место, где _______ хорошо просматривается в обе стороны. </a:t>
            </a:r>
          </a:p>
          <a:p>
            <a:r>
              <a:rPr lang="ru-RU" sz="2400" dirty="0">
                <a:latin typeface="Comic Sans MS" pitchFamily="66" charset="0"/>
              </a:rPr>
              <a:t>Если по близости нет машин, начинай _______. Посмотри _______, дойдя до середины дороги посмотри _________.</a:t>
            </a:r>
          </a:p>
          <a:p>
            <a:r>
              <a:rPr lang="ru-RU" sz="2400" dirty="0">
                <a:latin typeface="Comic Sans MS" pitchFamily="66" charset="0"/>
              </a:rPr>
              <a:t>Переходи дорогу ________,  постоянно следи за дорогой, пока не закончишь _________.</a:t>
            </a:r>
          </a:p>
          <a:p>
            <a:pPr algn="ctr"/>
            <a:endParaRPr lang="ru-RU" sz="2000" dirty="0">
              <a:latin typeface="Comic Sans MS" pitchFamily="66" charset="0"/>
            </a:endParaRPr>
          </a:p>
        </p:txBody>
      </p:sp>
      <p:sp>
        <p:nvSpPr>
          <p:cNvPr id="3077" name="WordArt 5"/>
          <p:cNvSpPr>
            <a:spLocks noChangeArrowheads="1" noChangeShapeType="1" noTextEdit="1"/>
          </p:cNvSpPr>
          <p:nvPr/>
        </p:nvSpPr>
        <p:spPr bwMode="auto">
          <a:xfrm>
            <a:off x="2124075" y="188913"/>
            <a:ext cx="4895850" cy="71913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1905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FFFF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Comic Sans MS"/>
              </a:rPr>
              <a:t>Письмо</a:t>
            </a:r>
          </a:p>
        </p:txBody>
      </p:sp>
      <p:sp>
        <p:nvSpPr>
          <p:cNvPr id="3078" name="WordArt 6"/>
          <p:cNvSpPr>
            <a:spLocks noChangeArrowheads="1" noChangeShapeType="1" noTextEdit="1"/>
          </p:cNvSpPr>
          <p:nvPr/>
        </p:nvSpPr>
        <p:spPr bwMode="auto">
          <a:xfrm>
            <a:off x="468313" y="6308725"/>
            <a:ext cx="935037" cy="3603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1905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Comic Sans MS"/>
              </a:rPr>
              <a:t>дорога</a:t>
            </a:r>
          </a:p>
        </p:txBody>
      </p:sp>
      <p:sp>
        <p:nvSpPr>
          <p:cNvPr id="3079" name="WordArt 7"/>
          <p:cNvSpPr>
            <a:spLocks noChangeArrowheads="1" noChangeShapeType="1" noTextEdit="1"/>
          </p:cNvSpPr>
          <p:nvPr/>
        </p:nvSpPr>
        <p:spPr bwMode="auto">
          <a:xfrm>
            <a:off x="468313" y="5516563"/>
            <a:ext cx="1441450" cy="3905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1905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Comic Sans MS"/>
              </a:rPr>
              <a:t>светофора</a:t>
            </a:r>
          </a:p>
        </p:txBody>
      </p:sp>
      <p:sp>
        <p:nvSpPr>
          <p:cNvPr id="3080" name="WordArt 8"/>
          <p:cNvSpPr>
            <a:spLocks noChangeArrowheads="1" noChangeShapeType="1" noTextEdit="1"/>
          </p:cNvSpPr>
          <p:nvPr/>
        </p:nvSpPr>
        <p:spPr bwMode="auto">
          <a:xfrm>
            <a:off x="1547813" y="6021388"/>
            <a:ext cx="2303462" cy="3603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1905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Comic Sans MS"/>
              </a:rPr>
              <a:t>проезжая часть</a:t>
            </a:r>
          </a:p>
        </p:txBody>
      </p:sp>
      <p:sp>
        <p:nvSpPr>
          <p:cNvPr id="3081" name="WordArt 9"/>
          <p:cNvSpPr>
            <a:spLocks noChangeArrowheads="1" noChangeShapeType="1" noTextEdit="1"/>
          </p:cNvSpPr>
          <p:nvPr/>
        </p:nvSpPr>
        <p:spPr bwMode="auto">
          <a:xfrm>
            <a:off x="2771775" y="5445125"/>
            <a:ext cx="1152525" cy="3587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1905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Comic Sans MS"/>
              </a:rPr>
              <a:t>дорога</a:t>
            </a:r>
          </a:p>
        </p:txBody>
      </p:sp>
      <p:sp>
        <p:nvSpPr>
          <p:cNvPr id="3082" name="WordArt 10"/>
          <p:cNvSpPr>
            <a:spLocks noChangeArrowheads="1" noChangeShapeType="1" noTextEdit="1"/>
          </p:cNvSpPr>
          <p:nvPr/>
        </p:nvSpPr>
        <p:spPr bwMode="auto">
          <a:xfrm>
            <a:off x="7235825" y="6237288"/>
            <a:ext cx="1512888" cy="3587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1905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Comic Sans MS"/>
              </a:rPr>
              <a:t>переход</a:t>
            </a:r>
          </a:p>
        </p:txBody>
      </p:sp>
      <p:sp>
        <p:nvSpPr>
          <p:cNvPr id="3083" name="WordArt 11"/>
          <p:cNvSpPr>
            <a:spLocks noChangeArrowheads="1" noChangeShapeType="1" noTextEdit="1"/>
          </p:cNvSpPr>
          <p:nvPr/>
        </p:nvSpPr>
        <p:spPr bwMode="auto">
          <a:xfrm>
            <a:off x="5508625" y="5516563"/>
            <a:ext cx="1646238" cy="53498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1905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Comic Sans MS"/>
              </a:rPr>
              <a:t>по прямой</a:t>
            </a:r>
          </a:p>
        </p:txBody>
      </p:sp>
      <p:sp>
        <p:nvSpPr>
          <p:cNvPr id="3084" name="WordArt 12"/>
          <p:cNvSpPr>
            <a:spLocks noChangeArrowheads="1" noChangeShapeType="1" noTextEdit="1"/>
          </p:cNvSpPr>
          <p:nvPr/>
        </p:nvSpPr>
        <p:spPr bwMode="auto">
          <a:xfrm>
            <a:off x="4716463" y="6165850"/>
            <a:ext cx="1071562" cy="3905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1905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Comic Sans MS"/>
              </a:rPr>
              <a:t>переход</a:t>
            </a:r>
          </a:p>
        </p:txBody>
      </p:sp>
      <p:sp>
        <p:nvSpPr>
          <p:cNvPr id="3085" name="WordArt 13"/>
          <p:cNvSpPr>
            <a:spLocks noChangeArrowheads="1" noChangeShapeType="1" noTextEdit="1"/>
          </p:cNvSpPr>
          <p:nvPr/>
        </p:nvSpPr>
        <p:spPr bwMode="auto">
          <a:xfrm>
            <a:off x="4284663" y="5373688"/>
            <a:ext cx="1096962" cy="31908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1905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Comic Sans MS"/>
              </a:rPr>
              <a:t>налево</a:t>
            </a:r>
          </a:p>
        </p:txBody>
      </p:sp>
      <p:sp>
        <p:nvSpPr>
          <p:cNvPr id="3086" name="WordArt 14"/>
          <p:cNvSpPr>
            <a:spLocks noChangeArrowheads="1" noChangeShapeType="1" noTextEdit="1"/>
          </p:cNvSpPr>
          <p:nvPr/>
        </p:nvSpPr>
        <p:spPr bwMode="auto">
          <a:xfrm>
            <a:off x="7524750" y="5445125"/>
            <a:ext cx="1336675" cy="431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1905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Comic Sans MS"/>
              </a:rPr>
              <a:t>направо</a:t>
            </a:r>
          </a:p>
        </p:txBody>
      </p:sp>
      <p:sp>
        <p:nvSpPr>
          <p:cNvPr id="3087" name="WordArt 15"/>
          <p:cNvSpPr>
            <a:spLocks noChangeArrowheads="1" noChangeShapeType="1" noTextEdit="1"/>
          </p:cNvSpPr>
          <p:nvPr/>
        </p:nvSpPr>
        <p:spPr bwMode="auto">
          <a:xfrm>
            <a:off x="4284663" y="1916113"/>
            <a:ext cx="2303462" cy="3603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1905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Comic Sans MS"/>
              </a:rPr>
              <a:t>проезжую часть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"/>
                            </p:stCondLst>
                            <p:childTnLst>
                              <p:par>
                                <p:cTn id="31" presetID="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"/>
                            </p:stCondLst>
                            <p:childTnLst>
                              <p:par>
                                <p:cTn id="34" presetID="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"/>
                            </p:stCondLst>
                            <p:childTnLst>
                              <p:par>
                                <p:cTn id="37" presetID="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434 -0.00023 C 0.2 -0.04189 0.35677 -0.08333 0.41111 -0.20671 C 0.46545 -0.33009 0.37621 -0.65115 0.36927 -0.74004 " pathEditMode="relative" rAng="0" ptsTypes="aaA">
                                      <p:cBhvr>
                                        <p:cTn id="42" dur="20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100" y="-370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875 0.01482 C -0.04496 -0.10718 -0.071 -0.22893 -0.00104 -0.32708 C 0.06893 -0.42523 0.23473 -0.49977 0.4007 -0.57431 " pathEditMode="relative" rAng="0" ptsTypes="aaA">
                                      <p:cBhvr>
                                        <p:cTn id="46" dur="2000" fill="hold"/>
                                        <p:tgtEl>
                                          <p:spTgt spid="307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400" y="-29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0226 -0.00417 C -0.06684 0.04583 -0.03125 0.09583 0.08646 0.0368 C 0.20417 -0.02223 0.56389 -0.25255 0.60417 -0.35903 C 0.64444 -0.46551 0.48628 -0.5338 0.3283 -0.60186 " pathEditMode="relative" rAng="0" ptsTypes="aaaA">
                                      <p:cBhvr>
                                        <p:cTn id="50" dur="2000" fill="hold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7300" y="-249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" presetClass="exit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8888 -0.0375 C -0.03438 -0.11551 -0.15747 -0.19329 -0.13525 -0.2632 C -0.11302 -0.3331 0.05486 -0.39491 0.22274 -0.45671 " pathEditMode="relative" rAng="0" ptsTypes="aaA">
                                      <p:cBhvr>
                                        <p:cTn id="62" dur="2000" fill="hold"/>
                                        <p:tgtEl>
                                          <p:spTgt spid="308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600" y="-210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6354 -0.00046 C -0.20417 -0.00787 -0.34462 -0.01505 -0.35538 -0.09283 C -0.36615 -0.1706 -0.24722 -0.31898 -0.12813 -0.46713 " pathEditMode="relative" rAng="0" ptsTypes="aaA">
                                      <p:cBhvr>
                                        <p:cTn id="66" dur="2000" fill="hold"/>
                                        <p:tgtEl>
                                          <p:spTgt spid="308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100" y="-23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781 -0.04027 C -0.06094 0.00973 -0.12951 0.05996 -0.1684 0.01875 C -0.20712 -0.02222 -0.21632 -0.15393 -0.22534 -0.28565 " pathEditMode="relative" rAng="0" ptsTypes="aaA">
                                      <p:cBhvr>
                                        <p:cTn id="70" dur="2000" fill="hold"/>
                                        <p:tgtEl>
                                          <p:spTgt spid="308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700" y="-7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528 0.02454 C -0.21702 0.09954 -0.41875 0.17454 -0.51372 0.12986 C -0.60868 0.08519 -0.5967 -0.07963 -0.58473 -0.24421 " pathEditMode="relative" rAng="0" ptsTypes="aaA">
                                      <p:cBhvr>
                                        <p:cTn id="74" dur="2000" fill="hold"/>
                                        <p:tgtEl>
                                          <p:spTgt spid="308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9700" y="-59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224 0.01088 C 0.05504 0.05416 0.08785 0.09745 0.05174 0.10347 C 0.01563 0.10949 -0.14132 0.10254 -0.19375 0.04745 C -0.24635 -0.00764 -0.25486 -0.11783 -0.26319 -0.22778 " pathEditMode="relative" rAng="0" ptsTypes="aaaA">
                                      <p:cBhvr>
                                        <p:cTn id="78" dur="2000" fill="hold"/>
                                        <p:tgtEl>
                                          <p:spTgt spid="308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000" y="-70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5503 -0.01482 C 0.18888 -0.0544 0.32291 -0.09399 0.321 -0.13311 C 0.31909 -0.17223 0.09027 -0.22986 0.04375 -0.24908 " pathEditMode="relative" rAng="0" ptsTypes="aaA">
                                      <p:cBhvr>
                                        <p:cTn id="82" dur="2000" fill="hold"/>
                                        <p:tgtEl>
                                          <p:spTgt spid="308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800" y="-117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6" grpId="0" animBg="1"/>
      <p:bldP spid="3077" grpId="0" animBg="1"/>
      <p:bldP spid="3078" grpId="0" animBg="1"/>
      <p:bldP spid="3078" grpId="1" animBg="1"/>
      <p:bldP spid="3079" grpId="0" animBg="1"/>
      <p:bldP spid="3079" grpId="1" animBg="1"/>
      <p:bldP spid="3080" grpId="0" animBg="1"/>
      <p:bldP spid="3080" grpId="1" animBg="1"/>
      <p:bldP spid="3080" grpId="2" animBg="1"/>
      <p:bldP spid="3081" grpId="0" animBg="1"/>
      <p:bldP spid="3081" grpId="1" animBg="1"/>
      <p:bldP spid="3082" grpId="0" animBg="1"/>
      <p:bldP spid="3082" grpId="1" animBg="1"/>
      <p:bldP spid="3083" grpId="0" animBg="1"/>
      <p:bldP spid="3083" grpId="1" animBg="1"/>
      <p:bldP spid="3084" grpId="0" animBg="1"/>
      <p:bldP spid="3084" grpId="1" animBg="1"/>
      <p:bldP spid="3085" grpId="0" animBg="1"/>
      <p:bldP spid="3085" grpId="1" animBg="1"/>
      <p:bldP spid="3086" grpId="0" animBg="1"/>
      <p:bldP spid="3086" grpId="1" animBg="1"/>
      <p:bldP spid="3087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6" name="Picture 2" descr="https://ds04.infourok.ru/uploads/ex/1022/00049079-8b171ccb/img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372600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33600" y="0"/>
            <a:ext cx="6774355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ln>
                  <a:solidFill>
                    <a:schemeClr val="tx1"/>
                  </a:solidFill>
                </a:ln>
                <a:solidFill>
                  <a:schemeClr val="accent6">
                    <a:lumMod val="75000"/>
                  </a:schemeClr>
                </a:solidFill>
                <a:latin typeface="Astra" pitchFamily="2" charset="0"/>
              </a:rPr>
              <a:t>Чтоб на всех автодорогах</a:t>
            </a:r>
          </a:p>
          <a:p>
            <a:r>
              <a:rPr lang="ru-RU" sz="4800" dirty="0" smtClean="0">
                <a:ln>
                  <a:solidFill>
                    <a:schemeClr val="tx1"/>
                  </a:solidFill>
                </a:ln>
                <a:solidFill>
                  <a:schemeClr val="accent6">
                    <a:lumMod val="75000"/>
                  </a:schemeClr>
                </a:solidFill>
                <a:latin typeface="Astra" pitchFamily="2" charset="0"/>
              </a:rPr>
              <a:t>Аварий не было у нас,</a:t>
            </a:r>
          </a:p>
          <a:p>
            <a:r>
              <a:rPr lang="ru-RU" sz="4800" dirty="0" smtClean="0">
                <a:ln>
                  <a:solidFill>
                    <a:schemeClr val="tx1"/>
                  </a:solidFill>
                </a:ln>
                <a:solidFill>
                  <a:schemeClr val="accent6">
                    <a:lumMod val="75000"/>
                  </a:schemeClr>
                </a:solidFill>
                <a:latin typeface="Astra" pitchFamily="2" charset="0"/>
              </a:rPr>
              <a:t>Учите правила движенья</a:t>
            </a:r>
          </a:p>
          <a:p>
            <a:r>
              <a:rPr lang="ru-RU" sz="4800" dirty="0" smtClean="0">
                <a:ln>
                  <a:solidFill>
                    <a:schemeClr val="tx1"/>
                  </a:solidFill>
                </a:ln>
                <a:solidFill>
                  <a:schemeClr val="accent6">
                    <a:lumMod val="75000"/>
                  </a:schemeClr>
                </a:solidFill>
                <a:latin typeface="Astra" pitchFamily="2" charset="0"/>
              </a:rPr>
              <a:t>И помните про наш наказ!</a:t>
            </a:r>
            <a:endParaRPr lang="ru-RU" sz="4800" dirty="0">
              <a:ln>
                <a:solidFill>
                  <a:schemeClr val="tx1"/>
                </a:solidFill>
              </a:ln>
              <a:solidFill>
                <a:schemeClr val="accent6">
                  <a:lumMod val="75000"/>
                </a:schemeClr>
              </a:solidFill>
              <a:latin typeface="Astra" pitchFamily="2" charset="0"/>
            </a:endParaRPr>
          </a:p>
        </p:txBody>
      </p:sp>
      <p:pic>
        <p:nvPicPr>
          <p:cNvPr id="3" name="Picture 19" descr="C:\Users\USER\AppData\Local\Microsoft\Windows\Temporary Internet Files\Content.IE5\JZTQOXBL\MM900283998[1].gif"/>
          <p:cNvPicPr>
            <a:picLocks noChangeAspect="1" noChangeArrowheads="1" noCrop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04800" y="1295400"/>
            <a:ext cx="1143000" cy="1524000"/>
          </a:xfrm>
          <a:prstGeom prst="rect">
            <a:avLst/>
          </a:prstGeom>
          <a:noFill/>
        </p:spPr>
      </p:pic>
      <p:pic>
        <p:nvPicPr>
          <p:cNvPr id="1026" name="Picture 2" descr="D:\пдд\картинки\skazki-0035.jp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EFEFF7"/>
              </a:clrFrom>
              <a:clrTo>
                <a:srgbClr val="EFEFF7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810000" y="3124200"/>
            <a:ext cx="5029200" cy="34956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B0F0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b="1">
                <a:latin typeface="Tahoma" pitchFamily="34" charset="0"/>
              </a:rPr>
              <a:t>ЮНЫЙ ДРУГ!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2620963"/>
          </a:xfrm>
        </p:spPr>
        <p:txBody>
          <a:bodyPr/>
          <a:lstStyle/>
          <a:p>
            <a:pPr algn="ctr">
              <a:buFontTx/>
              <a:buNone/>
            </a:pPr>
            <a:r>
              <a:rPr lang="ru-RU" sz="4400" b="1">
                <a:solidFill>
                  <a:srgbClr val="FF3300"/>
                </a:solidFill>
                <a:latin typeface="Tahoma" pitchFamily="34" charset="0"/>
              </a:rPr>
              <a:t>ПОМНИ И СОБЛЮДАЙ</a:t>
            </a:r>
          </a:p>
          <a:p>
            <a:pPr algn="ctr">
              <a:buFontTx/>
              <a:buNone/>
            </a:pPr>
            <a:r>
              <a:rPr lang="ru-RU" sz="4400" b="1">
                <a:solidFill>
                  <a:srgbClr val="FF3300"/>
                </a:solidFill>
                <a:latin typeface="Tahoma" pitchFamily="34" charset="0"/>
              </a:rPr>
              <a:t>ДОРОЖНЫЕ ПРАВИЛА</a:t>
            </a:r>
          </a:p>
          <a:p>
            <a:pPr algn="ctr">
              <a:buFontTx/>
              <a:buNone/>
            </a:pPr>
            <a:r>
              <a:rPr lang="ru-RU" sz="4400" b="1">
                <a:solidFill>
                  <a:srgbClr val="FF3300"/>
                </a:solidFill>
                <a:latin typeface="Tahoma" pitchFamily="34" charset="0"/>
              </a:rPr>
              <a:t>ВСЕГДА!</a:t>
            </a:r>
          </a:p>
        </p:txBody>
      </p:sp>
      <p:pic>
        <p:nvPicPr>
          <p:cNvPr id="24580" name="Picture 4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9388" y="338138"/>
            <a:ext cx="1512887" cy="1254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1" name="Picture 5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627313" y="4651375"/>
            <a:ext cx="1512887" cy="1512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2" name="Picture 6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859338" y="4672013"/>
            <a:ext cx="1512887" cy="1493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3" name="Picture 7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23850" y="4221163"/>
            <a:ext cx="1511300" cy="2230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4" name="Picture 8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7251700" y="3141663"/>
            <a:ext cx="1603375" cy="3527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5" name="Picture 9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7451725" y="260350"/>
            <a:ext cx="1368425" cy="133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gold-key6.ru/uploads/posts/2019-05/1559071572_s1200-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28600"/>
            <a:ext cx="9144000" cy="7086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2" name="Picture 2" descr="http://dou-ryabinka.ru/sites/default/files/002c21-00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D:\пдд\картинки\68693_1266244409_24840x052688_s800x60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705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B0F0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0" name="Picture 4" descr="Картины4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11188" y="1196975"/>
            <a:ext cx="4751387" cy="3095625"/>
          </a:xfrm>
          <a:prstGeom prst="rect">
            <a:avLst/>
          </a:prstGeom>
          <a:noFill/>
        </p:spPr>
      </p:pic>
      <p:sp>
        <p:nvSpPr>
          <p:cNvPr id="9221" name="Text Box 5"/>
          <p:cNvSpPr txBox="1">
            <a:spLocks noChangeArrowheads="1"/>
          </p:cNvSpPr>
          <p:nvPr/>
        </p:nvSpPr>
        <p:spPr bwMode="auto">
          <a:xfrm>
            <a:off x="1816100" y="125413"/>
            <a:ext cx="18415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ru-RU" sz="5400"/>
          </a:p>
        </p:txBody>
      </p:sp>
      <p:sp>
        <p:nvSpPr>
          <p:cNvPr id="9222" name="WordArt 6"/>
          <p:cNvSpPr>
            <a:spLocks noChangeArrowheads="1" noChangeShapeType="1" noTextEdit="1"/>
          </p:cNvSpPr>
          <p:nvPr/>
        </p:nvSpPr>
        <p:spPr bwMode="auto">
          <a:xfrm>
            <a:off x="2195513" y="404813"/>
            <a:ext cx="4968875" cy="6381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1905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FFFF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Comic Sans MS"/>
              </a:rPr>
              <a:t>Кто в опасности?</a:t>
            </a:r>
          </a:p>
        </p:txBody>
      </p:sp>
      <p:pic>
        <p:nvPicPr>
          <p:cNvPr id="9223" name="Picture 7" descr="Картины3"/>
          <p:cNvPicPr>
            <a:picLocks noChangeAspect="1" noChangeArrowheads="1"/>
          </p:cNvPicPr>
          <p:nvPr/>
        </p:nvPicPr>
        <p:blipFill>
          <a:blip r:embed="rId3" cstate="email"/>
          <a:srcRect b="-2508"/>
          <a:stretch>
            <a:fillRect/>
          </a:stretch>
        </p:blipFill>
        <p:spPr bwMode="auto">
          <a:xfrm>
            <a:off x="3708400" y="4365625"/>
            <a:ext cx="5113338" cy="2205038"/>
          </a:xfrm>
          <a:prstGeom prst="rect">
            <a:avLst/>
          </a:prstGeom>
          <a:noFill/>
        </p:spPr>
      </p:pic>
      <p:sp>
        <p:nvSpPr>
          <p:cNvPr id="9224" name="Oval 8"/>
          <p:cNvSpPr>
            <a:spLocks noChangeArrowheads="1"/>
          </p:cNvSpPr>
          <p:nvPr/>
        </p:nvSpPr>
        <p:spPr bwMode="auto">
          <a:xfrm>
            <a:off x="5724525" y="5229225"/>
            <a:ext cx="1079500" cy="1412875"/>
          </a:xfrm>
          <a:prstGeom prst="ellipse">
            <a:avLst/>
          </a:prstGeom>
          <a:noFill/>
          <a:ln w="5715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5400">
              <a:solidFill>
                <a:srgbClr val="FF0000"/>
              </a:solidFill>
            </a:endParaRPr>
          </a:p>
        </p:txBody>
      </p:sp>
      <p:sp>
        <p:nvSpPr>
          <p:cNvPr id="9225" name="Oval 9"/>
          <p:cNvSpPr>
            <a:spLocks noChangeArrowheads="1"/>
          </p:cNvSpPr>
          <p:nvPr/>
        </p:nvSpPr>
        <p:spPr bwMode="auto">
          <a:xfrm>
            <a:off x="3276600" y="1268413"/>
            <a:ext cx="1582738" cy="1439862"/>
          </a:xfrm>
          <a:prstGeom prst="ellipse">
            <a:avLst/>
          </a:prstGeom>
          <a:noFill/>
          <a:ln w="5715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9226" name="Oval 10"/>
          <p:cNvSpPr>
            <a:spLocks noChangeArrowheads="1"/>
          </p:cNvSpPr>
          <p:nvPr/>
        </p:nvSpPr>
        <p:spPr bwMode="auto">
          <a:xfrm>
            <a:off x="468313" y="2781300"/>
            <a:ext cx="1439862" cy="1800225"/>
          </a:xfrm>
          <a:prstGeom prst="ellipse">
            <a:avLst/>
          </a:prstGeom>
          <a:noFill/>
          <a:ln w="5715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540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5" dur="2000"/>
                                        <p:tgtEl>
                                          <p:spTgt spid="92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0" dur="2000"/>
                                        <p:tgtEl>
                                          <p:spTgt spid="9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5" dur="2000"/>
                                        <p:tgtEl>
                                          <p:spTgt spid="92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2" grpId="0" animBg="1"/>
      <p:bldP spid="9224" grpId="0" animBg="1"/>
      <p:bldP spid="9225" grpId="0" animBg="1"/>
      <p:bldP spid="922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B0F0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4" name="Picture 4" descr="Картины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124075" y="1268413"/>
            <a:ext cx="4976813" cy="2376487"/>
          </a:xfrm>
          <a:prstGeom prst="rect">
            <a:avLst/>
          </a:prstGeom>
          <a:noFill/>
        </p:spPr>
      </p:pic>
      <p:pic>
        <p:nvPicPr>
          <p:cNvPr id="10245" name="Picture 5" descr="Картины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55650" y="3860800"/>
            <a:ext cx="2376488" cy="2592388"/>
          </a:xfrm>
          <a:prstGeom prst="rect">
            <a:avLst/>
          </a:prstGeom>
          <a:noFill/>
        </p:spPr>
      </p:pic>
      <p:pic>
        <p:nvPicPr>
          <p:cNvPr id="10246" name="Picture 6" descr="Картины2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940425" y="3860800"/>
            <a:ext cx="2384425" cy="2520950"/>
          </a:xfrm>
          <a:prstGeom prst="rect">
            <a:avLst/>
          </a:prstGeom>
          <a:noFill/>
        </p:spPr>
      </p:pic>
      <p:sp>
        <p:nvSpPr>
          <p:cNvPr id="10247" name="WordArt 7"/>
          <p:cNvSpPr>
            <a:spLocks noChangeArrowheads="1" noChangeShapeType="1" noTextEdit="1"/>
          </p:cNvSpPr>
          <p:nvPr/>
        </p:nvSpPr>
        <p:spPr bwMode="auto">
          <a:xfrm>
            <a:off x="1187450" y="333375"/>
            <a:ext cx="7632700" cy="571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200" b="1" kern="10">
                <a:ln w="1905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FFFF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Comic Sans MS"/>
              </a:rPr>
              <a:t>Кто в безопасности? </a:t>
            </a:r>
          </a:p>
        </p:txBody>
      </p:sp>
      <p:sp>
        <p:nvSpPr>
          <p:cNvPr id="10248" name="Rectangle 8"/>
          <p:cNvSpPr>
            <a:spLocks noChangeArrowheads="1"/>
          </p:cNvSpPr>
          <p:nvPr/>
        </p:nvSpPr>
        <p:spPr bwMode="auto">
          <a:xfrm>
            <a:off x="1979613" y="1196975"/>
            <a:ext cx="5184775" cy="2519363"/>
          </a:xfrm>
          <a:prstGeom prst="rect">
            <a:avLst/>
          </a:prstGeom>
          <a:noFill/>
          <a:ln w="76200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5400">
              <a:solidFill>
                <a:srgbClr val="0000FF"/>
              </a:solidFill>
            </a:endParaRPr>
          </a:p>
        </p:txBody>
      </p:sp>
      <p:sp>
        <p:nvSpPr>
          <p:cNvPr id="10249" name="Line 9"/>
          <p:cNvSpPr>
            <a:spLocks noChangeShapeType="1"/>
          </p:cNvSpPr>
          <p:nvPr/>
        </p:nvSpPr>
        <p:spPr bwMode="auto">
          <a:xfrm>
            <a:off x="395288" y="3500438"/>
            <a:ext cx="2952750" cy="3097212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0250" name="Line 10"/>
          <p:cNvSpPr>
            <a:spLocks noChangeShapeType="1"/>
          </p:cNvSpPr>
          <p:nvPr/>
        </p:nvSpPr>
        <p:spPr bwMode="auto">
          <a:xfrm flipV="1">
            <a:off x="395288" y="4005263"/>
            <a:ext cx="2952750" cy="2663825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0251" name="Line 11"/>
          <p:cNvSpPr>
            <a:spLocks noChangeShapeType="1"/>
          </p:cNvSpPr>
          <p:nvPr/>
        </p:nvSpPr>
        <p:spPr bwMode="auto">
          <a:xfrm flipH="1">
            <a:off x="5435600" y="3429000"/>
            <a:ext cx="3240088" cy="3095625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0252" name="Line 12"/>
          <p:cNvSpPr>
            <a:spLocks noChangeShapeType="1"/>
          </p:cNvSpPr>
          <p:nvPr/>
        </p:nvSpPr>
        <p:spPr bwMode="auto">
          <a:xfrm>
            <a:off x="5651500" y="3860800"/>
            <a:ext cx="2881313" cy="2520950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5" dur="2000"/>
                                        <p:tgtEl>
                                          <p:spTgt spid="102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02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02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02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02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02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0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02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02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102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02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02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102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7" grpId="0" animBg="1"/>
      <p:bldP spid="10248" grpId="0" animBg="1"/>
      <p:bldP spid="10249" grpId="0" animBg="1"/>
      <p:bldP spid="10250" grpId="0" animBg="1"/>
      <p:bldP spid="10251" grpId="0" animBg="1"/>
      <p:bldP spid="1025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581400" y="4495800"/>
            <a:ext cx="1600200" cy="1828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086600" y="3657600"/>
            <a:ext cx="1514475" cy="16668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5" name="Picture 20" descr="C:\Users\USER\AppData\Local\Microsoft\Windows\Temporary Internet Files\Content.IE5\YRRF40WA\MM900283031[1].gif"/>
          <p:cNvPicPr>
            <a:picLocks noChangeAspect="1" noChangeArrowheads="1" noCrop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28600" y="2971800"/>
            <a:ext cx="1219200" cy="12192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1600200" y="304800"/>
            <a:ext cx="6858000" cy="3222724"/>
          </a:xfrm>
          <a:prstGeom prst="rect">
            <a:avLst/>
          </a:prstGeom>
          <a:noFill/>
        </p:spPr>
        <p:txBody>
          <a:bodyPr wrap="none" rtlCol="0">
            <a:prstTxWarp prst="textWave4">
              <a:avLst/>
            </a:prstTxWarp>
            <a:spAutoFit/>
          </a:bodyPr>
          <a:lstStyle/>
          <a:p>
            <a:pPr algn="ctr"/>
            <a:r>
              <a:rPr lang="ru-RU" sz="4800" b="1" dirty="0" smtClean="0">
                <a:ln>
                  <a:solidFill>
                    <a:schemeClr val="tx1"/>
                  </a:solidFill>
                </a:ln>
                <a:solidFill>
                  <a:schemeClr val="accent6">
                    <a:lumMod val="75000"/>
                  </a:schemeClr>
                </a:solidFill>
                <a:latin typeface="Arkhive" pitchFamily="34" charset="0"/>
              </a:rPr>
              <a:t>ИГРА</a:t>
            </a:r>
          </a:p>
          <a:p>
            <a:pPr algn="ctr"/>
            <a:r>
              <a:rPr lang="ru-RU" sz="4800" b="1" dirty="0" smtClean="0">
                <a:ln>
                  <a:solidFill>
                    <a:schemeClr val="tx1"/>
                  </a:solidFill>
                </a:ln>
                <a:solidFill>
                  <a:schemeClr val="accent6">
                    <a:lumMod val="75000"/>
                  </a:schemeClr>
                </a:solidFill>
                <a:latin typeface="Arkhive" pitchFamily="34" charset="0"/>
              </a:rPr>
              <a:t>«Это я, это  я,</a:t>
            </a:r>
          </a:p>
          <a:p>
            <a:pPr algn="ctr"/>
            <a:r>
              <a:rPr lang="ru-RU" sz="4800" b="1" dirty="0" smtClean="0">
                <a:ln>
                  <a:solidFill>
                    <a:schemeClr val="tx1"/>
                  </a:solidFill>
                </a:ln>
                <a:solidFill>
                  <a:schemeClr val="accent6">
                    <a:lumMod val="75000"/>
                  </a:schemeClr>
                </a:solidFill>
                <a:latin typeface="Arkhive" pitchFamily="34" charset="0"/>
              </a:rPr>
              <a:t>это  все мои друзья» </a:t>
            </a:r>
            <a:endParaRPr lang="ru-RU" sz="4800" b="1" dirty="0">
              <a:ln>
                <a:solidFill>
                  <a:schemeClr val="tx1"/>
                </a:solidFill>
              </a:ln>
              <a:solidFill>
                <a:schemeClr val="accent6">
                  <a:lumMod val="75000"/>
                </a:schemeClr>
              </a:solidFill>
              <a:latin typeface="Arkhive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>
    <a:spDef>
      <a:spPr>
        <a:solidFill>
          <a:srgbClr val="FF0000"/>
        </a:solidFill>
        <a:ln>
          <a:solidFill>
            <a:srgbClr val="FF0000"/>
          </a:solidFill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397</TotalTime>
  <Words>597</Words>
  <Application>Microsoft Office PowerPoint</Application>
  <PresentationFormat>Экран (4:3)</PresentationFormat>
  <Paragraphs>170</Paragraphs>
  <Slides>30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30</vt:i4>
      </vt:variant>
    </vt:vector>
  </HeadingPairs>
  <TitlesOfParts>
    <vt:vector size="31" baseType="lpstr">
      <vt:lpstr>Office Theme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На проезжей части дороги нельзя : </vt:lpstr>
      <vt:lpstr>Слайд 28</vt:lpstr>
      <vt:lpstr>Слайд 29</vt:lpstr>
      <vt:lpstr>ЮНЫЙ ДРУГ!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ГОЛОДЬКО</cp:lastModifiedBy>
  <cp:revision>44</cp:revision>
  <dcterms:created xsi:type="dcterms:W3CDTF">2012-02-05T06:23:06Z</dcterms:created>
  <dcterms:modified xsi:type="dcterms:W3CDTF">2020-10-07T15:15:40Z</dcterms:modified>
</cp:coreProperties>
</file>