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1" r:id="rId3"/>
    <p:sldId id="259" r:id="rId4"/>
    <p:sldId id="260" r:id="rId5"/>
    <p:sldId id="258" r:id="rId6"/>
    <p:sldId id="262" r:id="rId7"/>
    <p:sldId id="263" r:id="rId8"/>
    <p:sldId id="265" r:id="rId9"/>
    <p:sldId id="257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7834" autoAdjust="0"/>
  </p:normalViewPr>
  <p:slideViewPr>
    <p:cSldViewPr snapToGrid="0">
      <p:cViewPr>
        <p:scale>
          <a:sx n="60" d="100"/>
          <a:sy n="60" d="100"/>
        </p:scale>
        <p:origin x="-126" y="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4878A-5CB0-4FAA-82CC-5EBADFE57065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3C5EE-C669-4E88-A06E-53416C00DC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02764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Материалы к уроку по теме «ПОВТОРЕНИЕ ИЗУЧЕННОГО ВО 2 КЛАССЕ»</a:t>
            </a:r>
          </a:p>
          <a:p>
            <a:r>
              <a:rPr lang="ru-RU" dirty="0" smtClean="0"/>
              <a:t>Цели: совершенствовать вычислительные навыки; закреплять знания геометрических фигур; формировать умения решать тестовые задачи; развивать умения анализировать;</a:t>
            </a:r>
            <a:r>
              <a:rPr lang="ru-RU" baseline="0" dirty="0" smtClean="0"/>
              <a:t> п</a:t>
            </a:r>
            <a:r>
              <a:rPr lang="ru-RU" dirty="0" smtClean="0"/>
              <a:t>овторить табличное умножение и деление;</a:t>
            </a:r>
          </a:p>
          <a:p>
            <a:r>
              <a:rPr lang="ru-RU" dirty="0" smtClean="0"/>
              <a:t>развивать творческие способности, математическую речь, логическое мышление;</a:t>
            </a:r>
            <a:r>
              <a:rPr lang="ru-RU" baseline="0" dirty="0" smtClean="0"/>
              <a:t> </a:t>
            </a:r>
            <a:r>
              <a:rPr lang="ru-RU" dirty="0" smtClean="0"/>
              <a:t>воспитывать уважение и интерес к предмету, трудолюбие, усидчивость и активность на уроке; доброту и дружбу</a:t>
            </a:r>
          </a:p>
          <a:p>
            <a:r>
              <a:rPr lang="ru-RU" dirty="0" smtClean="0"/>
              <a:t>1. Организационный момент</a:t>
            </a:r>
          </a:p>
          <a:p>
            <a:r>
              <a:rPr lang="ru-RU" dirty="0" smtClean="0"/>
              <a:t>2.Актуализация</a:t>
            </a:r>
            <a:r>
              <a:rPr lang="ru-RU" baseline="0" dirty="0" smtClean="0"/>
              <a:t>, о</a:t>
            </a:r>
            <a:r>
              <a:rPr lang="ru-RU" dirty="0" smtClean="0"/>
              <a:t>пределение темы и постановка цели урока. </a:t>
            </a:r>
          </a:p>
          <a:p>
            <a:r>
              <a:rPr lang="ru-RU" dirty="0" smtClean="0"/>
              <a:t>Запишите числа</a:t>
            </a:r>
            <a:r>
              <a:rPr lang="ru-RU" baseline="0" dirty="0" smtClean="0"/>
              <a:t> в порядке их убывания и вы узнаете тему урока.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427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dirty="0" smtClean="0"/>
              <a:t>Откройте учебник на с 7 и прочтите задание №1. Сравните числа, записанные в тетради и числа в задании №1. Что заметили? ( На слайде презентации чисел больше. Добавлены числа 743, 546, 365)</a:t>
            </a:r>
          </a:p>
          <a:p>
            <a:r>
              <a:rPr lang="ru-RU" dirty="0" smtClean="0"/>
              <a:t>Ребята, кто заметил по какому принципу я</a:t>
            </a:r>
            <a:r>
              <a:rPr lang="ru-RU" baseline="0" dirty="0" smtClean="0"/>
              <a:t> добавила новые числа в задание? (МЕНЯЛА МЕСТАМИ РАЗРЯД ДЕСЯТКОВ И ЕДИНИЦ)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 dirty="0" smtClean="0"/>
              <a:t>Работа в паре: на листочке с названием темы, под числами,  необходимо начертить геометрические фигуры.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ru-RU" baseline="0" dirty="0" smtClean="0"/>
              <a:t>Задание: начертите квадрат со сторонами 2 см под двузначным числом(99); начертите прямую под самым маленьким трехзначным числом(298); начертите луч под числом, которое состоит из 9 сотен, 9 десятков и 9 единиц(999); начертите отрезок длиной 2 см под числом сумма разрядных слагаемых которого равна 500+60+4 (564); начертите замкнутую кривую под числом, которое меньше числа 370 на 5 (365); начертите ломаную (любую) под числами, которые различаются только количеством единиц в разряде сотен (856;356); разложите оставшиеся числа на сумму разрядных слагаемых;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ru-RU" baseline="0" dirty="0" smtClean="0"/>
              <a:t>Самопроверка по слайду.</a:t>
            </a:r>
          </a:p>
          <a:p>
            <a:endParaRPr lang="ru-RU" dirty="0" smtClean="0"/>
          </a:p>
          <a:p>
            <a:r>
              <a:rPr lang="ru-RU" dirty="0" smtClean="0"/>
              <a:t>* На слайд настроены триггеры, наводим на необходимый объект курсор, ждём появления руки-указателя, кликаем.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4105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* На слайд настроены триггеры, наводим на необходимый объект курсор, ждём появления руки-указателя, кликаем. Выполнять задания для устного счёта можно в любом порядке.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9119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* На слайд настроены триггеры, наводим на необходимый объект курсор, ждём появления руки-указателя, кликаем. Выполнять задания для устного счёта можно в любом порядке.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487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– Прочитайте задачу. Что известно? Что требуется узнать?</a:t>
            </a:r>
          </a:p>
          <a:p>
            <a:r>
              <a:rPr lang="ru-RU" dirty="0" smtClean="0"/>
              <a:t>– Составьте круговую схему по данной задаче.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058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– Прочитайте задачу. Что известно? Что требуется узнать?</a:t>
            </a:r>
          </a:p>
          <a:p>
            <a:r>
              <a:rPr lang="ru-RU" dirty="0" smtClean="0"/>
              <a:t>– Как можно записать решение задачи? (Выражением, уравнением, по действиям.)</a:t>
            </a:r>
          </a:p>
          <a:p>
            <a:r>
              <a:rPr lang="ru-RU" dirty="0" smtClean="0"/>
              <a:t>– Запишите условие задачи.</a:t>
            </a:r>
          </a:p>
          <a:p>
            <a:r>
              <a:rPr lang="ru-RU" dirty="0" smtClean="0"/>
              <a:t>– Какое из данных выражений является решением этой задачи?</a:t>
            </a:r>
          </a:p>
          <a:p>
            <a:r>
              <a:rPr lang="ru-RU" dirty="0" smtClean="0"/>
              <a:t>– Проверьте себя, решив задачу по действиям.</a:t>
            </a:r>
          </a:p>
          <a:p>
            <a:endParaRPr lang="ru-RU" dirty="0" smtClean="0"/>
          </a:p>
          <a:p>
            <a:r>
              <a:rPr lang="ru-RU" dirty="0" smtClean="0"/>
              <a:t>Решение: </a:t>
            </a:r>
          </a:p>
          <a:p>
            <a:r>
              <a:rPr lang="ru-RU" dirty="0" smtClean="0"/>
              <a:t>1) 3 – 2 = 1 (см) – больше вырос Миша.</a:t>
            </a:r>
          </a:p>
          <a:p>
            <a:r>
              <a:rPr lang="ru-RU" dirty="0" smtClean="0"/>
              <a:t>2) 5 – 1 = 4 (см) – Маша выше Миши.</a:t>
            </a:r>
          </a:p>
          <a:p>
            <a:r>
              <a:rPr lang="ru-RU" dirty="0" smtClean="0"/>
              <a:t>Выражение: 5 см – (3 см – 2 см) = 4 см.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536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– Прочитайте задачу. Что известно? Что требуется узнать?</a:t>
            </a:r>
          </a:p>
          <a:p>
            <a:r>
              <a:rPr lang="ru-RU" dirty="0" smtClean="0"/>
              <a:t>– Для решения этой задачи составьте уравнение.</a:t>
            </a:r>
          </a:p>
          <a:p>
            <a:r>
              <a:rPr lang="ru-RU" dirty="0" smtClean="0"/>
              <a:t>– Составьте к данной задаче обратную и запишите ее решение с помощью уравнения.</a:t>
            </a:r>
          </a:p>
          <a:p>
            <a:r>
              <a:rPr lang="ru-RU" dirty="0" smtClean="0"/>
              <a:t>а) Было – х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Съели – 11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Осталось – 9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Решение: </a:t>
            </a:r>
          </a:p>
          <a:p>
            <a:r>
              <a:rPr lang="ru-RU" dirty="0" smtClean="0"/>
              <a:t>х – 11 = 9</a:t>
            </a:r>
          </a:p>
          <a:p>
            <a:r>
              <a:rPr lang="ru-RU" dirty="0" smtClean="0"/>
              <a:t>х = 11 + 9</a:t>
            </a:r>
          </a:p>
          <a:p>
            <a:r>
              <a:rPr lang="ru-RU" dirty="0" smtClean="0"/>
              <a:t>х = 20 (</a:t>
            </a:r>
            <a:r>
              <a:rPr lang="ru-RU" dirty="0" err="1" smtClean="0"/>
              <a:t>ябл</a:t>
            </a:r>
            <a:r>
              <a:rPr lang="ru-RU" dirty="0" smtClean="0"/>
              <a:t>.) – было.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б) Было – 20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Съели – 11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Осталось – х </a:t>
            </a:r>
            <a:r>
              <a:rPr lang="ru-RU" dirty="0" err="1" smtClean="0"/>
              <a:t>ябл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Решение: </a:t>
            </a:r>
          </a:p>
          <a:p>
            <a:r>
              <a:rPr lang="ru-RU" dirty="0" smtClean="0"/>
              <a:t>11 + х = 20</a:t>
            </a:r>
          </a:p>
          <a:p>
            <a:r>
              <a:rPr lang="ru-RU" dirty="0" smtClean="0"/>
              <a:t>х = 20 – 11</a:t>
            </a:r>
          </a:p>
          <a:p>
            <a:r>
              <a:rPr lang="ru-RU" dirty="0" smtClean="0"/>
              <a:t>х = 9 (</a:t>
            </a:r>
            <a:r>
              <a:rPr lang="ru-RU" dirty="0" err="1" smtClean="0"/>
              <a:t>ябл</a:t>
            </a:r>
            <a:r>
              <a:rPr lang="ru-RU" dirty="0" smtClean="0"/>
              <a:t>.) – осталось.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08939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33C5EE-C669-4E88-A06E-53416C00DC66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5719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81600"/>
            <a:ext cx="2857500" cy="16764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9250" y="49213"/>
            <a:ext cx="2857500" cy="196215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503" y="2651340"/>
            <a:ext cx="5390994" cy="38635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499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885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4512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6993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916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119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0812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952374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33455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03347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608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7DADA3-244B-478E-BA09-6053D68700AB}" type="datetimeFigureOut">
              <a:rPr lang="ru-RU" smtClean="0"/>
              <a:t>08.10.2020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54C9E-3421-4B73-8132-21345EE3548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0" y="0"/>
            <a:ext cx="12192000" cy="6858000"/>
          </a:xfrm>
          <a:prstGeom prst="frame">
            <a:avLst>
              <a:gd name="adj1" fmla="val 2083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125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image.freepik.com/free-vector/postman-cartoon_33070-1969.jpg" TargetMode="External"/><Relationship Id="rId13" Type="http://schemas.openxmlformats.org/officeDocument/2006/relationships/hyperlink" Target="https://fs02.urokinachalki.ru/e/000022-006.jpg" TargetMode="External"/><Relationship Id="rId3" Type="http://schemas.openxmlformats.org/officeDocument/2006/relationships/hyperlink" Target="https://img-fotki.yandex.ru/get/96333/200418627.181/0_17eb95_866d5ea5_M.jpg" TargetMode="External"/><Relationship Id="rId7" Type="http://schemas.openxmlformats.org/officeDocument/2006/relationships/hyperlink" Target="https://infourok.ru/pnsh-matematika-povtorenie-izuchennogo-vo-klasse-1269720.html" TargetMode="External"/><Relationship Id="rId12" Type="http://schemas.openxmlformats.org/officeDocument/2006/relationships/hyperlink" Target="https://fc.vedki.com/v0000286-5f50-450x150.p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mg-fotki.yandex.ru/get/4710/200418627.d4/0_14abb8_d4260488_M.png" TargetMode="External"/><Relationship Id="rId11" Type="http://schemas.openxmlformats.org/officeDocument/2006/relationships/hyperlink" Target="https://st.depositphotos.com/1967477/1843/i/450/depositphotos_18438047-stock-photo-happy-smiley-emoticon-face.jpg" TargetMode="External"/><Relationship Id="rId5" Type="http://schemas.openxmlformats.org/officeDocument/2006/relationships/hyperlink" Target="https://img-fotki.yandex.ru/get/987895/16969765.27a/0_ae743_7b0f88be_M.png" TargetMode="External"/><Relationship Id="rId10" Type="http://schemas.openxmlformats.org/officeDocument/2006/relationships/hyperlink" Target="https://flo365.ru/user_files/large/korzina_apple_1.jpg" TargetMode="External"/><Relationship Id="rId4" Type="http://schemas.openxmlformats.org/officeDocument/2006/relationships/hyperlink" Target="https://img-fotki.yandex.ru/get/1017530/16969765.27a/0_ae741_a7af1197_M.png" TargetMode="External"/><Relationship Id="rId9" Type="http://schemas.openxmlformats.org/officeDocument/2006/relationships/hyperlink" Target="https://botana.biz/prepod/_bloks/pic/vcm5hsk-004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9408" y="-1335331"/>
            <a:ext cx="9144000" cy="2387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Математика</a:t>
            </a:r>
            <a:endParaRPr lang="ru-RU" sz="3200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12128" y="3474402"/>
            <a:ext cx="499403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Тема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: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«ПОВТОРЕНИЕ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ИЗУЧЕННОГО ВО 2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КЛАССЕ»</a:t>
            </a:r>
          </a:p>
          <a:p>
            <a:pPr algn="ctr"/>
            <a:endParaRPr lang="ru-RU" sz="28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 класс</a:t>
            </a:r>
          </a:p>
          <a:p>
            <a:pPr algn="ctr"/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Программа: «ПНШ»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0051794">
            <a:off x="182156" y="1227914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356 -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5492" y="3215861"/>
            <a:ext cx="154080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298 - И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2228139">
            <a:off x="9727346" y="2984807"/>
            <a:ext cx="13917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734 - Т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81208" y="467494"/>
            <a:ext cx="118654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99 - Е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02611" y="5270822"/>
            <a:ext cx="134684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564 - 0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9692945">
            <a:off x="4917847" y="1855612"/>
            <a:ext cx="13356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856 -О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797374" y="4548163"/>
            <a:ext cx="1438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999 - П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1153" y="6128639"/>
            <a:ext cx="13131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743- В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204235" y="472198"/>
            <a:ext cx="136928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546 - Р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19481458">
            <a:off x="10695873" y="5876064"/>
            <a:ext cx="1289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365-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5406" y="3508248"/>
            <a:ext cx="6096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Глаза смотрят и всё видят.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Уши слушают и всё слышат.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Сначала думаю, а потом говорю.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Помню, что в классе я не один,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Умею слушать мнения других.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45400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xit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1993" y="-1536716"/>
            <a:ext cx="9144000" cy="23876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  <a:latin typeface="Segoe Print" panose="02000600000000000000" pitchFamily="2" charset="0"/>
              </a:rPr>
              <a:t>Математика</a:t>
            </a:r>
            <a:endParaRPr lang="ru-RU" sz="3200" dirty="0">
              <a:solidFill>
                <a:srgbClr val="7030A0"/>
              </a:solidFill>
              <a:latin typeface="Segoe Print" panose="02000600000000000000" pitchFamily="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3216" y="3523259"/>
            <a:ext cx="4994030" cy="267765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Тема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: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«ПОВТОРЕНИЕ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ИЗУЧЕННОГО ВО 2 </a:t>
            </a: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КЛАССЕ»</a:t>
            </a:r>
          </a:p>
          <a:p>
            <a:pPr algn="ctr"/>
            <a:endParaRPr lang="ru-RU" sz="28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 класс</a:t>
            </a:r>
          </a:p>
          <a:p>
            <a:pPr algn="ctr"/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Программа: «ПНШ»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46607" y="973089"/>
            <a:ext cx="1314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365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Е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96131" y="979588"/>
            <a:ext cx="1463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298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3216" y="953745"/>
            <a:ext cx="131478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734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284393" y="963849"/>
            <a:ext cx="11352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553041" y="963849"/>
            <a:ext cx="125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564 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22393" y="970021"/>
            <a:ext cx="1258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856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90151" y="953746"/>
            <a:ext cx="13612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999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297163" y="980903"/>
            <a:ext cx="12362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743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04491" y="946796"/>
            <a:ext cx="129234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546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86161" y="979589"/>
            <a:ext cx="12586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356</a:t>
            </a:r>
            <a:r>
              <a:rPr lang="ru-RU" sz="3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3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fc.vedki.com/v0000286-5f50-450x150.pn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79" t="23333" r="27059"/>
          <a:stretch/>
        </p:blipFill>
        <p:spPr bwMode="auto">
          <a:xfrm>
            <a:off x="6746" y="1401755"/>
            <a:ext cx="1398805" cy="159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fs02.urokinachalki.ru/e/000022-006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366" b="58727"/>
          <a:stretch/>
        </p:blipFill>
        <p:spPr bwMode="auto">
          <a:xfrm>
            <a:off x="582853" y="1401755"/>
            <a:ext cx="1682901" cy="91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907" y="1467515"/>
            <a:ext cx="1339525" cy="7335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3306" t="35134" r="771"/>
          <a:stretch/>
        </p:blipFill>
        <p:spPr>
          <a:xfrm>
            <a:off x="4023240" y="1248726"/>
            <a:ext cx="1442334" cy="1201325"/>
          </a:xfrm>
          <a:prstGeom prst="rect">
            <a:avLst/>
          </a:prstGeom>
        </p:spPr>
      </p:pic>
      <p:sp>
        <p:nvSpPr>
          <p:cNvPr id="21" name="Полилиния 20"/>
          <p:cNvSpPr/>
          <p:nvPr/>
        </p:nvSpPr>
        <p:spPr>
          <a:xfrm>
            <a:off x="7695839" y="1489913"/>
            <a:ext cx="930549" cy="667426"/>
          </a:xfrm>
          <a:custGeom>
            <a:avLst/>
            <a:gdLst>
              <a:gd name="connsiteX0" fmla="*/ 22033 w 1211855"/>
              <a:gd name="connsiteY0" fmla="*/ 253388 h 804231"/>
              <a:gd name="connsiteX1" fmla="*/ 11017 w 1211855"/>
              <a:gd name="connsiteY1" fmla="*/ 308472 h 804231"/>
              <a:gd name="connsiteX2" fmla="*/ 0 w 1211855"/>
              <a:gd name="connsiteY2" fmla="*/ 341523 h 804231"/>
              <a:gd name="connsiteX3" fmla="*/ 11017 w 1211855"/>
              <a:gd name="connsiteY3" fmla="*/ 528809 h 804231"/>
              <a:gd name="connsiteX4" fmla="*/ 44067 w 1211855"/>
              <a:gd name="connsiteY4" fmla="*/ 594911 h 804231"/>
              <a:gd name="connsiteX5" fmla="*/ 143219 w 1211855"/>
              <a:gd name="connsiteY5" fmla="*/ 683046 h 804231"/>
              <a:gd name="connsiteX6" fmla="*/ 165253 w 1211855"/>
              <a:gd name="connsiteY6" fmla="*/ 716096 h 804231"/>
              <a:gd name="connsiteX7" fmla="*/ 264404 w 1211855"/>
              <a:gd name="connsiteY7" fmla="*/ 771181 h 804231"/>
              <a:gd name="connsiteX8" fmla="*/ 330506 w 1211855"/>
              <a:gd name="connsiteY8" fmla="*/ 804231 h 804231"/>
              <a:gd name="connsiteX9" fmla="*/ 385590 w 1211855"/>
              <a:gd name="connsiteY9" fmla="*/ 793214 h 804231"/>
              <a:gd name="connsiteX10" fmla="*/ 484742 w 1211855"/>
              <a:gd name="connsiteY10" fmla="*/ 716096 h 804231"/>
              <a:gd name="connsiteX11" fmla="*/ 517792 w 1211855"/>
              <a:gd name="connsiteY11" fmla="*/ 694062 h 804231"/>
              <a:gd name="connsiteX12" fmla="*/ 561860 w 1211855"/>
              <a:gd name="connsiteY12" fmla="*/ 649995 h 804231"/>
              <a:gd name="connsiteX13" fmla="*/ 572877 w 1211855"/>
              <a:gd name="connsiteY13" fmla="*/ 616944 h 804231"/>
              <a:gd name="connsiteX14" fmla="*/ 638978 w 1211855"/>
              <a:gd name="connsiteY14" fmla="*/ 594911 h 804231"/>
              <a:gd name="connsiteX15" fmla="*/ 738130 w 1211855"/>
              <a:gd name="connsiteY15" fmla="*/ 616944 h 804231"/>
              <a:gd name="connsiteX16" fmla="*/ 771180 w 1211855"/>
              <a:gd name="connsiteY16" fmla="*/ 638978 h 804231"/>
              <a:gd name="connsiteX17" fmla="*/ 804231 w 1211855"/>
              <a:gd name="connsiteY17" fmla="*/ 672029 h 804231"/>
              <a:gd name="connsiteX18" fmla="*/ 870332 w 1211855"/>
              <a:gd name="connsiteY18" fmla="*/ 694062 h 804231"/>
              <a:gd name="connsiteX19" fmla="*/ 936433 w 1211855"/>
              <a:gd name="connsiteY19" fmla="*/ 738130 h 804231"/>
              <a:gd name="connsiteX20" fmla="*/ 1013551 w 1211855"/>
              <a:gd name="connsiteY20" fmla="*/ 760164 h 804231"/>
              <a:gd name="connsiteX21" fmla="*/ 1123720 w 1211855"/>
              <a:gd name="connsiteY21" fmla="*/ 738130 h 804231"/>
              <a:gd name="connsiteX22" fmla="*/ 1178804 w 1211855"/>
              <a:gd name="connsiteY22" fmla="*/ 672029 h 804231"/>
              <a:gd name="connsiteX23" fmla="*/ 1189821 w 1211855"/>
              <a:gd name="connsiteY23" fmla="*/ 638978 h 804231"/>
              <a:gd name="connsiteX24" fmla="*/ 1211855 w 1211855"/>
              <a:gd name="connsiteY24" fmla="*/ 550843 h 804231"/>
              <a:gd name="connsiteX25" fmla="*/ 1178804 w 1211855"/>
              <a:gd name="connsiteY25" fmla="*/ 407624 h 804231"/>
              <a:gd name="connsiteX26" fmla="*/ 1145754 w 1211855"/>
              <a:gd name="connsiteY26" fmla="*/ 396607 h 804231"/>
              <a:gd name="connsiteX27" fmla="*/ 1090670 w 1211855"/>
              <a:gd name="connsiteY27" fmla="*/ 352540 h 804231"/>
              <a:gd name="connsiteX28" fmla="*/ 1057619 w 1211855"/>
              <a:gd name="connsiteY28" fmla="*/ 330506 h 804231"/>
              <a:gd name="connsiteX29" fmla="*/ 991518 w 1211855"/>
              <a:gd name="connsiteY29" fmla="*/ 308472 h 804231"/>
              <a:gd name="connsiteX30" fmla="*/ 914400 w 1211855"/>
              <a:gd name="connsiteY30" fmla="*/ 286438 h 804231"/>
              <a:gd name="connsiteX31" fmla="*/ 793214 w 1211855"/>
              <a:gd name="connsiteY31" fmla="*/ 297455 h 804231"/>
              <a:gd name="connsiteX32" fmla="*/ 716096 w 1211855"/>
              <a:gd name="connsiteY32" fmla="*/ 319489 h 804231"/>
              <a:gd name="connsiteX33" fmla="*/ 672029 w 1211855"/>
              <a:gd name="connsiteY33" fmla="*/ 341523 h 804231"/>
              <a:gd name="connsiteX34" fmla="*/ 638978 w 1211855"/>
              <a:gd name="connsiteY34" fmla="*/ 352540 h 804231"/>
              <a:gd name="connsiteX35" fmla="*/ 572877 w 1211855"/>
              <a:gd name="connsiteY35" fmla="*/ 418641 h 804231"/>
              <a:gd name="connsiteX36" fmla="*/ 550843 w 1211855"/>
              <a:gd name="connsiteY36" fmla="*/ 451691 h 804231"/>
              <a:gd name="connsiteX37" fmla="*/ 517792 w 1211855"/>
              <a:gd name="connsiteY37" fmla="*/ 462708 h 804231"/>
              <a:gd name="connsiteX38" fmla="*/ 418641 w 1211855"/>
              <a:gd name="connsiteY38" fmla="*/ 484742 h 804231"/>
              <a:gd name="connsiteX39" fmla="*/ 396607 w 1211855"/>
              <a:gd name="connsiteY39" fmla="*/ 451691 h 804231"/>
              <a:gd name="connsiteX40" fmla="*/ 396607 w 1211855"/>
              <a:gd name="connsiteY40" fmla="*/ 297455 h 804231"/>
              <a:gd name="connsiteX41" fmla="*/ 418641 w 1211855"/>
              <a:gd name="connsiteY41" fmla="*/ 264405 h 804231"/>
              <a:gd name="connsiteX42" fmla="*/ 440674 w 1211855"/>
              <a:gd name="connsiteY42" fmla="*/ 198303 h 804231"/>
              <a:gd name="connsiteX43" fmla="*/ 451691 w 1211855"/>
              <a:gd name="connsiteY43" fmla="*/ 165253 h 804231"/>
              <a:gd name="connsiteX44" fmla="*/ 407624 w 1211855"/>
              <a:gd name="connsiteY44" fmla="*/ 33050 h 804231"/>
              <a:gd name="connsiteX45" fmla="*/ 374573 w 1211855"/>
              <a:gd name="connsiteY45" fmla="*/ 11017 h 804231"/>
              <a:gd name="connsiteX46" fmla="*/ 341523 w 1211855"/>
              <a:gd name="connsiteY46" fmla="*/ 0 h 804231"/>
              <a:gd name="connsiteX47" fmla="*/ 198303 w 1211855"/>
              <a:gd name="connsiteY47" fmla="*/ 33050 h 804231"/>
              <a:gd name="connsiteX48" fmla="*/ 165253 w 1211855"/>
              <a:gd name="connsiteY48" fmla="*/ 66101 h 804231"/>
              <a:gd name="connsiteX49" fmla="*/ 132202 w 1211855"/>
              <a:gd name="connsiteY49" fmla="*/ 132202 h 804231"/>
              <a:gd name="connsiteX50" fmla="*/ 121185 w 1211855"/>
              <a:gd name="connsiteY50" fmla="*/ 165253 h 804231"/>
              <a:gd name="connsiteX51" fmla="*/ 55084 w 1211855"/>
              <a:gd name="connsiteY51" fmla="*/ 220337 h 804231"/>
              <a:gd name="connsiteX52" fmla="*/ 22033 w 1211855"/>
              <a:gd name="connsiteY52" fmla="*/ 253388 h 8042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211855" h="804231">
                <a:moveTo>
                  <a:pt x="22033" y="253388"/>
                </a:moveTo>
                <a:cubicBezTo>
                  <a:pt x="14688" y="268077"/>
                  <a:pt x="15558" y="290306"/>
                  <a:pt x="11017" y="308472"/>
                </a:cubicBezTo>
                <a:cubicBezTo>
                  <a:pt x="8201" y="319738"/>
                  <a:pt x="0" y="329910"/>
                  <a:pt x="0" y="341523"/>
                </a:cubicBezTo>
                <a:cubicBezTo>
                  <a:pt x="0" y="404060"/>
                  <a:pt x="4795" y="466583"/>
                  <a:pt x="11017" y="528809"/>
                </a:cubicBezTo>
                <a:cubicBezTo>
                  <a:pt x="13174" y="550379"/>
                  <a:pt x="30466" y="579610"/>
                  <a:pt x="44067" y="594911"/>
                </a:cubicBezTo>
                <a:cubicBezTo>
                  <a:pt x="98949" y="656654"/>
                  <a:pt x="92987" y="649558"/>
                  <a:pt x="143219" y="683046"/>
                </a:cubicBezTo>
                <a:cubicBezTo>
                  <a:pt x="150564" y="694063"/>
                  <a:pt x="155288" y="707377"/>
                  <a:pt x="165253" y="716096"/>
                </a:cubicBezTo>
                <a:cubicBezTo>
                  <a:pt x="257879" y="797144"/>
                  <a:pt x="198837" y="738398"/>
                  <a:pt x="264404" y="771181"/>
                </a:cubicBezTo>
                <a:cubicBezTo>
                  <a:pt x="349827" y="813892"/>
                  <a:pt x="247434" y="776540"/>
                  <a:pt x="330506" y="804231"/>
                </a:cubicBezTo>
                <a:cubicBezTo>
                  <a:pt x="348867" y="800559"/>
                  <a:pt x="368543" y="800962"/>
                  <a:pt x="385590" y="793214"/>
                </a:cubicBezTo>
                <a:cubicBezTo>
                  <a:pt x="459097" y="759802"/>
                  <a:pt x="436236" y="756518"/>
                  <a:pt x="484742" y="716096"/>
                </a:cubicBezTo>
                <a:cubicBezTo>
                  <a:pt x="494914" y="707620"/>
                  <a:pt x="506775" y="701407"/>
                  <a:pt x="517792" y="694062"/>
                </a:cubicBezTo>
                <a:cubicBezTo>
                  <a:pt x="547171" y="605928"/>
                  <a:pt x="503102" y="708753"/>
                  <a:pt x="561860" y="649995"/>
                </a:cubicBezTo>
                <a:cubicBezTo>
                  <a:pt x="570072" y="641783"/>
                  <a:pt x="563427" y="623694"/>
                  <a:pt x="572877" y="616944"/>
                </a:cubicBezTo>
                <a:cubicBezTo>
                  <a:pt x="591776" y="603445"/>
                  <a:pt x="638978" y="594911"/>
                  <a:pt x="638978" y="594911"/>
                </a:cubicBezTo>
                <a:cubicBezTo>
                  <a:pt x="664357" y="599141"/>
                  <a:pt x="711013" y="603386"/>
                  <a:pt x="738130" y="616944"/>
                </a:cubicBezTo>
                <a:cubicBezTo>
                  <a:pt x="749973" y="622865"/>
                  <a:pt x="761008" y="630502"/>
                  <a:pt x="771180" y="638978"/>
                </a:cubicBezTo>
                <a:cubicBezTo>
                  <a:pt x="783149" y="648952"/>
                  <a:pt x="790611" y="664463"/>
                  <a:pt x="804231" y="672029"/>
                </a:cubicBezTo>
                <a:cubicBezTo>
                  <a:pt x="824534" y="683308"/>
                  <a:pt x="870332" y="694062"/>
                  <a:pt x="870332" y="694062"/>
                </a:cubicBezTo>
                <a:cubicBezTo>
                  <a:pt x="892366" y="708751"/>
                  <a:pt x="910742" y="731707"/>
                  <a:pt x="936433" y="738130"/>
                </a:cubicBezTo>
                <a:cubicBezTo>
                  <a:pt x="991767" y="751963"/>
                  <a:pt x="966137" y="744359"/>
                  <a:pt x="1013551" y="760164"/>
                </a:cubicBezTo>
                <a:cubicBezTo>
                  <a:pt x="1017572" y="759494"/>
                  <a:pt x="1110185" y="745864"/>
                  <a:pt x="1123720" y="738130"/>
                </a:cubicBezTo>
                <a:cubicBezTo>
                  <a:pt x="1140776" y="728384"/>
                  <a:pt x="1169678" y="690282"/>
                  <a:pt x="1178804" y="672029"/>
                </a:cubicBezTo>
                <a:cubicBezTo>
                  <a:pt x="1183997" y="661642"/>
                  <a:pt x="1186765" y="650182"/>
                  <a:pt x="1189821" y="638978"/>
                </a:cubicBezTo>
                <a:cubicBezTo>
                  <a:pt x="1197789" y="609763"/>
                  <a:pt x="1211855" y="550843"/>
                  <a:pt x="1211855" y="550843"/>
                </a:cubicBezTo>
                <a:cubicBezTo>
                  <a:pt x="1208535" y="517643"/>
                  <a:pt x="1218076" y="439042"/>
                  <a:pt x="1178804" y="407624"/>
                </a:cubicBezTo>
                <a:cubicBezTo>
                  <a:pt x="1169736" y="400370"/>
                  <a:pt x="1156771" y="400279"/>
                  <a:pt x="1145754" y="396607"/>
                </a:cubicBezTo>
                <a:cubicBezTo>
                  <a:pt x="1108610" y="340891"/>
                  <a:pt x="1143884" y="379146"/>
                  <a:pt x="1090670" y="352540"/>
                </a:cubicBezTo>
                <a:cubicBezTo>
                  <a:pt x="1078827" y="346619"/>
                  <a:pt x="1069719" y="335884"/>
                  <a:pt x="1057619" y="330506"/>
                </a:cubicBezTo>
                <a:cubicBezTo>
                  <a:pt x="1036395" y="321073"/>
                  <a:pt x="1013552" y="315817"/>
                  <a:pt x="991518" y="308472"/>
                </a:cubicBezTo>
                <a:cubicBezTo>
                  <a:pt x="944105" y="292667"/>
                  <a:pt x="969731" y="300271"/>
                  <a:pt x="914400" y="286438"/>
                </a:cubicBezTo>
                <a:cubicBezTo>
                  <a:pt x="874005" y="290110"/>
                  <a:pt x="833420" y="292094"/>
                  <a:pt x="793214" y="297455"/>
                </a:cubicBezTo>
                <a:cubicBezTo>
                  <a:pt x="779690" y="299258"/>
                  <a:pt x="731444" y="312911"/>
                  <a:pt x="716096" y="319489"/>
                </a:cubicBezTo>
                <a:cubicBezTo>
                  <a:pt x="701001" y="325958"/>
                  <a:pt x="687124" y="335054"/>
                  <a:pt x="672029" y="341523"/>
                </a:cubicBezTo>
                <a:cubicBezTo>
                  <a:pt x="661355" y="346098"/>
                  <a:pt x="649995" y="348868"/>
                  <a:pt x="638978" y="352540"/>
                </a:cubicBezTo>
                <a:cubicBezTo>
                  <a:pt x="616944" y="374574"/>
                  <a:pt x="590162" y="392714"/>
                  <a:pt x="572877" y="418641"/>
                </a:cubicBezTo>
                <a:cubicBezTo>
                  <a:pt x="565532" y="429658"/>
                  <a:pt x="561182" y="443420"/>
                  <a:pt x="550843" y="451691"/>
                </a:cubicBezTo>
                <a:cubicBezTo>
                  <a:pt x="541775" y="458945"/>
                  <a:pt x="528809" y="459036"/>
                  <a:pt x="517792" y="462708"/>
                </a:cubicBezTo>
                <a:cubicBezTo>
                  <a:pt x="440674" y="514121"/>
                  <a:pt x="473725" y="521465"/>
                  <a:pt x="418641" y="484742"/>
                </a:cubicBezTo>
                <a:cubicBezTo>
                  <a:pt x="411296" y="473725"/>
                  <a:pt x="402529" y="463534"/>
                  <a:pt x="396607" y="451691"/>
                </a:cubicBezTo>
                <a:cubicBezTo>
                  <a:pt x="372469" y="403415"/>
                  <a:pt x="385566" y="348980"/>
                  <a:pt x="396607" y="297455"/>
                </a:cubicBezTo>
                <a:cubicBezTo>
                  <a:pt x="399381" y="284508"/>
                  <a:pt x="411296" y="275422"/>
                  <a:pt x="418641" y="264405"/>
                </a:cubicBezTo>
                <a:lnTo>
                  <a:pt x="440674" y="198303"/>
                </a:lnTo>
                <a:lnTo>
                  <a:pt x="451691" y="165253"/>
                </a:lnTo>
                <a:cubicBezTo>
                  <a:pt x="444392" y="121462"/>
                  <a:pt x="441779" y="67205"/>
                  <a:pt x="407624" y="33050"/>
                </a:cubicBezTo>
                <a:cubicBezTo>
                  <a:pt x="398261" y="23687"/>
                  <a:pt x="386416" y="16938"/>
                  <a:pt x="374573" y="11017"/>
                </a:cubicBezTo>
                <a:cubicBezTo>
                  <a:pt x="364186" y="5824"/>
                  <a:pt x="352540" y="3672"/>
                  <a:pt x="341523" y="0"/>
                </a:cubicBezTo>
                <a:cubicBezTo>
                  <a:pt x="258577" y="8295"/>
                  <a:pt x="247569" y="-8005"/>
                  <a:pt x="198303" y="33050"/>
                </a:cubicBezTo>
                <a:cubicBezTo>
                  <a:pt x="186334" y="43024"/>
                  <a:pt x="176270" y="55084"/>
                  <a:pt x="165253" y="66101"/>
                </a:cubicBezTo>
                <a:cubicBezTo>
                  <a:pt x="137561" y="149176"/>
                  <a:pt x="174916" y="46776"/>
                  <a:pt x="132202" y="132202"/>
                </a:cubicBezTo>
                <a:cubicBezTo>
                  <a:pt x="127008" y="142589"/>
                  <a:pt x="128439" y="156185"/>
                  <a:pt x="121185" y="165253"/>
                </a:cubicBezTo>
                <a:cubicBezTo>
                  <a:pt x="87443" y="207431"/>
                  <a:pt x="83058" y="164391"/>
                  <a:pt x="55084" y="220337"/>
                </a:cubicBezTo>
                <a:cubicBezTo>
                  <a:pt x="50157" y="230191"/>
                  <a:pt x="29378" y="238699"/>
                  <a:pt x="22033" y="253388"/>
                </a:cubicBezTo>
                <a:close/>
              </a:path>
            </a:pathLst>
          </a:custGeom>
          <a:noFill/>
          <a:ln w="285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7451808" y="2146314"/>
            <a:ext cx="17908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/>
              <a:t>з</a:t>
            </a:r>
            <a:r>
              <a:rPr lang="ru-RU" sz="1600" b="1" dirty="0" smtClean="0"/>
              <a:t>амкнутая кривая</a:t>
            </a:r>
            <a:endParaRPr lang="ru-RU" sz="1600" b="1" dirty="0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V="1">
            <a:off x="9081064" y="1531571"/>
            <a:ext cx="475985" cy="1268663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>
          <a:xfrm>
            <a:off x="8285429" y="2760859"/>
            <a:ext cx="16145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п</a:t>
            </a:r>
            <a:r>
              <a:rPr lang="ru-RU" b="1" dirty="0" smtClean="0"/>
              <a:t>рямая линия</a:t>
            </a:r>
            <a:endParaRPr lang="ru-RU" b="1" dirty="0"/>
          </a:p>
        </p:txBody>
      </p:sp>
      <p:pic>
        <p:nvPicPr>
          <p:cNvPr id="27" name="Рисунок 26"/>
          <p:cNvPicPr>
            <a:picLocks noChangeAspect="1"/>
          </p:cNvPicPr>
          <p:nvPr/>
        </p:nvPicPr>
        <p:blipFill rotWithShape="1">
          <a:blip r:embed="rId7"/>
          <a:srcRect l="3280" t="31949" r="69743" b="37318"/>
          <a:stretch/>
        </p:blipFill>
        <p:spPr>
          <a:xfrm>
            <a:off x="9899974" y="1538520"/>
            <a:ext cx="2046526" cy="2187667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21215" y="3464577"/>
            <a:ext cx="2406428" cy="16619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743=700+40+3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734=700+30+4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546=500+40+6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571798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4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985" y="356333"/>
            <a:ext cx="7576038" cy="777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Найдите сумму чисел 20 и </a:t>
            </a:r>
            <a:r>
              <a:rPr lang="ru-RU" sz="3600" dirty="0" smtClean="0">
                <a:solidFill>
                  <a:srgbClr val="002060"/>
                </a:solidFill>
              </a:rPr>
              <a:t>26.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393115" y="356333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6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0632830" y="356333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46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8153400" y="356332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36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2021" y="1475659"/>
            <a:ext cx="7588074" cy="16554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2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1200" b="1" dirty="0">
                <a:solidFill>
                  <a:schemeClr val="bg1"/>
                </a:solidFill>
                <a:latin typeface="Calibri" panose="020F0502020204030204" pitchFamily="34" charset="0"/>
              </a:rPr>
              <a:t>Первое слагаемое 17, </a:t>
            </a:r>
            <a:r>
              <a:rPr lang="ru-RU" sz="1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второе слагаемое </a:t>
            </a:r>
            <a:r>
              <a:rPr lang="ru-RU" sz="11200" b="1" dirty="0">
                <a:solidFill>
                  <a:schemeClr val="bg1"/>
                </a:solidFill>
                <a:latin typeface="Calibri" panose="020F0502020204030204" pitchFamily="34" charset="0"/>
              </a:rPr>
              <a:t>40. </a:t>
            </a:r>
            <a:endParaRPr lang="ru-RU" sz="11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endParaRPr lang="ru-RU" sz="112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ru-RU" sz="112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Найдите </a:t>
            </a:r>
            <a:r>
              <a:rPr lang="ru-RU" sz="11200" b="1" dirty="0">
                <a:solidFill>
                  <a:schemeClr val="bg1"/>
                </a:solidFill>
                <a:latin typeface="Calibri" panose="020F0502020204030204" pitchFamily="34" charset="0"/>
              </a:rPr>
              <a:t>сумму.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8153400" y="2280906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23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0638008" y="2297351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bg1"/>
                </a:solidFill>
              </a:rPr>
              <a:t>6</a:t>
            </a:r>
            <a:r>
              <a:rPr lang="ru-RU" sz="4000" dirty="0" smtClean="0">
                <a:solidFill>
                  <a:schemeClr val="bg1"/>
                </a:solidFill>
              </a:rPr>
              <a:t>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9410329" y="2280906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bg1"/>
                </a:solidFill>
              </a:rPr>
              <a:t>5</a:t>
            </a:r>
            <a:r>
              <a:rPr lang="ru-RU" sz="4000" dirty="0" smtClean="0">
                <a:solidFill>
                  <a:schemeClr val="bg1"/>
                </a:solidFill>
              </a:rPr>
              <a:t>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2021" y="3917758"/>
            <a:ext cx="75760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>
                <a:solidFill>
                  <a:srgbClr val="333333"/>
                </a:solidFill>
                <a:latin typeface="Calibri" panose="020F0502020204030204" pitchFamily="34" charset="0"/>
              </a:rPr>
              <a:t>Первое слагаемое 15. Сумма равна 30. Чему равно второе слагаемое?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9393115" y="3917754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45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8053525" y="3908220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0632830" y="3917755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28728" y="5482278"/>
            <a:ext cx="7482623" cy="7334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Увеличьте </a:t>
            </a:r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80 на 12.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8053525" y="5525765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68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9410329" y="5525766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92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10632830" y="5525767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72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5377" y="915157"/>
            <a:ext cx="1087244" cy="7157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0858" y="2881803"/>
            <a:ext cx="1091279" cy="7193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24054" y="4386540"/>
            <a:ext cx="1091279" cy="719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93115" y="6081760"/>
            <a:ext cx="816790" cy="538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7614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985" y="356333"/>
            <a:ext cx="7576038" cy="7778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Уменьшаемое 60, вычитаемое 49. Найдите разность.</a:t>
            </a: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9393115" y="356333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21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8153400" y="356331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11</a:t>
            </a:r>
            <a:endParaRPr lang="ru-RU" sz="4800" dirty="0">
              <a:solidFill>
                <a:srgbClr val="002060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0790068" y="356332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109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82021" y="1920853"/>
            <a:ext cx="7588074" cy="91243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600" b="1" dirty="0" smtClean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r>
              <a:rPr lang="ru-RU" sz="36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Уменьшите </a:t>
            </a:r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40 на 13.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8153400" y="2280906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bg1"/>
                </a:solidFill>
              </a:rPr>
              <a:t>5</a:t>
            </a:r>
            <a:r>
              <a:rPr lang="ru-RU" sz="4000" dirty="0" smtClean="0">
                <a:solidFill>
                  <a:schemeClr val="bg1"/>
                </a:solidFill>
              </a:rPr>
              <a:t>3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10638008" y="2297351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37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9410329" y="2280906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27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2021" y="3917758"/>
            <a:ext cx="75760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rgbClr val="333333"/>
                </a:solidFill>
                <a:latin typeface="Calibri" panose="020F0502020204030204" pitchFamily="34" charset="0"/>
              </a:rPr>
              <a:t>Уменьшаемое 26, разность 12. Найдите вычитаемое.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9393115" y="3917754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24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8053525" y="3908220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14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10632830" y="3917755"/>
            <a:ext cx="832338" cy="7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38</a:t>
            </a:r>
            <a:endParaRPr lang="ru-RU" sz="4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28728" y="5482278"/>
            <a:ext cx="7482623" cy="73340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bg1"/>
                </a:solidFill>
                <a:latin typeface="Calibri" panose="020F0502020204030204" pitchFamily="34" charset="0"/>
              </a:rPr>
              <a:t>Найдите </a:t>
            </a:r>
            <a:r>
              <a:rPr lang="ru-RU" sz="3600" b="1" dirty="0">
                <a:solidFill>
                  <a:schemeClr val="bg1"/>
                </a:solidFill>
                <a:latin typeface="Calibri" panose="020F0502020204030204" pitchFamily="34" charset="0"/>
              </a:rPr>
              <a:t>разность 50 и 28.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Объект 2"/>
          <p:cNvSpPr txBox="1">
            <a:spLocks/>
          </p:cNvSpPr>
          <p:nvPr/>
        </p:nvSpPr>
        <p:spPr>
          <a:xfrm>
            <a:off x="8053525" y="5525765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bg1"/>
                </a:solidFill>
              </a:rPr>
              <a:t>7</a:t>
            </a:r>
            <a:r>
              <a:rPr lang="ru-RU" sz="4000" dirty="0" smtClean="0">
                <a:solidFill>
                  <a:schemeClr val="bg1"/>
                </a:solidFill>
              </a:rPr>
              <a:t>8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0" name="Объект 2"/>
          <p:cNvSpPr txBox="1">
            <a:spLocks/>
          </p:cNvSpPr>
          <p:nvPr/>
        </p:nvSpPr>
        <p:spPr>
          <a:xfrm>
            <a:off x="10632830" y="5469835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22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1" name="Объект 2"/>
          <p:cNvSpPr txBox="1">
            <a:spLocks/>
          </p:cNvSpPr>
          <p:nvPr/>
        </p:nvSpPr>
        <p:spPr>
          <a:xfrm>
            <a:off x="9410329" y="5469834"/>
            <a:ext cx="832338" cy="7778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ru-RU" sz="4000" dirty="0" smtClean="0">
                <a:solidFill>
                  <a:schemeClr val="bg1"/>
                </a:solidFill>
              </a:rPr>
              <a:t>32</a:t>
            </a:r>
            <a:endParaRPr lang="ru-RU" sz="48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6875" y="952283"/>
            <a:ext cx="1091279" cy="7193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0858" y="2833287"/>
            <a:ext cx="1091279" cy="71939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459" y="4532368"/>
            <a:ext cx="1091279" cy="71939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4841" y="6021825"/>
            <a:ext cx="1091279" cy="71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897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93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4" fill="hold">
                      <p:stCondLst>
                        <p:cond delay="0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1" grpId="0" animBg="1"/>
      <p:bldP spid="12" grpId="0" animBg="1"/>
      <p:bldP spid="13" grpId="0" animBg="1"/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238" y="15580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Задание </a:t>
            </a:r>
            <a:r>
              <a:rPr lang="ru-RU" dirty="0" smtClean="0">
                <a:solidFill>
                  <a:srgbClr val="7030A0"/>
                </a:solidFill>
              </a:rPr>
              <a:t>4, с. 7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0233" y="1201943"/>
            <a:ext cx="4259455" cy="32277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701407" y="442969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Разнес – 17 п.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Осталось – 11 п.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Было – ? п.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24289" y="5780718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</a:rPr>
              <a:t>17 + 11 = 28 (п.) – было.</a:t>
            </a:r>
          </a:p>
          <a:p>
            <a:r>
              <a:rPr lang="ru-RU" sz="2400" b="1" dirty="0">
                <a:solidFill>
                  <a:srgbClr val="7030A0"/>
                </a:solidFill>
              </a:rPr>
              <a:t>Ответ: 28 писем.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468038" y="559605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solidFill>
                  <a:srgbClr val="7030A0"/>
                </a:solidFill>
              </a:rPr>
              <a:t>17 + 11 = 28 (п.) </a:t>
            </a:r>
            <a:endParaRPr lang="ru-RU" sz="2400" b="1" dirty="0" smtClean="0">
              <a:solidFill>
                <a:srgbClr val="7030A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7030A0"/>
                </a:solidFill>
              </a:rPr>
              <a:t>Ответ</a:t>
            </a:r>
            <a:r>
              <a:rPr lang="ru-RU" sz="2400" b="1" dirty="0">
                <a:solidFill>
                  <a:srgbClr val="7030A0"/>
                </a:solidFill>
              </a:rPr>
              <a:t>: 28 </a:t>
            </a:r>
            <a:r>
              <a:rPr lang="ru-RU" sz="2400" b="1" dirty="0" smtClean="0">
                <a:solidFill>
                  <a:srgbClr val="7030A0"/>
                </a:solidFill>
              </a:rPr>
              <a:t>писем должен был разнести почтальон.</a:t>
            </a:r>
            <a:endParaRPr lang="ru-RU" sz="2400" b="1" dirty="0">
              <a:solidFill>
                <a:srgbClr val="7030A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6713" y="710324"/>
            <a:ext cx="3874800" cy="387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5698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217" y="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Задание </a:t>
            </a:r>
            <a:r>
              <a:rPr lang="ru-RU" dirty="0" smtClean="0"/>
              <a:t>5, с 8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53" y="2357850"/>
            <a:ext cx="7454690" cy="2376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82407" y="1742237"/>
            <a:ext cx="3816657" cy="325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6315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539" y="253388"/>
            <a:ext cx="4131325" cy="31948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9217" y="0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Задание 6</a:t>
            </a:r>
            <a:r>
              <a:rPr lang="ru-RU" dirty="0" smtClean="0"/>
              <a:t>, с 8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744" y="3624550"/>
            <a:ext cx="10515600" cy="105412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dirty="0"/>
              <a:t>Было – 20 </a:t>
            </a:r>
            <a:r>
              <a:rPr lang="ru-RU" sz="9600" dirty="0" err="1"/>
              <a:t>ябл</a:t>
            </a:r>
            <a:r>
              <a:rPr lang="ru-RU" sz="9600" dirty="0"/>
              <a:t>.</a:t>
            </a:r>
          </a:p>
          <a:p>
            <a:pPr marL="0" indent="0">
              <a:buNone/>
            </a:pPr>
            <a:r>
              <a:rPr lang="ru-RU" sz="9600" dirty="0"/>
              <a:t>Съели – х </a:t>
            </a:r>
            <a:r>
              <a:rPr lang="ru-RU" sz="9600" dirty="0" err="1"/>
              <a:t>ябл</a:t>
            </a:r>
            <a:r>
              <a:rPr lang="ru-RU" sz="9600" dirty="0"/>
              <a:t>.</a:t>
            </a:r>
          </a:p>
          <a:p>
            <a:pPr marL="0" indent="0">
              <a:buNone/>
            </a:pPr>
            <a:r>
              <a:rPr lang="ru-RU" sz="9600" dirty="0"/>
              <a:t>Осталось – 9 </a:t>
            </a:r>
            <a:r>
              <a:rPr lang="ru-RU" sz="9600" dirty="0" err="1"/>
              <a:t>ябл</a:t>
            </a:r>
            <a:r>
              <a:rPr lang="ru-RU" sz="9600" dirty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sz="9600" dirty="0"/>
              <a:t>20 – х = 9</a:t>
            </a:r>
          </a:p>
          <a:p>
            <a:pPr marL="0" indent="0">
              <a:buNone/>
            </a:pPr>
            <a:r>
              <a:rPr lang="ru-RU" sz="9600" dirty="0"/>
              <a:t>х = 20 – 9</a:t>
            </a:r>
          </a:p>
          <a:p>
            <a:pPr marL="0" indent="0">
              <a:buNone/>
            </a:pPr>
            <a:r>
              <a:rPr lang="ru-RU" sz="9600" dirty="0"/>
              <a:t>х = 11 (</a:t>
            </a:r>
            <a:r>
              <a:rPr lang="ru-RU" sz="9600" dirty="0" err="1"/>
              <a:t>ябл</a:t>
            </a:r>
            <a:r>
              <a:rPr lang="ru-RU" sz="9600" dirty="0"/>
              <a:t>.) – </a:t>
            </a:r>
            <a:r>
              <a:rPr lang="ru-RU" sz="9600" dirty="0" smtClean="0"/>
              <a:t>съели ребята.</a:t>
            </a:r>
            <a:endParaRPr lang="ru-RU" sz="9600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3264" y="1223166"/>
            <a:ext cx="3973417" cy="4450227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40611" y="6141770"/>
            <a:ext cx="22985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Ответ: 11 яблок.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610068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318" y="-159584"/>
            <a:ext cx="10515600" cy="1325563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РЕФЛЕКСИЯ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846" y="134088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1. Было интересно…..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                   2. Было трудно….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3. Теперь я могу…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                 4. Меня удивило….</a:t>
            </a:r>
          </a:p>
          <a:p>
            <a:pPr marL="0" indent="0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5. Мне захотелось…..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8354" y="3692610"/>
            <a:ext cx="1517133" cy="15171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599" y="870331"/>
            <a:ext cx="1849793" cy="127571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2875" y="1816348"/>
            <a:ext cx="1371735" cy="14007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112" y="2638598"/>
            <a:ext cx="2787497" cy="14589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0599" y="5336318"/>
            <a:ext cx="1621660" cy="123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4394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4525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Источники:</a:t>
            </a:r>
            <a:br>
              <a:rPr lang="ru-RU" sz="2000" b="1" dirty="0" smtClean="0"/>
            </a:b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075" y="615950"/>
            <a:ext cx="10515600" cy="3372156"/>
          </a:xfrm>
        </p:spPr>
        <p:txBody>
          <a:bodyPr>
            <a:normAutofit fontScale="85000" lnSpcReduction="20000"/>
          </a:bodyPr>
          <a:lstStyle/>
          <a:p>
            <a:r>
              <a:rPr lang="en-US" sz="1600" dirty="0" smtClean="0">
                <a:hlinkClick r:id="rId3"/>
              </a:rPr>
              <a:t>https://img-fotki.yandex.ru/get/96333/200418627.181/0_17eb95_866d5ea5_M.jpg</a:t>
            </a:r>
            <a:r>
              <a:rPr lang="ru-RU" sz="1600" dirty="0" smtClean="0"/>
              <a:t> фон</a:t>
            </a:r>
          </a:p>
          <a:p>
            <a:r>
              <a:rPr lang="en-US" sz="1600" dirty="0" smtClean="0">
                <a:hlinkClick r:id="rId4"/>
              </a:rPr>
              <a:t>https://img-fotki.yandex.ru/get/1017530/16969765.27a/0_ae741_a7af1197_M.png</a:t>
            </a:r>
            <a:r>
              <a:rPr lang="ru-RU" sz="1600" dirty="0" smtClean="0"/>
              <a:t>  самолётик</a:t>
            </a:r>
          </a:p>
          <a:p>
            <a:r>
              <a:rPr lang="en-US" sz="1600" dirty="0" smtClean="0">
                <a:hlinkClick r:id="rId5"/>
              </a:rPr>
              <a:t>https://img-fotki.yandex.ru/get/987895/16969765.27a/0_ae743_7b0f88be_M.png</a:t>
            </a:r>
            <a:r>
              <a:rPr lang="ru-RU" sz="1600" dirty="0" smtClean="0"/>
              <a:t> самолётик</a:t>
            </a:r>
          </a:p>
          <a:p>
            <a:r>
              <a:rPr lang="en-US" sz="1600" dirty="0" smtClean="0">
                <a:hlinkClick r:id="rId6"/>
              </a:rPr>
              <a:t>https://img-fotki.yandex.ru/get/4710/200418627.d4/0_14abb8_d4260488_M.png</a:t>
            </a:r>
            <a:r>
              <a:rPr lang="ru-RU" sz="1600" dirty="0" smtClean="0"/>
              <a:t> </a:t>
            </a:r>
          </a:p>
          <a:p>
            <a:endParaRPr lang="ru-RU" sz="1600" dirty="0"/>
          </a:p>
          <a:p>
            <a:r>
              <a:rPr lang="en-US" sz="1600" dirty="0">
                <a:hlinkClick r:id="rId7"/>
              </a:rPr>
              <a:t>https://</a:t>
            </a:r>
            <a:r>
              <a:rPr lang="en-US" sz="1600" dirty="0" smtClean="0">
                <a:hlinkClick r:id="rId7"/>
              </a:rPr>
              <a:t>infourok.ru/pnsh-matematika-povtorenie-izuchennogo-vo-klasse-1269720.html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8"/>
              </a:rPr>
              <a:t>https://</a:t>
            </a:r>
            <a:r>
              <a:rPr lang="en-US" sz="1600" dirty="0" smtClean="0">
                <a:hlinkClick r:id="rId8"/>
              </a:rPr>
              <a:t>image.freepik.com/free-vector/postman-cartoon_33070-1969.jpg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9"/>
              </a:rPr>
              <a:t>https://botana.biz/prepod/_</a:t>
            </a:r>
            <a:r>
              <a:rPr lang="en-US" sz="1600" dirty="0" smtClean="0">
                <a:hlinkClick r:id="rId9"/>
              </a:rPr>
              <a:t>bloks/pic/vcm5hsk-004.jpg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0"/>
              </a:rPr>
              <a:t>https://</a:t>
            </a:r>
            <a:r>
              <a:rPr lang="en-US" sz="1600" dirty="0" smtClean="0">
                <a:hlinkClick r:id="rId10"/>
              </a:rPr>
              <a:t>flo365.ru/user_files/large/korzina_apple_1.jpg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1"/>
              </a:rPr>
              <a:t>https://</a:t>
            </a:r>
            <a:r>
              <a:rPr lang="en-US" sz="1600" dirty="0" smtClean="0">
                <a:hlinkClick r:id="rId11"/>
              </a:rPr>
              <a:t>st.depositphotos.com/1967477/1843/i/450/depositphotos_18438047-stock-photo-happy-smiley-emoticon-face.jpg</a:t>
            </a:r>
            <a:r>
              <a:rPr lang="ru-RU" sz="1600" dirty="0" smtClean="0"/>
              <a:t> </a:t>
            </a:r>
          </a:p>
          <a:p>
            <a:r>
              <a:rPr lang="en-US" sz="1600" dirty="0">
                <a:hlinkClick r:id="rId12"/>
              </a:rPr>
              <a:t>https://</a:t>
            </a:r>
            <a:r>
              <a:rPr lang="en-US" sz="1600" dirty="0" smtClean="0">
                <a:hlinkClick r:id="rId12"/>
              </a:rPr>
              <a:t>fc.vedki.com/v0000286-5f50-450x150.png</a:t>
            </a:r>
            <a:r>
              <a:rPr lang="ru-RU" sz="1600" dirty="0" smtClean="0"/>
              <a:t> </a:t>
            </a:r>
          </a:p>
          <a:p>
            <a:r>
              <a:rPr lang="en-US" sz="1800" dirty="0">
                <a:hlinkClick r:id="rId13"/>
              </a:rPr>
              <a:t>https://</a:t>
            </a:r>
            <a:r>
              <a:rPr lang="en-US" sz="1800" dirty="0" smtClean="0">
                <a:hlinkClick r:id="rId13"/>
              </a:rPr>
              <a:t>fs02.urokinachalki.ru/e/000022-006.jpg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29243" y="4663002"/>
            <a:ext cx="97821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Составитель: Слиткова Галина Анатольевна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учитель начальных классов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МАОУ СОШ №35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города Томска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На момент создания презентации все ссылки являются активными.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Сайт:https</a:t>
            </a:r>
            <a:r>
              <a:rPr lang="ru-RU" dirty="0" smtClean="0">
                <a:solidFill>
                  <a:srgbClr val="7030A0"/>
                </a:solidFill>
              </a:rPr>
              <a:t> ://nsportal.ru/ </a:t>
            </a:r>
            <a:r>
              <a:rPr lang="ru-RU" dirty="0" err="1" smtClean="0">
                <a:solidFill>
                  <a:srgbClr val="7030A0"/>
                </a:solidFill>
              </a:rPr>
              <a:t>slitkova-galina-anatolevna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6132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1003</Words>
  <Application>Microsoft Office PowerPoint</Application>
  <PresentationFormat>Произвольный</PresentationFormat>
  <Paragraphs>180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Математика</vt:lpstr>
      <vt:lpstr>Математика</vt:lpstr>
      <vt:lpstr>Найдите сумму чисел 20 и 26.</vt:lpstr>
      <vt:lpstr>Уменьшаемое 60, вычитаемое 49. Найдите разность.</vt:lpstr>
      <vt:lpstr>Задание 4, с. 7</vt:lpstr>
      <vt:lpstr>Задание 5, с 8</vt:lpstr>
      <vt:lpstr>Задание 6, с 8</vt:lpstr>
      <vt:lpstr>РЕФЛЕКСИЯ</vt:lpstr>
      <vt:lpstr>Источники: </vt:lpstr>
    </vt:vector>
  </TitlesOfParts>
  <Company>shkola35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Галина Анатольевна, Слиткова </dc:creator>
  <cp:lastModifiedBy>Павел</cp:lastModifiedBy>
  <cp:revision>34</cp:revision>
  <dcterms:created xsi:type="dcterms:W3CDTF">2020-08-14T03:20:32Z</dcterms:created>
  <dcterms:modified xsi:type="dcterms:W3CDTF">2020-10-08T03:41:01Z</dcterms:modified>
</cp:coreProperties>
</file>