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78" r:id="rId2"/>
    <p:sldId id="261" r:id="rId3"/>
    <p:sldId id="277" r:id="rId4"/>
    <p:sldId id="259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64" autoAdjust="0"/>
    <p:restoredTop sz="94660"/>
  </p:normalViewPr>
  <p:slideViewPr>
    <p:cSldViewPr>
      <p:cViewPr>
        <p:scale>
          <a:sx n="95" d="100"/>
          <a:sy n="95" d="100"/>
        </p:scale>
        <p:origin x="-2094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EE5782-8D08-4FAA-9E05-290ACFB591A2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A9350F-A850-4464-87A6-352FE8CC262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174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720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4162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27168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5545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0854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5825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2B7FC1-CC29-4B04-AE47-BBED2ADD2134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22832C-0A2E-4A5C-B214-B247B9525F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7318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C4CF07-9BD2-4918-B06D-D029225314CC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FE567-A1B8-42F3-9CFC-0EB6B224FC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6019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43000"/>
            <a:ext cx="8229600" cy="5430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3EE05-FBC1-4D1D-8FF6-56C2683B67C1}" type="datetimeFigureOut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DF583-F424-4C21-85D3-A90E0CAC31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020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6241FF-B4C7-41DD-AD17-4B115B54FE30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A8E4C2-7CB6-4D8D-984C-B49D0E261B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6812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1E1B7-AE1A-452A-9B57-6FD67DD68557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9C2FCA-E1FB-4279-AD49-FE22A779CD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578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C0D69D-7017-4499-B1D6-1BD49DC36E1A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5B250D-9CFC-4134-8B8D-06D469119A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921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385A1-6F89-4D42-AF86-369BAFD75CE3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A9B40-45F8-4606-9CB3-8ECE416C8E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3066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491059-7B8C-4A7C-A2B4-7EDC700BD212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8F417-87D9-4233-B2A9-1B3670E2E3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9696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74A9D9-24A3-4DD7-B437-04F47CA1AACE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E1E6AC-CD78-428D-A525-23DE8B04FD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911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61FD6-67E8-4CFA-9B5D-1302A337D154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6A0193-64A2-47E4-A5DF-548A3654C5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6947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256F00-F8A9-4D71-9C4A-23DC3912883E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80AE8-609A-432B-8CC1-2A9194BA46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927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F058A4A8-C58C-4C74-89D6-0AD4C7A56726}" type="datetimeFigureOut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1FD377-B9F6-4181-A802-1A65B991F0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7592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  <p:sldLayoutId id="2147483975" r:id="rId15"/>
    <p:sldLayoutId id="2147483976" r:id="rId16"/>
    <p:sldLayoutId id="2147483977" r:id="rId17"/>
    <p:sldLayoutId id="2147483978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ГБПОУ ДЗМ «</a:t>
            </a:r>
            <a: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МК №</a:t>
            </a:r>
            <a: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6»</a:t>
            </a:r>
            <a:b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№3</a:t>
            </a:r>
            <a:b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4C0000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4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</a:t>
            </a:r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Холера</a:t>
            </a: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"/>
              <a:defRPr/>
            </a:pPr>
            <a:endParaRPr lang="ru-RU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                                                                                                 </a:t>
            </a:r>
          </a:p>
          <a:p>
            <a:pPr marL="448056" indent="-384048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Содержимое 3" descr="29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929066"/>
            <a:ext cx="252028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229600" cy="6500813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ЛАБОРАТОРНАЯ ДИАГНОСТИКА: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Основные показатели: удельный вес плазмы крови, контроль за гематокритом, электролитами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  специфическая диагностика: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1. микроскопия испражнений - характерный вид возбудителей (располагаются параллельно в виде стаек рыб, подвижны). Это позволяет поставить предварительный диагноз.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2. Классическое исследование на первом этапе предусматривает посевы на 1% щелочную </a:t>
            </a:r>
            <a:r>
              <a:rPr lang="ru-RU" dirty="0" err="1" smtClean="0"/>
              <a:t>пептонную</a:t>
            </a:r>
            <a:r>
              <a:rPr lang="ru-RU" dirty="0" smtClean="0"/>
              <a:t> воду с последующим снятием </a:t>
            </a:r>
            <a:r>
              <a:rPr lang="ru-RU" dirty="0" err="1" smtClean="0"/>
              <a:t>пленочки</a:t>
            </a:r>
            <a:r>
              <a:rPr lang="ru-RU" dirty="0" smtClean="0"/>
              <a:t> и постановкой развернутой реакции агглютинации с противохолерной 0-1 сывороткой. Когда получена положительная реакция с О-1 сывороткой ставится типовая реакция агглютинации с сыворотками </a:t>
            </a:r>
            <a:r>
              <a:rPr lang="ru-RU" dirty="0" err="1" smtClean="0"/>
              <a:t>Инаба</a:t>
            </a:r>
            <a:r>
              <a:rPr lang="ru-RU" dirty="0" smtClean="0"/>
              <a:t> и Агава. Это позволяет определить серотип.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Определение биотипа вибриона (классический или Эль-Тор). Используются фаги (типовые) фаг Эль-Тор 2 и фаг </a:t>
            </a:r>
            <a:r>
              <a:rPr lang="ru-RU" dirty="0" err="1" smtClean="0"/>
              <a:t>Инкерджи</a:t>
            </a:r>
            <a:r>
              <a:rPr lang="ru-RU" dirty="0" smtClean="0"/>
              <a:t> 4. Классический биотип, когда подвергается </a:t>
            </a:r>
            <a:r>
              <a:rPr lang="ru-RU" dirty="0" err="1" smtClean="0"/>
              <a:t>лизабельность</a:t>
            </a:r>
            <a:r>
              <a:rPr lang="ru-RU" dirty="0" smtClean="0"/>
              <a:t> к фагам </a:t>
            </a:r>
            <a:r>
              <a:rPr lang="ru-RU" dirty="0" err="1" smtClean="0"/>
              <a:t>Инкерджи</a:t>
            </a:r>
            <a:r>
              <a:rPr lang="ru-RU" dirty="0" smtClean="0"/>
              <a:t>. Эль-Тор, когда вибрионы </a:t>
            </a:r>
            <a:r>
              <a:rPr lang="ru-RU" dirty="0" err="1" smtClean="0"/>
              <a:t>лизируются</a:t>
            </a:r>
            <a:r>
              <a:rPr lang="ru-RU" dirty="0" smtClean="0"/>
              <a:t> под действием фагов Эль-Тор2.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066800"/>
          </a:xfrm>
        </p:spPr>
        <p:txBody>
          <a:bodyPr/>
          <a:lstStyle/>
          <a:p>
            <a:pPr algn="ctr"/>
            <a:r>
              <a:rPr lang="ru-RU" sz="3200" smtClean="0"/>
              <a:t>УСКОРЕННЫЕ МЕТОДЫ ДИАГНОСТИКИ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145088"/>
          </a:xfrm>
        </p:spPr>
        <p:txBody>
          <a:bodyPr>
            <a:normAutofit/>
          </a:bodyPr>
          <a:lstStyle/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Метод </a:t>
            </a:r>
            <a:r>
              <a:rPr lang="ru-RU" dirty="0" err="1" smtClean="0"/>
              <a:t>макроагглютинации</a:t>
            </a:r>
            <a:r>
              <a:rPr lang="ru-RU" dirty="0" smtClean="0"/>
              <a:t> вибрионов после </a:t>
            </a:r>
            <a:r>
              <a:rPr lang="ru-RU" dirty="0" err="1" smtClean="0"/>
              <a:t>подращивания</a:t>
            </a:r>
            <a:r>
              <a:rPr lang="ru-RU" dirty="0" smtClean="0"/>
              <a:t> на </a:t>
            </a:r>
            <a:r>
              <a:rPr lang="ru-RU" dirty="0" err="1" smtClean="0"/>
              <a:t>пептонной</a:t>
            </a:r>
            <a:r>
              <a:rPr lang="ru-RU" dirty="0" smtClean="0"/>
              <a:t> воде (ответ через 4 часа)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 Метод </a:t>
            </a:r>
            <a:r>
              <a:rPr lang="ru-RU" dirty="0" err="1" smtClean="0"/>
              <a:t>микроагглютинации</a:t>
            </a:r>
            <a:r>
              <a:rPr lang="ru-RU" dirty="0" smtClean="0"/>
              <a:t> иммобилизации вибрионов. При добавлении сыворотки вибрионы  теряют подвижность (</a:t>
            </a:r>
            <a:r>
              <a:rPr lang="ru-RU" dirty="0" err="1" smtClean="0"/>
              <a:t>иммобилизируются</a:t>
            </a:r>
            <a:r>
              <a:rPr lang="ru-RU" dirty="0" smtClean="0"/>
              <a:t>). Ответ через несколько минут.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 Метод </a:t>
            </a:r>
            <a:r>
              <a:rPr lang="ru-RU" dirty="0" err="1" smtClean="0"/>
              <a:t>флюресцеирующих</a:t>
            </a:r>
            <a:r>
              <a:rPr lang="ru-RU" dirty="0" smtClean="0"/>
              <a:t> антител (при наличии люминесцентного микроскопа). Ответ через 2 часа.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Серологические методы - выявление </a:t>
            </a:r>
            <a:r>
              <a:rPr lang="ru-RU" dirty="0" err="1" smtClean="0"/>
              <a:t>виброцидных</a:t>
            </a:r>
            <a:r>
              <a:rPr lang="ru-RU" dirty="0" smtClean="0"/>
              <a:t> и антитоксических антител. Эти методы имеют меньшее значение.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14375"/>
          </a:xfrm>
        </p:spPr>
        <p:txBody>
          <a:bodyPr/>
          <a:lstStyle/>
          <a:p>
            <a:pPr algn="ctr"/>
            <a:r>
              <a:rPr lang="ru-RU" smtClean="0"/>
              <a:t>Лечение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287963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mtClean="0"/>
              <a:t>Обязательно госпитализация. Случаи заболевания требуют сообщения в ВОЗ. </a:t>
            </a:r>
          </a:p>
          <a:p>
            <a:pPr>
              <a:buFont typeface="Georgia" pitchFamily="18" charset="0"/>
              <a:buNone/>
            </a:pPr>
            <a:r>
              <a:rPr lang="ru-RU" smtClean="0"/>
              <a:t>На первом этапе - патогенетическая терапия: восполнение потери жидкости - регидратация, выполняется в два этапа:</a:t>
            </a:r>
          </a:p>
          <a:p>
            <a:pPr>
              <a:buFont typeface="Georgia" pitchFamily="18" charset="0"/>
              <a:buNone/>
            </a:pPr>
            <a:r>
              <a:rPr lang="ru-RU" smtClean="0"/>
              <a:t>Первичная регидратация - в зависимости от степени обезвоживания (у человека 70 кг, 4 степень обезвоживания(10%) - переливается 7 л.)</a:t>
            </a:r>
          </a:p>
          <a:p>
            <a:pPr>
              <a:buFont typeface="Georgia" pitchFamily="18" charset="0"/>
              <a:buNone/>
            </a:pPr>
            <a:r>
              <a:rPr lang="ru-RU" smtClean="0"/>
              <a:t>Коррекция продолжающихся </a:t>
            </a:r>
            <a:endParaRPr lang="ru-RU" smtClean="0">
              <a:latin typeface="Arial" charset="0"/>
            </a:endParaRPr>
          </a:p>
          <a:p>
            <a:pPr>
              <a:buFont typeface="Georgia" pitchFamily="18" charset="0"/>
              <a:buNone/>
            </a:pPr>
            <a:r>
              <a:rPr lang="ru-RU" smtClean="0"/>
              <a:t>потерь (те, которые происходят </a:t>
            </a:r>
            <a:endParaRPr lang="ru-RU" smtClean="0">
              <a:latin typeface="Arial" charset="0"/>
            </a:endParaRPr>
          </a:p>
          <a:p>
            <a:pPr>
              <a:buFont typeface="Georgia" pitchFamily="18" charset="0"/>
              <a:buNone/>
            </a:pPr>
            <a:r>
              <a:rPr lang="ru-RU" smtClean="0"/>
              <a:t>уже в клинике).</a:t>
            </a:r>
          </a:p>
          <a:p>
            <a:endParaRPr lang="ru-RU" smtClean="0"/>
          </a:p>
        </p:txBody>
      </p:sp>
      <p:pic>
        <p:nvPicPr>
          <p:cNvPr id="17413" name="Picture 5" descr="хол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772025"/>
            <a:ext cx="29876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6215062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Первичная </a:t>
            </a:r>
            <a:r>
              <a:rPr lang="ru-RU" dirty="0" err="1" smtClean="0"/>
              <a:t>регидратация</a:t>
            </a:r>
            <a:r>
              <a:rPr lang="ru-RU" dirty="0" smtClean="0"/>
              <a:t> осуществляется внутривенным введением жидкости в 2-3 вены. Используют раствор Филипса 1 или раствор </a:t>
            </a:r>
            <a:r>
              <a:rPr lang="ru-RU" dirty="0" err="1" smtClean="0"/>
              <a:t>трисоль</a:t>
            </a:r>
            <a:r>
              <a:rPr lang="ru-RU" dirty="0" smtClean="0"/>
              <a:t>. Необходимо подогреть эти растворы до температуры 37 градусов. Даже если возникают пирогенные реакции в ответ на введение растворов необходимо дальнейшее введение под прикрытием введения </a:t>
            </a:r>
            <a:r>
              <a:rPr lang="ru-RU" dirty="0" err="1" smtClean="0"/>
              <a:t>пипольфена</a:t>
            </a:r>
            <a:r>
              <a:rPr lang="ru-RU" dirty="0" smtClean="0"/>
              <a:t>, </a:t>
            </a:r>
            <a:r>
              <a:rPr lang="ru-RU" dirty="0" err="1" smtClean="0"/>
              <a:t>димедрола</a:t>
            </a:r>
            <a:r>
              <a:rPr lang="ru-RU" dirty="0" smtClean="0"/>
              <a:t> и гормонов.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После первичной </a:t>
            </a:r>
            <a:r>
              <a:rPr lang="ru-RU" dirty="0" err="1" smtClean="0"/>
              <a:t>регидратации</a:t>
            </a:r>
            <a:r>
              <a:rPr lang="ru-RU" dirty="0" smtClean="0"/>
              <a:t>, когда улучшается самочувствие, повышается АД, диурез  переходят на раствор Филипса 2 или раствор </a:t>
            </a:r>
            <a:r>
              <a:rPr lang="ru-RU" dirty="0" err="1" smtClean="0"/>
              <a:t>дисоль</a:t>
            </a:r>
            <a:r>
              <a:rPr lang="ru-RU" dirty="0" smtClean="0"/>
              <a:t> (натрия хлорид к гидрокарбонату 6 к 4, калия хлорида нет), так как при первичной </a:t>
            </a:r>
            <a:r>
              <a:rPr lang="ru-RU" dirty="0" err="1" smtClean="0"/>
              <a:t>регидратации</a:t>
            </a:r>
            <a:r>
              <a:rPr lang="ru-RU" dirty="0" smtClean="0"/>
              <a:t> развивается </a:t>
            </a:r>
            <a:r>
              <a:rPr lang="ru-RU" dirty="0" err="1" smtClean="0"/>
              <a:t>гиперкалиемия</a:t>
            </a:r>
            <a:r>
              <a:rPr lang="ru-RU" dirty="0" smtClean="0"/>
              <a:t>).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 первые часы в клинике жидкость вводят внутривенно </a:t>
            </a:r>
            <a:r>
              <a:rPr lang="ru-RU" dirty="0" err="1" smtClean="0"/>
              <a:t>струйно</a:t>
            </a:r>
            <a:r>
              <a:rPr lang="ru-RU" dirty="0" smtClean="0"/>
              <a:t> (скорость 1-2 литра в час). В последующем частота капель становится обычной - 60-120 в минуту.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Легкая степень </a:t>
            </a:r>
            <a:r>
              <a:rPr lang="ru-RU" dirty="0" smtClean="0"/>
              <a:t>заболевания - используются оральная </a:t>
            </a:r>
            <a:r>
              <a:rPr lang="ru-RU" dirty="0" err="1" smtClean="0"/>
              <a:t>регидратация</a:t>
            </a:r>
            <a:r>
              <a:rPr lang="ru-RU" dirty="0" smtClean="0"/>
              <a:t> (</a:t>
            </a:r>
            <a:r>
              <a:rPr lang="ru-RU" dirty="0" err="1" smtClean="0"/>
              <a:t>регидрол</a:t>
            </a:r>
            <a:r>
              <a:rPr lang="ru-RU" dirty="0" smtClean="0"/>
              <a:t>, </a:t>
            </a:r>
            <a:r>
              <a:rPr lang="ru-RU" dirty="0" err="1" smtClean="0"/>
              <a:t>глюкосоран</a:t>
            </a:r>
            <a:r>
              <a:rPr lang="ru-RU" dirty="0" smtClean="0"/>
              <a:t>). Специфические препараты - тетрациклины. Тетрациклины назначаются по 300 мг 4 раза в сутки. Курс лечения 5 дней.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err="1" smtClean="0"/>
              <a:t>Левомицетин</a:t>
            </a:r>
            <a:r>
              <a:rPr lang="ru-RU" dirty="0" smtClean="0"/>
              <a:t> - 500 мг 4 раза в сутки. Если нет эффекта от этих препаратов получают хороший эффект от </a:t>
            </a:r>
            <a:r>
              <a:rPr lang="ru-RU" dirty="0" err="1" smtClean="0"/>
              <a:t>доксициклина</a:t>
            </a:r>
            <a:r>
              <a:rPr lang="ru-RU" dirty="0" smtClean="0"/>
              <a:t> (полусинтетический тетрациклин). В первый день по 1 таб. 2 раза в день. На 2-3-4 дни по 1 таб. 1 раз в сутки. Таблетки по 0.1 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Имеются работы, где указывается на хороший эффект </a:t>
            </a:r>
            <a:r>
              <a:rPr lang="ru-RU" dirty="0" err="1" smtClean="0"/>
              <a:t>фурадонина</a:t>
            </a:r>
            <a:r>
              <a:rPr lang="ru-RU" dirty="0" smtClean="0"/>
              <a:t> в дозировке 0.1 4 раза в сутки. В питание необходимо включать продукты богатые калием (курага и др.).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9309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Антибактериальная терапия назначается </a:t>
            </a:r>
            <a:r>
              <a:rPr lang="ru-RU" dirty="0" err="1" smtClean="0"/>
              <a:t>перорально</a:t>
            </a:r>
            <a:r>
              <a:rPr lang="ru-RU" dirty="0" smtClean="0"/>
              <a:t>. Если у больного тяжелый гастроэнтерит, рвота, то </a:t>
            </a:r>
            <a:r>
              <a:rPr lang="ru-RU" dirty="0" err="1" smtClean="0"/>
              <a:t>пероральная</a:t>
            </a:r>
            <a:r>
              <a:rPr lang="ru-RU" dirty="0" smtClean="0"/>
              <a:t> терапия будет неэффективной. Назначается </a:t>
            </a:r>
            <a:r>
              <a:rPr lang="ru-RU" dirty="0" err="1" smtClean="0"/>
              <a:t>левомицетина</a:t>
            </a:r>
            <a:r>
              <a:rPr lang="ru-RU" dirty="0" smtClean="0"/>
              <a:t> </a:t>
            </a:r>
            <a:r>
              <a:rPr lang="ru-RU" dirty="0" err="1" smtClean="0"/>
              <a:t>сукцинат</a:t>
            </a:r>
            <a:r>
              <a:rPr lang="ru-RU" dirty="0" smtClean="0"/>
              <a:t> 1 г. 3 раза в день внутримышечно.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Выписка больных производится после их выздоровления и трехкратного отрицательного бактериологического исследования кала. Исследование делается через 7 дней после лечения антибиотиками троекратно с интервалом в 24 часа (посев на 1% щелочные среды). Если это декретированный контингент (медики, работа с детьми, работники пищеблоков) то необходимо получить отрицательный посев желчи.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1"/>
            <a:ext cx="8229600" cy="150021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/>
              <a:t>ТИПЫ ГОСПИТАЛЕЙ</a:t>
            </a:r>
            <a:r>
              <a:rPr lang="en-US" sz="3600" dirty="0" smtClean="0"/>
              <a:t>,</a:t>
            </a:r>
            <a:r>
              <a:rPr lang="ru-RU" sz="3600" dirty="0" smtClean="0"/>
              <a:t> РАЗВЕРТЫВАЮЩИХСЯ ПРИ ВСПЫШКЕ ХОЛЕРЫ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500"/>
            <a:ext cx="8229600" cy="4859338"/>
          </a:xfrm>
        </p:spPr>
        <p:txBody>
          <a:bodyPr>
            <a:normAutofit/>
          </a:bodyPr>
          <a:lstStyle/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Холерный госпиталь - больные с подтвержденным бактериологическим диагнозом холеры.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Провизорный госпиталь - у больных с </a:t>
            </a:r>
            <a:r>
              <a:rPr lang="ru-RU" dirty="0" err="1" smtClean="0"/>
              <a:t>диареейным</a:t>
            </a:r>
            <a:r>
              <a:rPr lang="ru-RU" dirty="0" smtClean="0"/>
              <a:t> синдромом; бактериологическое исследование еще не проведено. Проводят бактериологическое исследование. Если есть холерный вибрион переводят в холерный госпиталь, если это сальмонеллез переводят в обычное инфекционное отделение.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AutoNum type="arabicPeriod"/>
              <a:defRPr/>
            </a:pPr>
            <a:r>
              <a:rPr lang="ru-RU" dirty="0" smtClean="0"/>
              <a:t>Обсервационный госпиталь - госпитализируются все контактные лица на 45 дней. Проводится бактериологическое исследование, наблюдение.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28625" y="571500"/>
            <a:ext cx="8229600" cy="714375"/>
          </a:xfrm>
        </p:spPr>
        <p:txBody>
          <a:bodyPr/>
          <a:lstStyle/>
          <a:p>
            <a:pPr algn="ctr"/>
            <a:r>
              <a:rPr lang="ru-RU" smtClean="0"/>
              <a:t>Профилактика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2879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Профилактические меры направлены на предупреждение заноса возбудителя холеры из-за рубежа и распространения его на территории страны, что регламентируется «Правилами по санитарной охране территории». Вторым предупредительным мероприятием является исследование на наличие холерного вибриона воды открытых водоемов в зоне водозаборов, местах купания ниже сброса сточных вод. По показаниям производят специфическую вакцинацию корпускулярной вакциной и </a:t>
            </a:r>
            <a:r>
              <a:rPr lang="ru-RU" dirty="0" err="1" smtClean="0"/>
              <a:t>холероген-анатоксином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>
            <a:normAutofit/>
          </a:bodyPr>
          <a:lstStyle/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В очаге холеры проводят комплекс ограничительных мероприятий, включающих ограничение въезда и 5-дневную обсервацию выезжающих, с медицинским наблюдением и бактериологическим обследованием. Осуществляют мероприятия по контролю за водоисточниками, обеззараживанию воды, контролю за предприятиями общественного питания, санитарно-профилактическую работу и т.д.</a:t>
            </a:r>
          </a:p>
          <a:p>
            <a:pPr marL="365760" indent="-256032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После госпитализации больного проводят заключительную дезинфекцию, выявление и провизорную госпитализацию контактных лиц, их обследование и химиопрофилактику тетрациклином, рифампицином и сульфатоном.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/>
          <a:lstStyle/>
          <a:p>
            <a:pPr>
              <a:buFont typeface="Georgia" pitchFamily="18" charset="0"/>
              <a:buNone/>
            </a:pPr>
            <a:endParaRPr lang="ru-RU" smtClean="0"/>
          </a:p>
          <a:p>
            <a:pPr>
              <a:buFont typeface="Georgia" pitchFamily="18" charset="0"/>
              <a:buNone/>
            </a:pPr>
            <a:r>
              <a:rPr lang="ru-RU" b="1" smtClean="0"/>
              <a:t>Холера</a:t>
            </a:r>
            <a:r>
              <a:rPr lang="ru-RU" smtClean="0"/>
              <a:t> - это острая антропонозная кишечная инфекция, вызываемая холерным вибрионом и характеризующаяся водянистой диареей с последующим присоединением рвоты, развитием дегидратации,  деминерализации и ацидоза.</a:t>
            </a:r>
          </a:p>
        </p:txBody>
      </p:sp>
      <p:pic>
        <p:nvPicPr>
          <p:cNvPr id="6149" name="Picture 5" descr="cholera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644900"/>
            <a:ext cx="29527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9" name="Picture 9" descr="холера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981075"/>
            <a:ext cx="7704137" cy="53276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785812"/>
          </a:xfrm>
        </p:spPr>
        <p:txBody>
          <a:bodyPr/>
          <a:lstStyle/>
          <a:p>
            <a:pPr algn="ctr"/>
            <a:r>
              <a:rPr lang="ru-RU" smtClean="0"/>
              <a:t>Клиника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145088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Инкубационный период длится 1-5 дней. На этот срок (5 дней) накладывается карантин. Периоды заболевания: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Холерный энтерит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Гастроэнтерит (рвота)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Алгидный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период - нарушение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микроциркуляции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приводит к тому, что кожные покровы становятся холодными.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Варианты развития заболевания: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Выздоровление происходит тогда, когда достаточно выражена защитная функция организма.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Когда большое количество микробов попадает в организм и недостаточно выражена защитная функция, развивается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асфиксическая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форма холеры, то есть нарушение дыхания, нарушение центральной нервной деятельности (кома) и в конечном итоге смерть.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9309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Так же отмечают типичные и </a:t>
            </a:r>
            <a:r>
              <a:rPr lang="ru-RU" dirty="0" err="1" smtClean="0"/>
              <a:t>атипичные</a:t>
            </a:r>
            <a:r>
              <a:rPr lang="ru-RU" dirty="0" smtClean="0"/>
              <a:t> формы заболевания.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smtClean="0"/>
              <a:t>Типичные формы </a:t>
            </a:r>
            <a:r>
              <a:rPr lang="ru-RU" dirty="0" smtClean="0"/>
              <a:t>это когда имеется энтерит, с последующим присоединением гастрита, имеется обезвоживание.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b="1" dirty="0" err="1" smtClean="0"/>
              <a:t>Атипичная</a:t>
            </a:r>
            <a:r>
              <a:rPr lang="ru-RU" b="1" dirty="0" smtClean="0"/>
              <a:t> форма</a:t>
            </a:r>
            <a:r>
              <a:rPr lang="ru-RU" dirty="0" smtClean="0"/>
              <a:t>, когда изменения незначительные, стертые, обезвоживание практически не развивается. </a:t>
            </a:r>
            <a:r>
              <a:rPr lang="ru-RU" dirty="0" err="1" smtClean="0"/>
              <a:t>Атипичными</a:t>
            </a:r>
            <a:r>
              <a:rPr lang="ru-RU" dirty="0" smtClean="0"/>
              <a:t> так же считаются такие резко выраженные формы как молниеносная, сухая холера (резкое обезвоживание, но без частой диареи, имеется резкая </a:t>
            </a:r>
            <a:r>
              <a:rPr lang="ru-RU" dirty="0" err="1" smtClean="0"/>
              <a:t>гипокалиемия</a:t>
            </a:r>
            <a:r>
              <a:rPr lang="ru-RU" dirty="0" smtClean="0"/>
              <a:t>, парез кишечника, жидкость в плевральной полости).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mtClean="0"/>
              <a:t>Начало заболевания острое. Первый симптом - это жидкий стул. Позывы носят императивный характер. Особенности диарейного синдрома:</a:t>
            </a:r>
          </a:p>
          <a:p>
            <a:r>
              <a:rPr lang="ru-RU" smtClean="0"/>
              <a:t>Температура не повышается (максимум повышения температуры в первые сутки 37,2 -37,5)</a:t>
            </a:r>
          </a:p>
          <a:p>
            <a:r>
              <a:rPr lang="ru-RU" smtClean="0"/>
              <a:t>Отсутствует болевой синдром.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7165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При неблагоприятном течении заболевания нарастает частота стула, снижается АД, наблюдается резкая тахикардия, появляется распространенный цианоз, тургор и эластичность кожи снижаются, отмечается симптом “рука прачки”.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err="1" smtClean="0"/>
              <a:t>Гиповолемия</a:t>
            </a:r>
            <a:r>
              <a:rPr lang="ru-RU" dirty="0" smtClean="0"/>
              <a:t> приводит к снижению диуреза. Развивается </a:t>
            </a:r>
            <a:r>
              <a:rPr lang="ru-RU" dirty="0" err="1" smtClean="0"/>
              <a:t>олигоурия</a:t>
            </a:r>
            <a:r>
              <a:rPr lang="ru-RU" dirty="0" smtClean="0"/>
              <a:t>, а в последующем анурия.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При развитии </a:t>
            </a:r>
            <a:r>
              <a:rPr lang="ru-RU" dirty="0" err="1" smtClean="0"/>
              <a:t>гиповолемического</a:t>
            </a:r>
            <a:r>
              <a:rPr lang="ru-RU" dirty="0" smtClean="0"/>
              <a:t> шока (4 степень обезвоживания) наблюдается диффузный цианоз. Черты лица заостряются, глазные яблоки глубоко западают, само лицо выражает страдание. Это носит название </a:t>
            </a:r>
            <a:r>
              <a:rPr lang="ru-RU" dirty="0" err="1" smtClean="0"/>
              <a:t>facies</a:t>
            </a:r>
            <a:r>
              <a:rPr lang="ru-RU" dirty="0" smtClean="0"/>
              <a:t> </a:t>
            </a:r>
            <a:r>
              <a:rPr lang="ru-RU" dirty="0" err="1" smtClean="0"/>
              <a:t>cholerica</a:t>
            </a:r>
            <a:r>
              <a:rPr lang="ru-RU" dirty="0" smtClean="0"/>
              <a:t>. Голос вначале слабый, тихий, а затем исчезает (афония) при 3-4 степени обезвоживания.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Температура тела в разгар заболевания снижается до 35-34 градусов.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Тоны сердца при тяжелом течении заболевания не прослушиваются, АД не определяется, нарастает одышка до 60  дыханий в минуту. В акте дыхания участвует вспомогательная мускулатура. Затруднение при дыхании обусловлено так же судорогами мышц, в том числе и диафрагмы. Судорожным сокращением диафрагмы объясняется икота у этих больных.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Терминальный период: быстро теряется сознание и больные погибают в состоянии комы.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785812"/>
          </a:xfrm>
        </p:spPr>
        <p:txBody>
          <a:bodyPr/>
          <a:lstStyle/>
          <a:p>
            <a:pPr algn="ctr"/>
            <a:r>
              <a:rPr lang="ru-RU" smtClean="0"/>
              <a:t>Диагностика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507365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mtClean="0"/>
              <a:t>Учитывается комплекс субъективных данных включая эпиданамнез, динамику развития заболевания, смену энтерита гастроэнтеритом, быстрое обезвоживание.</a:t>
            </a:r>
          </a:p>
          <a:p>
            <a:pPr>
              <a:buFont typeface="Georgia" pitchFamily="18" charset="0"/>
              <a:buNone/>
            </a:pPr>
            <a:endParaRPr lang="ru-RU" smtClean="0"/>
          </a:p>
          <a:p>
            <a:pPr>
              <a:buFont typeface="Georgia" pitchFamily="18" charset="0"/>
              <a:buNone/>
            </a:pPr>
            <a:r>
              <a:rPr lang="ru-RU" smtClean="0"/>
              <a:t> Объективное обследование: снижение тургора, эластичности кожи, контроль АД, контроль диуреза.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TM02836342[[fn=Ион]]</Template>
  <TotalTime>75</TotalTime>
  <Words>1233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Ион</vt:lpstr>
      <vt:lpstr>ГБПОУ ДЗМ «МК №6» Структурное подразделение №3 Москва</vt:lpstr>
      <vt:lpstr>Слайд 2</vt:lpstr>
      <vt:lpstr>Слайд 3</vt:lpstr>
      <vt:lpstr>Клиника</vt:lpstr>
      <vt:lpstr>Слайд 5</vt:lpstr>
      <vt:lpstr>Слайд 6</vt:lpstr>
      <vt:lpstr>Слайд 7</vt:lpstr>
      <vt:lpstr>Слайд 8</vt:lpstr>
      <vt:lpstr>Диагностика</vt:lpstr>
      <vt:lpstr>Слайд 10</vt:lpstr>
      <vt:lpstr>УСКОРЕННЫЕ МЕТОДЫ ДИАГНОСТИКИ </vt:lpstr>
      <vt:lpstr>Лечение</vt:lpstr>
      <vt:lpstr>Слайд 13</vt:lpstr>
      <vt:lpstr>Слайд 14</vt:lpstr>
      <vt:lpstr>Слайд 15</vt:lpstr>
      <vt:lpstr>ТИПЫ ГОСПИТАЛЕЙ, РАЗВЕРТЫВАЮЩИХСЯ ПРИ ВСПЫШКЕ ХОЛЕРЫ </vt:lpstr>
      <vt:lpstr>Профилактика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Читинская Государственная Медицинская Академия</dc:title>
  <dc:creator>Admin</dc:creator>
  <cp:lastModifiedBy>Александр</cp:lastModifiedBy>
  <cp:revision>13</cp:revision>
  <dcterms:created xsi:type="dcterms:W3CDTF">2010-02-10T13:12:12Z</dcterms:created>
  <dcterms:modified xsi:type="dcterms:W3CDTF">2020-09-02T18:38:23Z</dcterms:modified>
</cp:coreProperties>
</file>