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5" r:id="rId2"/>
    <p:sldId id="258" r:id="rId3"/>
    <p:sldId id="266" r:id="rId4"/>
    <p:sldId id="264" r:id="rId5"/>
    <p:sldId id="263" r:id="rId6"/>
    <p:sldId id="262" r:id="rId7"/>
    <p:sldId id="267" r:id="rId8"/>
    <p:sldId id="269" r:id="rId9"/>
    <p:sldId id="268" r:id="rId10"/>
    <p:sldId id="272" r:id="rId11"/>
    <p:sldId id="273" r:id="rId12"/>
    <p:sldId id="271" r:id="rId13"/>
    <p:sldId id="270" r:id="rId14"/>
    <p:sldId id="275" r:id="rId15"/>
    <p:sldId id="276" r:id="rId16"/>
    <p:sldId id="277" r:id="rId17"/>
    <p:sldId id="274" r:id="rId18"/>
    <p:sldId id="260" r:id="rId19"/>
    <p:sldId id="259" r:id="rId20"/>
    <p:sldId id="278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236"/>
    <a:srgbClr val="0029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837" autoAdjust="0"/>
  </p:normalViewPr>
  <p:slideViewPr>
    <p:cSldViewPr snapToGrid="0">
      <p:cViewPr varScale="1">
        <p:scale>
          <a:sx n="63" d="100"/>
          <a:sy n="63" d="100"/>
        </p:scale>
        <p:origin x="9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CC6E02-BA13-40D4-A326-B41441759F54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845C68-A665-4C70-9A3F-183F54A677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774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190500" algn="just">
              <a:spcBef>
                <a:spcPts val="1000"/>
              </a:spcBef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Многие жанры фольклора (песни, легенды, сказки) име­ют праславянские корни, отражая представления о мире и человеке наших далеких предков. Возникшее в незапамят­ные времена, устно-поэтическое творчество уже широко бы­товало в Киевской Руси. Об этом свидетельствуют летописи и другие памятники древней письменности.</a:t>
            </a:r>
            <a:endParaRPr lang="ru-RU" sz="9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190500" algn="just"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На Руси всегда особым почетом пользовались гусляры, песенники, бахари. Устная народная поэзия проникала во все слои общества. Колыбельной песенкой, прибауткой, сказ­кой было согрето детство и сына бедного крестьянина, и кня­жеского дитяти, и наследника престола. Главными храните­лями детского фольклора были русские женщины-крестьян­ки — матери, бабушки, няни, кормилицы («мамушки»). Богатством народной поэзии они щедро оделяли своих вос­питанников.</a:t>
            </a:r>
            <a:endParaRPr lang="ru-RU" sz="9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190500" algn="just"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Непосредственно к детям обращена обширная область фольклора. Ее составляют произведения различных жанров, которые народ специально создавал для детей или же отби­рал для них из своей традиционной культуры, а также собст­венно детское творчество (песенки, считалки, дразнилки и др.).</a:t>
            </a:r>
            <a:endParaRPr lang="ru-RU" sz="9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190500" algn="just"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Лучшие произведения народной поэзии близки и понят­ны детям, имеют отчетливо выраженную педагогическую на­правленность и отличаются художественным совершенством. Фольклор оказал и оказывает большое влияние на формиро­вание и развитие детской литературы, обогащая ее жанры, систему образов, художественные приемы. Детский фольк­лор входит в мир ребенка с раннего возраста, с колыбели. Так называемая материнская поэзия, «поэзия пестования» представлена колыбельными песнями, пестушками, потешками, прибаутками и другими произведениями малых жанров.</a:t>
            </a:r>
            <a:endParaRPr lang="ru-RU" sz="9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45C68-A665-4C70-9A3F-183F54A6771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0332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       Игровой характер носят многие другие жанры детского фольклора, которые существуют вне игры, в обычном ребя­чьем общении. Таковы остроты, шутливые поддевки, драз­нилки. Исследователи называют этот вид потешным фольклором, подчеркивая юмористический, развлекатель­ный характер. В детской среде на множество случаев сущест­вовали свои приговорки, прибаутки.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45C68-A665-4C70-9A3F-183F54A67716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9408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       </a:t>
            </a:r>
            <a:r>
              <a:rPr lang="ru-RU" b="1" dirty="0" smtClean="0"/>
              <a:t>Пословица</a:t>
            </a:r>
            <a:r>
              <a:rPr lang="ru-RU" dirty="0" smtClean="0"/>
              <a:t> — короткое образное изречение, которое живет в разговорной речи, украшает, уплотняет ее смысл: «Без углов дом не строится, без пословицы речь не молвится».</a:t>
            </a:r>
          </a:p>
          <a:p>
            <a:pPr algn="just"/>
            <a:r>
              <a:rPr lang="ru-RU" dirty="0" smtClean="0"/>
              <a:t>       Известный собиратель фольклора и составитель сборника «Пословицы русского народа» В.И. Даль называл пословицу «коротенькой притчей». В русской пословице он видел «цвет народного ума, самобытной стати», «житейскую народную мудрость». О народности пословицы он выразился так: «Кто ее сочинил, неведомо никому; но все ее знают и все ей покоряются». Пословицы удивляют глубиной и четкостью мысли, выраженной предельно кратко и просто:</a:t>
            </a:r>
          </a:p>
          <a:p>
            <a:pPr algn="just"/>
            <a:r>
              <a:rPr lang="ru-RU" dirty="0" smtClean="0"/>
              <a:t>«Друзья познаются в беде».</a:t>
            </a:r>
          </a:p>
          <a:p>
            <a:pPr algn="just"/>
            <a:r>
              <a:rPr lang="ru-RU" dirty="0" smtClean="0"/>
              <a:t>       Как правило, пословичные суждения имеют и прямой, буквальный смысл, и переносный, образный одновременно:</a:t>
            </a:r>
          </a:p>
          <a:p>
            <a:pPr algn="just"/>
            <a:r>
              <a:rPr lang="ru-RU" dirty="0" smtClean="0"/>
              <a:t>«Что посеешь, то и пожнешь», «Тише едешь, дальше будешь».</a:t>
            </a:r>
          </a:p>
          <a:p>
            <a:pPr algn="just"/>
            <a:r>
              <a:rPr lang="ru-RU" dirty="0" smtClean="0"/>
              <a:t>       Иносказательность, многозначность открывается ребенку не сразу, а по мере обретения жизненного опыта. Каждую пословицу можно привести во множестве случаев: «В гостях хорошо, а дома лучше», «С кем поведешься, от того и наберешься».</a:t>
            </a:r>
          </a:p>
          <a:p>
            <a:pPr algn="just"/>
            <a:r>
              <a:rPr lang="ru-RU" dirty="0" smtClean="0"/>
              <a:t>       Известно, как высоко ценил народное острословие А.С. Пушкин: «Что за роскошь, что за слог, какой толк в каждой пословице нашей! Что за золото!»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45C68-A665-4C70-9A3F-183F54A67716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0971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Активно бытуют в детской среде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загадки.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Этимология этого слова — в древнерусском глаголе «гадати» — думать, размыш­лять. Размышления требует процесс отгадывания — расшиф­ровка образного, иносказательного описания какого-то яв­ления, которое дает загадка: «Маленькое, кругленькое, а за хвост не поднять». (Клубок.)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Здесь в основу загадки положены три признака знакомого всем предмета. Отгадывающий должен мысленно их соеди­нить, сопоставить, зрительно представить описываемый пред­мет — клубок ниток.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Загадки развивают наблюдательность, реактивность, ас­социативность мышления. Велика их значимость для овладе­ния законами художественной речи. Многие загадки постро­ены на метафоре, сравнении: «Белая кошка лезет в окошко».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«Белая кошка» — образный эквивалент утреннего света, плавно, осторожно проникающего в комнату.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Большинство загадок необыкновенно поэтичны, радуют удачными сравнениями: «из-под кустика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хватыш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 — это волк;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«выну изо рта ягодку, оближу и опять положу» — расписная деревянная ложка; а вот топор — «кланяется, кланяется, при­дет домой — растянется».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Составление загадок, как и их разгадывание — полезное упражнение для развития образного мышления. В сущности это занятие сродни сочинению и восприятию стихов.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Есть загадки, представляющие собой развернутую мета­фору: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Поле не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мерено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Овцы не считаны,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Пастух рогат.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Так «заземлили» наши предки картину звездного неба, переводя высокие, недосягаемые явления в близкие и по­нятные.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Сохранились и поныне загадки, имеющие древнее проис­хождение и даже родство с мифами, особенно те, которые связаны с явлениями природы (гроза, молния, смена времен года, дня, ночи). Большинство же этих произведений малого жанра отражают крестьянский быт (дом, человек, его труд, животный мир). Для современного ребенка они представля­ют познавательно-исторический интерес. Особый пласт за­гадок — хитроумные вопросы: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«Что краше свету белого?» (Солнце). «Сидят три кошки, против каждой кошки по две кошки; много ли всех?» (Три).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«Какой в реке камень?» (Мокрый).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«Что легче: пуд железа или пуд сена?»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45C68-A665-4C70-9A3F-183F54A67716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7392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Заклички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45C68-A665-4C70-9A3F-183F54A67716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3535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  Песни. Кроме колыбельных, потешных песен, закличек, дети осваивают и многие народные лирические песни </a:t>
            </a:r>
            <a:r>
              <a:rPr lang="ru-RU" smtClean="0"/>
              <a:t>из репертуара </a:t>
            </a:r>
            <a:r>
              <a:rPr lang="ru-RU" dirty="0" smtClean="0"/>
              <a:t>взрослых. Эти песни они слышат в быту, подрастая, исполняют сами. Уже в младшем школьном возрасте детям знакомы песни «Ах вы, сени мои, сени», «Как у наших у ворот», «Из-за лесу, лесу темного» и многие другие.</a:t>
            </a:r>
          </a:p>
          <a:p>
            <a:pPr algn="just"/>
            <a:r>
              <a:rPr lang="ru-RU" dirty="0" smtClean="0"/>
              <a:t>       Как образцы устной народной поэзии, произведения песенной классики включены в хрестоматии, в книги для чтения. (Первым это сделал КД. Ушинский.)</a:t>
            </a:r>
          </a:p>
          <a:p>
            <a:pPr algn="just"/>
            <a:r>
              <a:rPr lang="ru-RU" dirty="0" smtClean="0"/>
              <a:t>       Песни отличаются особенным богатством образов-символов («ивушка-зеленая», «белая береза», «лучина-лучинушка», «полынь-трава»), разнообразием сравнений, метафор («красна девушка-душа», «ясный сокол, сизый голубь», «белы-</a:t>
            </a:r>
            <a:r>
              <a:rPr lang="ru-RU" dirty="0" err="1" smtClean="0"/>
              <a:t>серебряны</a:t>
            </a:r>
            <a:r>
              <a:rPr lang="ru-RU" dirty="0" smtClean="0"/>
              <a:t> ручьи») и других средств художественной выразительности.        Соприкоснувшись с народной песней в детские годы, человек проносит любовь к ней через всю жизнь.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45C68-A665-4C70-9A3F-183F54A67716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6307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ПОДГОТОВКА К ИСПОЛНЕНИЮ ФОЛЬКЛОРНЫХ ПРОИЗВЕДЕНИЙ</a:t>
            </a:r>
            <a:endParaRPr lang="ru-RU" sz="1200" kern="1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Выбрав для исполнения фольклорное произведение, чтец должен сразу же определить его жанровую природу. Чаще всего мы читаем детям песенки –- колыбельные, потешки, небылицы или сказки.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Конечно, лучше всего, подчеркивая специфику фольклора как устного творчества, исполнять песни и сказки наизусть.</a:t>
            </a:r>
          </a:p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</a:t>
            </a:r>
            <a:endParaRPr lang="ru-RU" sz="1200" kern="1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Подготовка к исполнению малых фольклорных жанров</a:t>
            </a:r>
            <a:endParaRPr lang="ru-RU" sz="1200" kern="1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Знакомить детей с произведениями малых фольклорных жанров воспитатель может, рассказывая им о мире природы. Непосредственность и фантазия, которыми наделен ребенок, открывают ему двери в мир фольклора – отражения поэтических воззрений человека на природу. Ожидание весны, солнышка или дождя в знойный день – повод для закличек. Наблюдения за природными изменениями – основа для включения в речевую практику ребенка пословиц-примет.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Авторская индивидуальность в фольклорных текстах отсутствует, поэтому исполнение потешек, небылиц, закличек не есть выражение личных чувств и отношений. Закличка в коллективном исполнении обладала магической силой: нужно было донести голос народа до обожествленной природы, персонифицированной в образах богов или демонов. Отсюда – очень мощный посыл, призыв, который должно услышать божество.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Весна, весна красная.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Приди, весна, с радостью,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 радостью, с радостью,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 великой милостью: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 леном высокиим,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 корнем глубокиим,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 хлебами обильными.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Народные 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песни-веснянки 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напоминают современному человеку о том, что без земли, без весеннего тепла, без природной милости он останется сир и гол. В песенных обращениях к пробуждающейся природе – радость, ликование, ласка, благодарность и надежда.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“Весна красна,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чем пришла?”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“На жердочке,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бороздочке,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овсяном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колосочке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пшеничном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пирожочке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”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“А мы весну ждали,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Клочки допрядали”,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Летел кулик из-за моря,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Принес кулик девять замков.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“Кулик, кулик,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Замыкай зиму,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Замыкай зиму,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Отпирай весну,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Теплое лето”.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 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Короткие ритмичные, зачастую рифмованные, произведения легко запоминаются детьми, вместе с этим осваиваются интонации просьбы, заклинания, совета, что, в свою очередь, обогащает их коммуникативную компетенцию; а содержание маленьких произведений устного народного творчества повышает культурный уровень человека, пробуждает его духовность.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45C68-A665-4C70-9A3F-183F54A67716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6456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Колыбельные песни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подлинное чудо народной поэзии. Опытом многих поколений добыта и отшлифована их форма.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Главное назначение колыбельной песни — успокаивать младенца, навевать ему сон, поэтому она проста, мелодична. В песне много повторов, звукоподражательных слов: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Баю-бай, баю-бай,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Поскорее засыпай.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 качи, качи, качи,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Прилетели к нам грачи.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Они сели на ворота.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Ворота-то скрып, скрып!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 Коленька спит, спит.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45C68-A665-4C70-9A3F-183F54A6771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67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Материнская любовь и нежность проявляется в ласковых обращениях к ребенку: Васенька, наша Лидочка, дитятко, дитя маленькое.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Содержание колыбельных песен связано с непосредствен­ным окружением младенца: колыбелька, одеяльце, подушеч­ка, деточка, часто упоминаются воркующие голуби («гули», «гуленьки»), собачка, зайка, ласточки-касаточки. Уменьши­тельно-ласкательные суффиксы усиливают напевность, смяг­чают текст.    Страшный волк, которым обычно пугают детей, здесь просто «серенький волчок».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Самый популярный персонаж — кот. Кот-баюн — символ дома, уюта, покоя. Его призывают: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Приди, Котя, ночевать,      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Мово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Ванечку качать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Уж я Котику-коту          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 работу заплачу..        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Дам кувшин молока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Да кусок пирога.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В простых, незатейливых текстах колыбельной поэзии со­хранились отголоски древних верований, когда младенца за­говаривали от злых, темных сил. Некие мифологические Ба-бай, Мамай — духи темноты, а Сон, Дрема, Угомон, напро­тив, призываются для успокоения. Иногда возникают целые поэтические картины: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Бродит Дрема возле дома,  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Ходит Сон по сеням,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 пытает Сон у Дремы:  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«Где тут люлечка висит?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Где тут деточка лежит?      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Я пойду их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укладать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Буду глазки закрывать!»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В каждой песенке — нежная любовь к ребенку, ему пред­сказывается счастливое, богатое будущее: «как он вырастет велик, будет в золоте ходить, чисто серебро носить». Буду­щее связано с трудом, заботой о близких.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Уж как курочка по зернышку гребет,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Так и Машенька по ягодке берет, —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рисует мать-крестьянка скорое участие дочки-помощницы в семейных делах. Колыбельные песни допускают множество вариаций: каждая исполнительница вставляет имя своего ре­бенка, свои особенные убаюкивающие слова и звуки. Такие песни часто исполняются одна за другой, соединенные мело­дичным припевом.</a:t>
            </a:r>
          </a:p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Пестушки.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 колыбельной песенкой часто связаны пестушки (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потягушки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— короткие рифмованные стишки, приговоры, сопровождающие ласковые поглаживания тельца ребенка, раз­ведения ручек, ножек (простейшие физические упражнения).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Потягунушки, потягунушки!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Поперек толстунушки,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 в ножки ходунушки,       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 в ручки хватунушки,      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А в роток говорок,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 в голову разумок!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Ритмичный текст сочетается с активными движениями, вызывая у малыша радостные эмоции.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Дыбок, дыбок,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Скоро Ванюше годок! —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приговаривают взрослые, помогая ребенку встать на ножки. По мере его подрастания, «взросления» тексты пестушек ус­ложняются, делаются забавней.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45C68-A665-4C70-9A3F-183F54A6771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0827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А когда ребенок начнет про­являть сознательное заинтересованное отношение к окружа­ющему, народная педагогика предложит «потешные» песенки, или потешки.</a:t>
            </a:r>
          </a:p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Потешки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это забавные песенки, сопровождающие игры с ребенком. Здесь и «Коза рогатая — бородатая», которая «забодает, забодает» того, кто «кашку не ест, молока не пьет», и «Ладушки», и многочисленные имитации скачек под весе­лые ритмичные стихи.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Поехали,     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Поехали,      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орехами,   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орехами!    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Поскакали,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Поскакали,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калачами,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калачами!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Особенную популярность потешки «Сорока-белобока» отмечал еще известный собиратель и исследователь фольк­лора прошлого века И.П. Сахаров: «Сорока, как игра дет­ская, увеселяет только детей и матерей, и свято соблюдается в семейной жизни». Эта игра дает ребенку наглядный урок гостеприимства, щедрости и справедливости. Самый маленький палец, мизинец, круп не драл, воду не носил, дров не рубил, за что и каши не получил.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Словесная часть потешки сопровождается активным сги­банием и разгибанием пальчиков ребенка, поглаживанием ладони. И это отнюдь не случайно. Гениальную народную мудрость подтвердила современная физиология: развитие пальцев руки влияет на развитие мозга растущего человека, его речевых навыков. Не случайно игры-упражнения, подоб­ные «Сороке», так широко распространены среди славянских народов, известны многим народам Азии и Африки. Эти игры представляют идеальное сочетание слова и действия, плодо­творно влияя на эстетическое, умственное и физическое раз­витие ребенка.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Сахаров И.П. Сказания русского народа, — 4.11. — СПб., 1837. — С.22.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45C68-A665-4C70-9A3F-183F54A6771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7655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К концу колыбельного периода у ребенка возрастает по­требность в игре, забаве. И здесь незаменимы прибаутки.</a:t>
            </a:r>
          </a:p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Прибаутки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уже более сложный вид словесного творче­ства. В прибаутке объединяются и песенка, и маленькая сказка (побаска), и скороговорка, и игра. Персонажи этого развле­кательного жанра: «долгоносый журавель, что на мельницу ездил, диковинки видел», и «зайчик—коротенькие ножки, сафьяновы сапожки», и ворон, сидящий на дубу, «играющий во трубу», и множество других птиц и зверей, хорошо знако­мых детям. Прибаутки развивают фантазию, чувство юмора малыша. Заметим, что он и здесь не пассивный слушатель — он смеется, хлопает в ладоши, топает в такт словам.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Часто прибаутки имеют диалоговую форму: вопрос—от­вет. Это придает тексту динамизм, удерживает внимание ре­бенка, легко запоминается им и воспроизводится впоследст­вии. Вот, например, как строится диалог в прибаутке про Фому, который едет на курице: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Куды, Фома, едешь,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Куды погоняешь?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Сено косить!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На что тебе сено?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Коровок кормить!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На что тебе коровы?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Молоко доить!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На что тебе молоко?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Ребяток поить!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45C68-A665-4C70-9A3F-183F54A6771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4530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Среди прибауток много «лепых нелепиц», небылиц, по­строенных на смещении понятий. Знакомый ребенку мир образов предстает в необычных, причудливых сочетаниях: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Уж и где это видано, 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Уж и где это слыхано.         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Чтобы курочка бычка принесла,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Поросеночек яичко снес,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Чтоб по поднебесью медведь летал,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Черным хвостиком помахивал.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Игра на несообразностях, фольклорное балагурство, свой­ственные прибаутке, привлекают внимание профессиональ­ных поэтов. Поэтика небылиц породила богатейшую литера­турную традицию. В отечественной литературе это стихи К.И.Чуковского, С.Я.Маршака, И.П. Токмаковой. Небыли­цы-перевертыши имеют аналогию и в других языках. Англи­чане называют подобную поэзию «{орку-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ШгУу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гЬутеа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 (стихи «вверх дном»).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45C68-A665-4C70-9A3F-183F54A6771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4695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Значительную часть произведений малых жанров состав­ляет творчество самих детей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игры, считалки, дразнил­ки.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Все они, как правило, имеют игровой характер.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Игра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для ребенка — естественное состояние. Игра словом свойственна всем детским поэтическим произведениям.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Дети сами и с помощью взрослых всегда придумывали мно­жество разнообразных игр. В старинном сборнике Е.А. Покров­ского «Детские игры, преимущественно русские» (1878 г.) описано более 500 детских игр. Сами названия игр («Пчелы», «Косые огороды», «Кошки и мышки», «Волки и овцы») гово­рят о том, что игры придуманы крестьянскими детьми и тес­но связаны с жизнью села, с каждодневными занятиями ок­ружающих. В играх дети подражали взрослым: сеяли просо, дергали репку, редьку, изображали охоту. Игровые действия сопровождались словесными приговорами и припевами. Многие старинные игры, бытовавшие в детской среде, вклю­чали разнообразные песенки. Их исполняли все играющие или кто-то сольно, чаще всего «водящий», как в известной игре «Горелки»: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Гори, гори ясно,   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Чтобы не погасло.   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Погляди на небо —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Звезды горят,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Журавли кричат.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Многие старинные игры представляют собой не что иное, как детскую игровую драму: «Гуси-лебеди и волк», «Золотые ворота», «Цепи кованые», «У медведя на бору» и др. Они органично соединяют поэтичный текст, некие сценические действия и заслуживают возрождения, активной популяриза­ции как интересный и полезный вид досуга детей.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45C68-A665-4C70-9A3F-183F54A6771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3950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Жеребьевки и считалки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открывают игру, с их помощью играющие разделяются на две группы, определяют свои роли и очередность в игре.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Жеребьевая скороговорка (приговорка) — это своего рода вопрос-загадка, которую играющие предлагают «маткам» признанным вожакам — для справедливого отбора команды. Сама загадка обычно имеет форму коротенького рифмован­ного стишка: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Матка, матка, кого надо:  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Коня вороного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Или казака удалого?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Травки-муравки           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Али золотой булавки?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Такой вопрос — мгновенная импровизация играющих. В выборе текста проявляются их находчивость, чувство слова, вкус, ведь они отчасти отождествляют себя с высказывани­ем. Девочки предпочитают более лиричный текст, связан­ный со сказочной образностью («наливное яблочко или зо­лотое блюдечко?», «сахару кусочек или золотой платочек?»). У мальчиков преобладает воинская символика («грудь в крес­тах или голова в кустах?»), часто текст с юмористическим оттенком: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Матка, матка, чей вопрос: 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Кому грива, кому хвост?   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Шар тесать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Или на воде плясать?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Дерева стоячего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Или молока горячего?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45C68-A665-4C70-9A3F-183F54A6771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3381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Считалка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самый распространенный жанр детского фольклора, активно бытующий ныне как в сельской, так и в городской среде. Считалка — это тоже рифмованное стихо­творение, но большее по размерам, чем жеребьевка. В основу положен счет: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Раз, два, три, четыре -   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Меня грамоте учили:     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 читать, не писать,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Только по полу скакать...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Обращают на себя внимание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считалки, полностью состоя­щие из бессмысленных слов и созвучий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(«заумные» считалки):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«Эники, бэники,// Си, колеса,// Эники, бэники,// Са».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Бессмысленность, заумность текста считалок восходит к древнейшей условной речи, к табу (запрету) счета. Счита­лось, например, что нельзя считать убитую на охоте дичь (к неудаче), снесенные курицей яйца, гусей во время перелета (к потере памяти). Постепенно эта связь утратилась, а оста­лась забавная игра слов, звукосочетаний, которую с удоволь­ствием воспроизводят дети.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Третий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вид считалок называют считалками-заменами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В них нет заумных или счетных слов (эквивалентов числитель­ных: «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анцы-дванцы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», «азы,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двазы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тризы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ризы»), но просмат­ривается некая забавная сценка, картинка. К ним относятся популярные считалки «На золотом крыльце сидели», «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Катилося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яблоко мимо сада». В большинстве случаев и здесь не столь важен смысл текста, сколько его звучание, ритм, риф­ма. Но иные считалки поэтичны: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Заря-зарница     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По морю ходила,  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Ключи обронила.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Ключи золотые,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Вещи дорогие.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45C68-A665-4C70-9A3F-183F54A6771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529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A19A-236E-4572-8103-E4C4F2FE1B49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4318-6778-4A8E-A9FE-ABFE7D123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722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A19A-236E-4572-8103-E4C4F2FE1B49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4318-6778-4A8E-A9FE-ABFE7D123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109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A19A-236E-4572-8103-E4C4F2FE1B49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4318-6778-4A8E-A9FE-ABFE7D123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895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A19A-236E-4572-8103-E4C4F2FE1B49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4318-6778-4A8E-A9FE-ABFE7D123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234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A19A-236E-4572-8103-E4C4F2FE1B49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4318-6778-4A8E-A9FE-ABFE7D123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63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A19A-236E-4572-8103-E4C4F2FE1B49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4318-6778-4A8E-A9FE-ABFE7D123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931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A19A-236E-4572-8103-E4C4F2FE1B49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4318-6778-4A8E-A9FE-ABFE7D123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956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A19A-236E-4572-8103-E4C4F2FE1B49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4318-6778-4A8E-A9FE-ABFE7D123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86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A19A-236E-4572-8103-E4C4F2FE1B49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4318-6778-4A8E-A9FE-ABFE7D123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108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A19A-236E-4572-8103-E4C4F2FE1B49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4318-6778-4A8E-A9FE-ABFE7D123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517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EA19A-236E-4572-8103-E4C4F2FE1B49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4318-6778-4A8E-A9FE-ABFE7D123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504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EA19A-236E-4572-8103-E4C4F2FE1B49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B4318-6778-4A8E-A9FE-ABFE7D123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731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&#1052;&#1091;&#1083;&#1100;&#1090;&#1092;&#1080;&#1083;&#1100;&#1084;%20&#1056;&#1099;&#1078;&#1080;&#1081;,%20&#1088;&#1099;&#1078;&#1080;&#1081;,%20&#1082;&#1086;&#1085;&#1086;&#1087;&#1072;&#1090;&#1099;&#1081;%20videoplayback.mp4" TargetMode="External"/><Relationship Id="rId3" Type="http://schemas.openxmlformats.org/officeDocument/2006/relationships/image" Target="../media/image16.jp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hyperlink" Target="&#1044;&#1077;&#1090;&#1089;&#1082;&#1080;&#1077;%20&#1076;&#1088;&#1072;&#1079;&#1085;&#1080;&#1083;&#1082;&#1080;-%20&#1079;&#1072;&#1095;&#1077;&#1084;%20&#1086;&#1085;&#1080;%20&#1085;&#1091;&#1078;&#1085;&#1099;%20(&#1078;&#1072;&#1076;&#1080;&#1085;&#1072;-&#1075;&#1086;&#1074;&#1103;&#1076;&#1080;&#1085;&#1072;,%20&#1082;&#1091;&#1088;&#1080;&#1094;&#1072;-&#1087;&#1086;&#1084;&#1072;&#1076;&#1072;%20&#1080;%20&#1087;&#1088;.).mp4" TargetMode="External"/><Relationship Id="rId5" Type="http://schemas.openxmlformats.org/officeDocument/2006/relationships/image" Target="../media/image18.jpg"/><Relationship Id="rId4" Type="http://schemas.openxmlformats.org/officeDocument/2006/relationships/image" Target="../media/image17.jpeg"/><Relationship Id="rId9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7" Type="http://schemas.openxmlformats.org/officeDocument/2006/relationships/image" Target="../media/image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hyperlink" Target="&#1056;&#1091;&#1089;&#1089;&#1082;&#1080;&#1077;%20&#1085;&#1072;&#1088;&#1086;&#1076;&#1085;&#1099;&#1077;%20&#1087;&#1086;&#1075;&#1086;&#1074;&#1086;&#1088;&#1082;&#1080;%20&#1080;%20&#1087;&#1086;&#1089;&#1083;&#1086;&#1074;&#1080;&#1094;&#1099;%20&#1074;&#1080;&#1076;&#1077;&#1086;%20&#1076;&#1083;&#1103;%20&#1076;&#1077;&#1090;&#1077;&#1081;.mp4" TargetMode="External"/><Relationship Id="rId5" Type="http://schemas.openxmlformats.org/officeDocument/2006/relationships/image" Target="../media/image22.jpeg"/><Relationship Id="rId4" Type="http://schemas.openxmlformats.org/officeDocument/2006/relationships/image" Target="../media/image2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hyperlink" Target="&#1074;&#1077;&#1089;&#1077;&#1085;&#1085;&#1103;&#1103;%20&#1079;&#1072;&#1082;&#1083;&#1080;&#1095;&#1082;&#1072;%20videoplayback.mp4" TargetMode="External"/><Relationship Id="rId5" Type="http://schemas.openxmlformats.org/officeDocument/2006/relationships/image" Target="../media/image8.jpg"/><Relationship Id="rId4" Type="http://schemas.openxmlformats.org/officeDocument/2006/relationships/hyperlink" Target="&#1047;&#1040;&#1050;&#1051;&#1048;&#1063;&#1050;&#1048;%20videoplayback.mp4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g"/><Relationship Id="rId5" Type="http://schemas.openxmlformats.org/officeDocument/2006/relationships/hyperlink" Target="&#1042;&#1077;&#1089;&#1105;&#1083;&#1099;&#1077;%20&#1057;&#1050;&#1054;&#1056;&#1054;&#1043;&#1054;&#1042;&#1054;&#1056;&#1050;&#1048;%20&#1076;&#1083;&#1103;%20&#1076;&#1077;&#1090;&#1077;&#1081;.%20&#1056;&#1072;&#1079;&#1074;&#1080;&#1090;&#1080;&#1077;%20&#1088;&#1077;&#1095;&#1080;.mp4" TargetMode="External"/><Relationship Id="rId4" Type="http://schemas.openxmlformats.org/officeDocument/2006/relationships/image" Target="../media/image29.jp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30.jpg"/><Relationship Id="rId7" Type="http://schemas.openxmlformats.org/officeDocument/2006/relationships/hyperlink" Target="&#1050;&#1072;&#1082;%20&#1085;&#1072;%20&#1090;&#1086;&#1085;&#1077;&#1085;&#1100;&#1082;&#1080;&#1081;%20&#1083;&#1077;&#1076;&#1086;&#1082;%20-%20&#1056;&#1091;&#1089;&#1089;&#1082;&#1080;&#1077;%20&#1085;&#1072;&#1088;&#1086;&#1076;&#1085;&#1099;&#1077;%20&#1087;&#1077;&#1089;&#1085;&#1080;%20&#1076;&#1083;&#1103;%20&#1076;&#1077;&#1090;&#1077;&#1081;.webm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hyperlink" Target="&#1042;&#1086;%20&#1082;&#1091;&#1079;&#1085;&#1080;&#1094;&#1077;%20-%20&#1056;&#1091;&#1089;&#1089;&#1082;&#1080;&#1077;%20&#1085;&#1072;&#1088;&#1086;&#1076;&#1085;&#1099;&#1077;%20&#1087;&#1077;&#1089;&#1085;&#1080;%20&#1076;&#1083;&#1103;%20&#1076;&#1077;&#1090;&#1077;&#1081;.webm" TargetMode="External"/><Relationship Id="rId11" Type="http://schemas.openxmlformats.org/officeDocument/2006/relationships/hyperlink" Target="&#1050;&#1059;&#1050;&#1059;&#1058;&#1048;&#1050;&#1048;%20-%20&#1063;&#1040;&#1057;&#1058;&#1059;&#1064;&#1050;&#1048;%20-%20&#1088;&#1091;&#1089;&#1089;&#1082;&#1086;&#1077;%20&#1090;&#1074;&#1086;&#1088;&#1095;&#1077;&#1089;&#1090;&#1074;&#1086;%20&#1076;&#1077;&#1090;&#1080;%20&#1087;&#1086;&#1102;&#1090;%20&#1074;&#1077;&#1089;&#1077;&#1083;&#1099;&#1077;%20&#1088;&#1072;&#1079;&#1074;&#1080;&#1074;&#1072;&#1102;&#1097;&#1080;&#1077;%20&#1087;&#1077;&#1089;&#1085;&#1080;.webm" TargetMode="External"/><Relationship Id="rId5" Type="http://schemas.openxmlformats.org/officeDocument/2006/relationships/image" Target="../media/image8.jpg"/><Relationship Id="rId10" Type="http://schemas.openxmlformats.org/officeDocument/2006/relationships/hyperlink" Target="&#1050;&#1040;&#1056;&#1040;&#1042;&#1040;&#1049;%20&#1050;&#1040;&#1056;&#1040;&#1042;&#1040;&#1049;%20-%20&#1087;&#1077;&#1089;&#1077;&#1085;&#1082;&#1072;%20&#1076;&#1083;&#1103;%20&#1089;&#1072;&#1084;&#1099;&#1093;%20&#1084;&#1072;&#1083;&#1077;&#1085;&#1100;&#1082;&#1080;&#1093;%20videoplayback.mp4" TargetMode="External"/><Relationship Id="rId4" Type="http://schemas.openxmlformats.org/officeDocument/2006/relationships/hyperlink" Target="&#1040;&#1093;%20&#1074;&#1099;,%20&#1089;&#1077;&#1085;&#1080;%20&#1084;&#1086;&#1080;%20&#1089;&#1077;&#1085;&#1080;%20-%20&#1056;&#1091;&#1089;&#1089;&#1082;&#1080;&#1077;%20&#1085;&#1072;&#1088;&#1086;&#1076;&#1085;&#1099;&#1077;%20&#1087;&#1077;&#1089;&#1085;&#1080;%20&#1076;&#1083;&#1103;%20&#1076;&#1077;&#1090;&#1077;&#1081;.webm" TargetMode="External"/><Relationship Id="rId9" Type="http://schemas.openxmlformats.org/officeDocument/2006/relationships/hyperlink" Target="&#1050;&#1072;&#1083;&#1080;&#1085;&#1082;&#1072;%20&#1084;&#1072;&#1083;&#1080;&#1085;&#1082;&#1072;%20-%20&#1056;&#1091;&#1089;&#1089;&#1082;&#1080;&#1077;%20&#1085;&#1072;&#1088;&#1086;&#1076;&#1085;&#1099;&#1077;%20&#1087;&#1077;&#1089;&#1085;&#1080;%20&#1076;&#1083;&#1103;%20&#1076;&#1077;&#1090;&#1077;&#1081;.webm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hyperlink" Target="&#1050;&#1086;&#1083;&#1099;&#1073;&#1077;&#1083;&#1100;&#1085;&#1099;&#1077;%20&#1056;&#1103;&#1073;&#1082;&#1086;&#1074;&#1086;&#1081;.%20&#1056;&#1091;&#1089;&#1089;&#1082;&#1080;&#1077;%20&#1082;&#1086;&#1083;&#1099;&#1073;&#1077;&#1083;&#1100;&#1085;&#1099;&#1077;..mp4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9.jpg"/><Relationship Id="rId7" Type="http://schemas.openxmlformats.org/officeDocument/2006/relationships/hyperlink" Target="&#1042;&#1077;&#1089;&#1077;&#1083;&#1099;&#1077;%20&#1089;&#1090;&#1080;&#1096;&#1082;&#1080;%20&#1080;%20&#1087;&#1088;&#1080;&#1073;&#1072;&#1091;&#1090;&#1082;&#1080;%20&#1076;&#1083;&#1103;%20&#1084;&#1072;&#1083;&#1099;&#1096;&#1077;&#1081;.mp4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g"/><Relationship Id="rId5" Type="http://schemas.openxmlformats.org/officeDocument/2006/relationships/hyperlink" Target="&#1055;&#1072;&#1083;&#1100;&#1095;&#1080;&#1082;&#1086;&#1074;&#1099;&#1077;%20&#1080;&#1075;&#1088;&#1099;.%20%20&#1057;&#1086;&#1088;&#1086;&#1082;&#1072;%20&#1074;&#1086;&#1088;&#1086;&#1085;&#1072;.%20%20&#1051;&#1072;&#1076;&#1091;&#1096;&#1082;&#1080;.%20%20&#1055;&#1080;&#1088;&#1086;&#1078;&#1082;&#1080;%20&#1087;&#1077;&#1095;&#1077;&#1084;.%20%20&#1056;&#1091;&#1095;&#1082;&#1080;%20&#1084;&#1086;&#1077;&#1084;..mp4" TargetMode="External"/><Relationship Id="rId4" Type="http://schemas.openxmlformats.org/officeDocument/2006/relationships/image" Target="../media/image10.jpg"/><Relationship Id="rId9" Type="http://schemas.openxmlformats.org/officeDocument/2006/relationships/hyperlink" Target="&#1044;&#1074;&#1072;%20&#1074;&#1077;&#1089;&#1077;&#1083;&#1099;&#1093;%20&#1075;&#1091;&#1089;&#1103;%20%20videoplayback.mp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hyperlink" Target="&#1052;&#1091;&#1083;&#1100;&#1090;&#1092;&#1080;&#1083;&#1100;&#1084;-%20&#1053;&#1077;&#1073;&#1099;&#1083;&#1080;&#1094;&#1099;%20&#1074;%20&#1083;&#1080;&#1094;&#1072;&#1093;%20(&#1042;&#1077;&#1089;&#1105;&#1083;&#1072;&#1103;%20&#1082;&#1072;&#1088;&#1091;&#1089;&#1077;&#1083;&#1100;%20&#8470;%205).mp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1" b="3547"/>
          <a:stretch/>
        </p:blipFill>
        <p:spPr>
          <a:xfrm>
            <a:off x="1579417" y="114505"/>
            <a:ext cx="10099963" cy="662899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96982" y="0"/>
            <a:ext cx="1052945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103121" y="679269"/>
            <a:ext cx="91831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200" b="1" i="1" dirty="0">
                <a:solidFill>
                  <a:srgbClr val="0012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200" i="1" dirty="0">
              <a:solidFill>
                <a:srgbClr val="00123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23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  <a:endParaRPr lang="ru-RU" sz="1200" b="1" i="1" dirty="0">
              <a:solidFill>
                <a:srgbClr val="001236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2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i="1" dirty="0">
              <a:solidFill>
                <a:srgbClr val="00123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2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200" i="1" dirty="0">
              <a:solidFill>
                <a:srgbClr val="00123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2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200" i="1" dirty="0">
              <a:solidFill>
                <a:srgbClr val="00123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2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200" i="1" dirty="0">
              <a:solidFill>
                <a:srgbClr val="00123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2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(ГПОАУ АО АПК)</a:t>
            </a:r>
            <a:endParaRPr lang="ru-RU" dirty="0">
              <a:solidFill>
                <a:srgbClr val="00123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44091" y="3474720"/>
            <a:ext cx="753726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b="1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ПМ.02</a:t>
            </a:r>
            <a:r>
              <a:rPr lang="ru-RU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Организация различных видов деятельности и общения детей</a:t>
            </a:r>
          </a:p>
          <a:p>
            <a:pPr lvl="0"/>
            <a:r>
              <a:rPr lang="ru-RU" sz="2000" b="1" i="1" dirty="0">
                <a:solidFill>
                  <a:srgbClr val="0012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МДК 02.07 </a:t>
            </a:r>
            <a:r>
              <a:rPr lang="ru-RU" i="1" dirty="0">
                <a:solidFill>
                  <a:srgbClr val="0012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Детская литература с практикумом по выразительному чтению</a:t>
            </a:r>
            <a:r>
              <a:rPr lang="ru-RU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just"/>
            <a:r>
              <a:rPr lang="ru-RU" sz="2000" b="1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Специальность: </a:t>
            </a:r>
            <a:r>
              <a:rPr lang="ru-RU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 02.01 Дошкольное образование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85110" y="4788855"/>
            <a:ext cx="8164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b="1" i="1" dirty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Преподаватель высшей квалификационной </a:t>
            </a:r>
            <a:r>
              <a:rPr lang="ru-RU" b="1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категории </a:t>
            </a:r>
            <a:r>
              <a:rPr lang="ru-RU" b="1" i="1" dirty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lvl="0" algn="r"/>
            <a:r>
              <a:rPr lang="ru-RU" i="1" dirty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77440" y="2293034"/>
            <a:ext cx="8908869" cy="1083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i="1" dirty="0" smtClean="0">
                <a:solidFill>
                  <a:srgbClr val="0012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Тема. Малые </a:t>
            </a:r>
            <a:r>
              <a:rPr lang="ru-RU" sz="3200" b="1" i="1" dirty="0">
                <a:solidFill>
                  <a:srgbClr val="0012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фольклорные жанры в круге детских забав и в детской </a:t>
            </a:r>
            <a:r>
              <a:rPr lang="ru-RU" sz="3200" b="1" i="1" dirty="0" smtClean="0">
                <a:solidFill>
                  <a:srgbClr val="0012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литературе </a:t>
            </a:r>
            <a:endParaRPr lang="ru-RU" sz="3200" i="1" dirty="0">
              <a:solidFill>
                <a:srgbClr val="00123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212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6982" y="0"/>
            <a:ext cx="1052945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364566" y="126609"/>
            <a:ext cx="10515600" cy="1043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Считалка </a:t>
            </a:r>
            <a:r>
              <a:rPr lang="ru-RU" sz="2800" b="1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800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рифмованное </a:t>
            </a:r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стихо­творение, но большее по размерам, чем </a:t>
            </a:r>
            <a:r>
              <a:rPr lang="ru-RU" sz="2800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жеребьевка.</a:t>
            </a:r>
            <a:endParaRPr lang="ru-RU" sz="2800" i="1" dirty="0">
              <a:solidFill>
                <a:srgbClr val="0012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913" y="1170408"/>
            <a:ext cx="8436878" cy="54839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0791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6982" y="0"/>
            <a:ext cx="1052945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138766" y="285750"/>
            <a:ext cx="96341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3200" b="1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считалок:</a:t>
            </a:r>
            <a:endParaRPr lang="ru-RU" sz="3200" b="1" i="1" dirty="0">
              <a:solidFill>
                <a:srgbClr val="0012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5875" y="985838"/>
            <a:ext cx="554355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ru-RU" sz="3200" i="1" dirty="0" smtClean="0">
                <a:solidFill>
                  <a:srgbClr val="0012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основу которых </a:t>
            </a:r>
            <a:r>
              <a:rPr lang="ru-RU" sz="3200" i="1" dirty="0">
                <a:solidFill>
                  <a:srgbClr val="0012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положен </a:t>
            </a:r>
            <a:r>
              <a:rPr lang="ru-RU" sz="3200" i="1" dirty="0" smtClean="0">
                <a:solidFill>
                  <a:srgbClr val="0012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счет;</a:t>
            </a:r>
          </a:p>
          <a:p>
            <a:pPr marL="457200" indent="-457200" algn="just">
              <a:buFontTx/>
              <a:buChar char="-"/>
            </a:pPr>
            <a:r>
              <a:rPr lang="ru-RU" sz="3200" i="1" dirty="0">
                <a:solidFill>
                  <a:srgbClr val="0012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считалки, полностью </a:t>
            </a:r>
            <a:r>
              <a:rPr lang="ru-RU" sz="3200" i="1" dirty="0" smtClean="0">
                <a:solidFill>
                  <a:srgbClr val="0012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состоящие </a:t>
            </a:r>
            <a:r>
              <a:rPr lang="ru-RU" sz="3200" i="1" dirty="0">
                <a:solidFill>
                  <a:srgbClr val="0012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 бессмысленных слов и созвучий («заумные» считалки</a:t>
            </a:r>
            <a:r>
              <a:rPr lang="ru-RU" sz="3200" i="1" dirty="0" smtClean="0">
                <a:solidFill>
                  <a:srgbClr val="0012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);</a:t>
            </a:r>
          </a:p>
          <a:p>
            <a:pPr marL="457200" indent="-457200" algn="just">
              <a:buFontTx/>
              <a:buChar char="-"/>
            </a:pPr>
            <a:r>
              <a:rPr lang="ru-RU" sz="3200" i="1" dirty="0">
                <a:solidFill>
                  <a:srgbClr val="0012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считалки-замены (</a:t>
            </a:r>
            <a:r>
              <a:rPr lang="ru-RU" sz="3200" i="1" dirty="0" smtClean="0">
                <a:solidFill>
                  <a:srgbClr val="0012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просматривается </a:t>
            </a:r>
            <a:r>
              <a:rPr lang="ru-RU" sz="3200" i="1" dirty="0">
                <a:solidFill>
                  <a:srgbClr val="0012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некая забавная сценка, картинка</a:t>
            </a:r>
            <a:r>
              <a:rPr lang="ru-RU" sz="3200" i="1" dirty="0" smtClean="0">
                <a:solidFill>
                  <a:srgbClr val="0012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</a:p>
          <a:p>
            <a:pPr marL="457200" indent="-457200">
              <a:buFontTx/>
              <a:buChar char="-"/>
            </a:pP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8372475" y="870525"/>
            <a:ext cx="321468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* *</a:t>
            </a:r>
          </a:p>
          <a:p>
            <a:pPr algn="just"/>
            <a:r>
              <a:rPr lang="ru-RU" sz="2800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Эники</a:t>
            </a:r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бэники,// Си, колеса,// Эники, бэники,// </a:t>
            </a:r>
            <a:r>
              <a:rPr lang="ru-RU" sz="2800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Са.</a:t>
            </a:r>
          </a:p>
          <a:p>
            <a:pPr algn="just"/>
            <a:endParaRPr lang="ru-RU" sz="2800" i="1" dirty="0" smtClean="0">
              <a:solidFill>
                <a:srgbClr val="0012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* *</a:t>
            </a:r>
            <a:endParaRPr lang="ru-RU" sz="2800" i="1" dirty="0">
              <a:solidFill>
                <a:srgbClr val="0012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Заря-зарница      </a:t>
            </a:r>
          </a:p>
          <a:p>
            <a:pPr algn="just"/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морю ходила,   </a:t>
            </a:r>
          </a:p>
          <a:p>
            <a:pPr algn="just"/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Ключи обронила.</a:t>
            </a:r>
          </a:p>
          <a:p>
            <a:pPr algn="just"/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Ключи золотые,</a:t>
            </a:r>
          </a:p>
          <a:p>
            <a:pPr algn="just"/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Вещи дорогие.</a:t>
            </a:r>
          </a:p>
          <a:p>
            <a:pPr algn="just"/>
            <a:endParaRPr lang="ru-RU" sz="2800" i="1" dirty="0">
              <a:solidFill>
                <a:srgbClr val="0012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07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6982" y="0"/>
            <a:ext cx="1052945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672" y="248363"/>
            <a:ext cx="10396369" cy="50134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6651">
            <a:off x="9954118" y="4423308"/>
            <a:ext cx="1770683" cy="21488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9827">
            <a:off x="1640186" y="4369726"/>
            <a:ext cx="2231923" cy="21872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2" name="Рисунок 1">
            <a:hlinkClick r:id="rId6" action="ppaction://hlinkfile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011" y="5608649"/>
            <a:ext cx="796846" cy="815060"/>
          </a:xfrm>
          <a:prstGeom prst="rect">
            <a:avLst/>
          </a:prstGeom>
        </p:spPr>
      </p:pic>
      <p:pic>
        <p:nvPicPr>
          <p:cNvPr id="4" name="Рисунок 3">
            <a:hlinkClick r:id="rId8" action="ppaction://hlinkfile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53242" y="5608649"/>
            <a:ext cx="798645" cy="81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37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6982" y="0"/>
            <a:ext cx="1052945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378634" y="154983"/>
            <a:ext cx="10617054" cy="2932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800" b="1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«Без углов дом не строится</a:t>
            </a:r>
            <a:r>
              <a:rPr lang="ru-RU" sz="2800" b="1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r"/>
            <a:r>
              <a:rPr lang="ru-RU" sz="2800" b="1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пословицы речь не молвится</a:t>
            </a:r>
            <a:r>
              <a:rPr lang="ru-RU" sz="2800" b="1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r"/>
            <a:endParaRPr lang="ru-RU" sz="2800" b="1" i="1" dirty="0" smtClean="0">
              <a:solidFill>
                <a:srgbClr val="0012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b="1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Пословица </a:t>
            </a:r>
            <a:r>
              <a:rPr lang="ru-RU" sz="32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короткое образное изречение, которое </a:t>
            </a:r>
            <a:r>
              <a:rPr lang="ru-RU" sz="3200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живёт </a:t>
            </a:r>
            <a:r>
              <a:rPr lang="ru-RU" sz="32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разговорной речи, украшает, уплотняет ее </a:t>
            </a:r>
            <a:r>
              <a:rPr lang="ru-RU" sz="3200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смысл.</a:t>
            </a:r>
            <a:endParaRPr lang="ru-RU" sz="3200" i="1" dirty="0">
              <a:solidFill>
                <a:srgbClr val="0012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2495" y="3087405"/>
            <a:ext cx="2622068" cy="34798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424" y="2816163"/>
            <a:ext cx="2866193" cy="38575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6998" y="3140628"/>
            <a:ext cx="2214111" cy="34798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Рисунок 5">
            <a:hlinkClick r:id="rId6" action="ppaction://hlinkfile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0773" y="5619749"/>
            <a:ext cx="926351" cy="94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9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6982" y="0"/>
            <a:ext cx="1052945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820" y="1095368"/>
            <a:ext cx="8138360" cy="52899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858297" y="176981"/>
            <a:ext cx="7270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народные загадки</a:t>
            </a:r>
            <a:endParaRPr lang="ru-RU" sz="3200" b="1" i="1" dirty="0">
              <a:solidFill>
                <a:srgbClr val="0012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0074" y="340963"/>
            <a:ext cx="2406739" cy="30661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0074" y="3597726"/>
            <a:ext cx="2406739" cy="30872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6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6982" y="0"/>
            <a:ext cx="1052945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845" y="747007"/>
            <a:ext cx="9085006" cy="58813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583577" y="162232"/>
            <a:ext cx="89242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200" b="1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аклички</a:t>
            </a:r>
            <a:endParaRPr lang="ru-RU" sz="3200" b="1" i="1" dirty="0">
              <a:solidFill>
                <a:srgbClr val="0012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4484" y="5660756"/>
            <a:ext cx="799267" cy="817536"/>
          </a:xfrm>
          <a:prstGeom prst="rect">
            <a:avLst/>
          </a:prstGeom>
        </p:spPr>
      </p:pic>
      <p:pic>
        <p:nvPicPr>
          <p:cNvPr id="6" name="Рисунок 5">
            <a:hlinkClick r:id="rId6" action="ppaction://hlinkfile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4483" y="4511298"/>
            <a:ext cx="799267" cy="817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35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6982" y="0"/>
            <a:ext cx="1052945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999" y="1274305"/>
            <a:ext cx="3609052" cy="43629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587" y="1247528"/>
            <a:ext cx="3095765" cy="43629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0069" y="1274305"/>
            <a:ext cx="3438213" cy="43361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2344994" y="294968"/>
            <a:ext cx="88195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народные скороговорки и чистоговорки</a:t>
            </a:r>
            <a:endParaRPr lang="ru-RU" sz="3200" b="1" i="1" dirty="0">
              <a:solidFill>
                <a:srgbClr val="0012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>
            <a:hlinkClick r:id="rId5" action="ppaction://hlinkfile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70" y="5889440"/>
            <a:ext cx="775168" cy="792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78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6982" y="0"/>
            <a:ext cx="1052945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149928" y="1"/>
            <a:ext cx="109290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123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Народные </a:t>
            </a:r>
            <a:r>
              <a:rPr lang="ru-RU" sz="3600" b="1" i="1" dirty="0">
                <a:solidFill>
                  <a:srgbClr val="00123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лирические песни из ре­пертуара </a:t>
            </a:r>
            <a:r>
              <a:rPr lang="ru-RU" sz="3600" b="1" i="1" dirty="0" smtClean="0">
                <a:solidFill>
                  <a:srgbClr val="00123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взрослых, частушки</a:t>
            </a:r>
            <a:endParaRPr lang="ru-RU" sz="3600" b="1" i="1" dirty="0">
              <a:solidFill>
                <a:srgbClr val="001236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834" y="1119326"/>
            <a:ext cx="8458919" cy="53690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2" name="Рисунок 1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9206" y="1077438"/>
            <a:ext cx="749723" cy="766860"/>
          </a:xfrm>
          <a:prstGeom prst="rect">
            <a:avLst/>
          </a:prstGeom>
        </p:spPr>
      </p:pic>
      <p:pic>
        <p:nvPicPr>
          <p:cNvPr id="6" name="Рисунок 5">
            <a:hlinkClick r:id="rId6" action="ppaction://hlinkfile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9205" y="1973266"/>
            <a:ext cx="749723" cy="792388"/>
          </a:xfrm>
          <a:prstGeom prst="rect">
            <a:avLst/>
          </a:prstGeom>
        </p:spPr>
      </p:pic>
      <p:pic>
        <p:nvPicPr>
          <p:cNvPr id="7" name="Рисунок 6">
            <a:hlinkClick r:id="rId7" action="ppaction://hlinkfil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39878" y="2876029"/>
            <a:ext cx="749873" cy="768163"/>
          </a:xfrm>
          <a:prstGeom prst="rect">
            <a:avLst/>
          </a:prstGeom>
        </p:spPr>
      </p:pic>
      <p:pic>
        <p:nvPicPr>
          <p:cNvPr id="8" name="Рисунок 7">
            <a:hlinkClick r:id="rId9" action="ppaction://hlinkfil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39877" y="3761015"/>
            <a:ext cx="749873" cy="768163"/>
          </a:xfrm>
          <a:prstGeom prst="rect">
            <a:avLst/>
          </a:prstGeom>
        </p:spPr>
      </p:pic>
      <p:pic>
        <p:nvPicPr>
          <p:cNvPr id="9" name="Рисунок 8">
            <a:hlinkClick r:id="rId10" action="ppaction://hlinkfil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24174" y="4675923"/>
            <a:ext cx="749873" cy="768163"/>
          </a:xfrm>
          <a:prstGeom prst="rect">
            <a:avLst/>
          </a:prstGeom>
        </p:spPr>
      </p:pic>
      <p:pic>
        <p:nvPicPr>
          <p:cNvPr id="10" name="Рисунок 9">
            <a:hlinkClick r:id="rId11" action="ppaction://hlinkfil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24173" y="5857165"/>
            <a:ext cx="749873" cy="76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31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6982" y="0"/>
            <a:ext cx="1052945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149927" y="442912"/>
            <a:ext cx="106929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Подготовка к исполнению литературных </a:t>
            </a:r>
            <a:endParaRPr lang="ru-RU" sz="32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фольклорных )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произведений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945" y="1991619"/>
            <a:ext cx="4973107" cy="38100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1967" y="2041486"/>
            <a:ext cx="5161565" cy="37601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4448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6982" y="0"/>
            <a:ext cx="1052945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442" y="4608813"/>
            <a:ext cx="6188636" cy="205109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73818" y="278969"/>
            <a:ext cx="9825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  <a:endParaRPr lang="ru-RU" sz="3200" b="1" i="1" dirty="0">
              <a:solidFill>
                <a:srgbClr val="0012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56842" y="1069383"/>
            <a:ext cx="1025987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оформить на листах А4 15 загадок о книге и ее деталях (переплёт, буквы, страницы и пр.), о сказочных героях;</a:t>
            </a:r>
          </a:p>
          <a:p>
            <a:pPr algn="just"/>
            <a:r>
              <a:rPr lang="ru-RU" sz="2800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считалочки (5 со </a:t>
            </a:r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счётом, 5 из бессмысленных слов </a:t>
            </a:r>
            <a:r>
              <a:rPr lang="ru-RU" sz="2800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созвучий</a:t>
            </a:r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считалки-замены </a:t>
            </a:r>
            <a:r>
              <a:rPr lang="ru-RU" sz="2800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457200" indent="-457200" algn="just">
              <a:buFontTx/>
              <a:buChar char="-"/>
            </a:pPr>
            <a:r>
              <a:rPr lang="ru-RU" sz="2800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пословиц о труде, дружбе;</a:t>
            </a:r>
          </a:p>
          <a:p>
            <a:pPr marL="457200" indent="-457200" algn="just">
              <a:buFontTx/>
              <a:buChar char="-"/>
            </a:pPr>
            <a:r>
              <a:rPr lang="ru-RU" sz="2800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распечатать подвижные игры народов Дальнего Востока. </a:t>
            </a:r>
          </a:p>
          <a:p>
            <a:pPr algn="just"/>
            <a:r>
              <a:rPr lang="ru-RU" sz="2800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Считалочки и пословицы выучить, уметь рассказывать выразительно.</a:t>
            </a:r>
            <a:endParaRPr lang="ru-RU" sz="2800" i="1" dirty="0">
              <a:solidFill>
                <a:srgbClr val="0012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11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6982" y="0"/>
            <a:ext cx="1052945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304266" y="154745"/>
            <a:ext cx="106954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i="1" dirty="0">
                <a:solidFill>
                  <a:srgbClr val="0029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Руси всегда особым почетом пользовались гусляры, песенники, бахари. </a:t>
            </a:r>
            <a:endParaRPr lang="ru-RU" sz="3200" b="1" i="1" dirty="0">
              <a:solidFill>
                <a:srgbClr val="002948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04266" y="6091311"/>
            <a:ext cx="106954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12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Устная народная поэзия проникала во все слои общества. </a:t>
            </a:r>
            <a:endParaRPr lang="ru-RU" sz="3200" b="1" i="1" dirty="0">
              <a:solidFill>
                <a:srgbClr val="001236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390" y="1085850"/>
            <a:ext cx="3009900" cy="4724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096" y="1162611"/>
            <a:ext cx="3506916" cy="46758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753" y="1346959"/>
            <a:ext cx="3751425" cy="43071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1362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1" b="3547"/>
          <a:stretch/>
        </p:blipFill>
        <p:spPr>
          <a:xfrm>
            <a:off x="1579417" y="114505"/>
            <a:ext cx="10099963" cy="662899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96982" y="0"/>
            <a:ext cx="1052945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363132" y="3905573"/>
            <a:ext cx="66797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и работу </a:t>
            </a:r>
          </a:p>
          <a:p>
            <a:pPr algn="ctr"/>
            <a:r>
              <a:rPr lang="ru-RU" sz="3200" b="1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уроке</a:t>
            </a:r>
            <a:endParaRPr lang="ru-RU" sz="3200" b="1" i="1" dirty="0">
              <a:solidFill>
                <a:srgbClr val="0012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63131" y="5346915"/>
            <a:ext cx="55018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ГПОАУ АО АПК </a:t>
            </a:r>
            <a:r>
              <a:rPr lang="ru-RU" sz="2000" b="1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000" b="1" i="1" dirty="0">
              <a:solidFill>
                <a:srgbClr val="0012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b="1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Гольская Оксана Геннадьевна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77153" y="1084881"/>
            <a:ext cx="686574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Литература:</a:t>
            </a:r>
          </a:p>
          <a:p>
            <a:pPr algn="just"/>
            <a:r>
              <a:rPr lang="ru-RU" sz="2400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Детская литература: Учеб. Пособие для учащихся пед. </a:t>
            </a:r>
            <a:r>
              <a:rPr lang="ru-RU" sz="24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ч-щ по спец. № 03.08 «Дошк. воспитание» / В. П. Аникин, В. В. Агеносов, Э. З. Ганкина и др; под ред. Е.Е. Зубаревой. – 3-е изд., дораб.- М.: Просвещение, 1989.</a:t>
            </a:r>
            <a:endParaRPr lang="ru-RU" sz="2400" i="1" dirty="0">
              <a:solidFill>
                <a:srgbClr val="0012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66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6982" y="0"/>
            <a:ext cx="1052945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681" y="1878517"/>
            <a:ext cx="5205046" cy="47061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41" y="1878517"/>
            <a:ext cx="3522896" cy="46890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1266092" y="126609"/>
            <a:ext cx="107081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Колыбельной песенкой, прибауткой, сказ­кой было согрето детство и сына бедного крестьянина, и кня­жеского дитяти, и наследника престола. </a:t>
            </a:r>
          </a:p>
        </p:txBody>
      </p:sp>
    </p:spTree>
    <p:extLst>
      <p:ext uri="{BB962C8B-B14F-4D97-AF65-F5344CB8AC3E}">
        <p14:creationId xmlns:p14="http://schemas.microsoft.com/office/powerpoint/2010/main" val="321145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6982" y="0"/>
            <a:ext cx="1052945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694" y="185945"/>
            <a:ext cx="9419829" cy="64861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34905" y="98474"/>
            <a:ext cx="10311618" cy="506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" name="Рисунок 1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2505" y="5858359"/>
            <a:ext cx="709997" cy="72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01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6982" y="0"/>
            <a:ext cx="1052945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294228" y="337892"/>
            <a:ext cx="57396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 — </a:t>
            </a:r>
            <a:r>
              <a:rPr lang="ru-RU" sz="32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забавные песенки, сопровождающие игры с ребенком.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5878" y="557940"/>
            <a:ext cx="4139134" cy="53993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840" y="2526225"/>
            <a:ext cx="3541961" cy="3996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Рисунок 5">
            <a:hlinkClick r:id="rId5" action="ppaction://hlinkfile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229" y="5734373"/>
            <a:ext cx="771118" cy="788744"/>
          </a:xfrm>
          <a:prstGeom prst="rect">
            <a:avLst/>
          </a:prstGeom>
        </p:spPr>
      </p:pic>
      <p:pic>
        <p:nvPicPr>
          <p:cNvPr id="8" name="Рисунок 7">
            <a:hlinkClick r:id="rId7" action="ppaction://hlinkfil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27468" y="5731250"/>
            <a:ext cx="772194" cy="791867"/>
          </a:xfrm>
          <a:prstGeom prst="rect">
            <a:avLst/>
          </a:prstGeom>
        </p:spPr>
      </p:pic>
      <p:pic>
        <p:nvPicPr>
          <p:cNvPr id="9" name="Рисунок 8">
            <a:hlinkClick r:id="rId9" action="ppaction://hlinkfil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93183" y="5731249"/>
            <a:ext cx="772193" cy="791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88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6982" y="0"/>
            <a:ext cx="1052945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308294" y="168812"/>
            <a:ext cx="105085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Прибаутки</a:t>
            </a:r>
            <a:r>
              <a:rPr lang="ru-RU" sz="32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более </a:t>
            </a:r>
            <a:r>
              <a:rPr lang="ru-RU" sz="32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сложный вид словесного творче­ства. В прибаутке объединяются и песенка, и маленькая сказка (побаска), и скороговорка, и игра.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9927" y="1899138"/>
            <a:ext cx="534934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* *</a:t>
            </a:r>
          </a:p>
          <a:p>
            <a:pPr algn="ctr"/>
            <a:r>
              <a:rPr lang="ru-RU" sz="2800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Куды, Фома, едешь,     </a:t>
            </a:r>
          </a:p>
          <a:p>
            <a:pPr algn="ctr"/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Куды погоняешь?         </a:t>
            </a:r>
          </a:p>
          <a:p>
            <a:pPr algn="ctr"/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Сено косить!          </a:t>
            </a:r>
          </a:p>
          <a:p>
            <a:pPr algn="ctr"/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На что тебе сено?       </a:t>
            </a:r>
          </a:p>
          <a:p>
            <a:pPr algn="ctr"/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Коровок кормить!</a:t>
            </a:r>
          </a:p>
          <a:p>
            <a:pPr algn="ctr"/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На что тебе коровы?</a:t>
            </a:r>
          </a:p>
          <a:p>
            <a:pPr algn="ctr"/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Молоко доить!</a:t>
            </a:r>
          </a:p>
          <a:p>
            <a:pPr algn="ctr"/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На что тебе молоко?</a:t>
            </a:r>
          </a:p>
          <a:p>
            <a:pPr algn="ctr"/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Ребяток поить!</a:t>
            </a:r>
          </a:p>
          <a:p>
            <a:pPr algn="ctr"/>
            <a:endParaRPr lang="ru-RU" sz="28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5400" y="1899138"/>
            <a:ext cx="4890785" cy="47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54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6982" y="0"/>
            <a:ext cx="1052945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149927" y="100013"/>
            <a:ext cx="10894927" cy="1119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прибауток много «лепых нелепиц», небылиц, по­строенных на смещении понятий.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57301" y="1219109"/>
            <a:ext cx="365759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Поэтика </a:t>
            </a:r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небылиц породила богатейшую литера­турную традицию. В отечественной литературе это стихи К.И.Чуковского, С.Я.Маршака, </a:t>
            </a:r>
            <a:r>
              <a:rPr lang="ru-RU" sz="2800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И.П. Токмаковой. Англи­чане </a:t>
            </a:r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называют подобную поэзию </a:t>
            </a:r>
            <a:r>
              <a:rPr lang="ru-RU" sz="2800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стихи «вверх дном»).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733" y="1319121"/>
            <a:ext cx="6937259" cy="50102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" name="Рисунок 3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72" y="5865647"/>
            <a:ext cx="759417" cy="776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89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6982" y="0"/>
            <a:ext cx="1052945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230" y="522264"/>
            <a:ext cx="9497054" cy="613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60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6982" y="0"/>
            <a:ext cx="1052945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448973" y="717452"/>
            <a:ext cx="483928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>
                <a:solidFill>
                  <a:srgbClr val="0012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Жеребьевая скороговорка (приговорка) </a:t>
            </a:r>
            <a:r>
              <a:rPr lang="ru-RU" sz="3200" i="1" dirty="0">
                <a:solidFill>
                  <a:srgbClr val="0012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это своего рода вопрос-загадка, которую играющие предлагают «маткам» признанным вожакам — для справедливого отбора команды</a:t>
            </a:r>
            <a:r>
              <a:rPr lang="ru-RU" i="1" dirty="0">
                <a:solidFill>
                  <a:srgbClr val="0012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i="1" dirty="0">
              <a:solidFill>
                <a:srgbClr val="00123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24785" y="371959"/>
            <a:ext cx="5424407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800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ru-RU" sz="2400" dirty="0" smtClean="0"/>
          </a:p>
          <a:p>
            <a:pPr algn="ctr"/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Матка, матка, кого надо:   </a:t>
            </a:r>
          </a:p>
          <a:p>
            <a:pPr algn="ctr"/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Коня вороного </a:t>
            </a:r>
          </a:p>
          <a:p>
            <a:pPr algn="ctr"/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казака удалого?</a:t>
            </a:r>
          </a:p>
          <a:p>
            <a:pPr algn="ctr"/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Травки-муравки            </a:t>
            </a:r>
          </a:p>
          <a:p>
            <a:pPr algn="ctr"/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Али золотой булавки</a:t>
            </a:r>
            <a:r>
              <a:rPr lang="ru-RU" sz="2800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/>
            <a:endParaRPr lang="ru-RU" sz="2800" i="1" dirty="0">
              <a:solidFill>
                <a:srgbClr val="0012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* *</a:t>
            </a:r>
          </a:p>
          <a:p>
            <a:pPr algn="ctr"/>
            <a:r>
              <a:rPr lang="ru-RU" sz="2800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Матка</a:t>
            </a:r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матка, чей вопрос:  </a:t>
            </a:r>
          </a:p>
          <a:p>
            <a:pPr algn="ctr"/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 грива, кому хвост?    </a:t>
            </a:r>
          </a:p>
          <a:p>
            <a:pPr algn="ctr"/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 тесать </a:t>
            </a:r>
          </a:p>
          <a:p>
            <a:pPr algn="ctr"/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на воде плясать?</a:t>
            </a:r>
          </a:p>
          <a:p>
            <a:pPr algn="ctr"/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Дерева стоячего </a:t>
            </a:r>
          </a:p>
          <a:p>
            <a:pPr algn="ctr"/>
            <a:r>
              <a:rPr lang="ru-RU" sz="28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молока горячего?</a:t>
            </a:r>
          </a:p>
          <a:p>
            <a:pPr algn="ctr"/>
            <a:r>
              <a:rPr lang="ru-RU" sz="2800" i="1" dirty="0" smtClean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i="1" dirty="0">
              <a:solidFill>
                <a:srgbClr val="0012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363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849</TotalTime>
  <Words>2939</Words>
  <Application>Microsoft Office PowerPoint</Application>
  <PresentationFormat>Широкоэкранный</PresentationFormat>
  <Paragraphs>281</Paragraphs>
  <Slides>20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ГПОАУ АО АПК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Малые фольклорные жанры в круге детских забав и в детской литературе </dc:title>
  <dc:subject>МДК 02.07 Детская литература с практикумом по выразительному чтению </dc:subject>
  <dc:creator>Преподаватель высшей квалификационной категории : О.Г. Гольская.</dc:creator>
  <cp:lastModifiedBy>Admin</cp:lastModifiedBy>
  <cp:revision>103</cp:revision>
  <dcterms:created xsi:type="dcterms:W3CDTF">2019-09-03T10:41:48Z</dcterms:created>
  <dcterms:modified xsi:type="dcterms:W3CDTF">2020-10-15T10:39:33Z</dcterms:modified>
</cp:coreProperties>
</file>