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543800" cy="3312368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О программах</a:t>
            </a:r>
            <a:b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дополнительного образования</a:t>
            </a:r>
            <a:b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в вопросах и ответах</a:t>
            </a:r>
            <a:endParaRPr lang="ru-RU" sz="6000" b="1" dirty="0"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157192"/>
            <a:ext cx="3672408" cy="99060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Подготовила:</a:t>
            </a:r>
          </a:p>
          <a:p>
            <a:r>
              <a:rPr lang="ru-RU" sz="2000" dirty="0" smtClean="0"/>
              <a:t>методист МУ ДПО УМЦ </a:t>
            </a:r>
          </a:p>
          <a:p>
            <a:r>
              <a:rPr lang="ru-RU" sz="2000" dirty="0" err="1" smtClean="0"/>
              <a:t>Балеева</a:t>
            </a:r>
            <a:r>
              <a:rPr lang="ru-RU" sz="2000" dirty="0" smtClean="0"/>
              <a:t> </a:t>
            </a:r>
            <a:r>
              <a:rPr lang="ru-RU" sz="2000" smtClean="0"/>
              <a:t>Татьяна Викторовна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07707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Приказ Министерства просвещения Российской Федерации от 09.11.2018г №196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63093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14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35199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Что необходимо учитывать при составлении расписания занятий по программам дополнительного образования?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25874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Режим труда и отдыха обучающихся;</a:t>
            </a:r>
          </a:p>
        </p:txBody>
      </p:sp>
      <p:pic>
        <p:nvPicPr>
          <p:cNvPr id="2050" name="Picture 2" descr="https://d2gg9evh47fn9z.cloudfront.net/thumb_COLOURBOX168392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6" y="1978757"/>
            <a:ext cx="1523999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774205"/>
            <a:ext cx="734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п.13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305560"/>
            <a:ext cx="5967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Пожелания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обучающихся</a:t>
            </a:r>
            <a:r>
              <a:rPr lang="ru-RU" sz="2400" dirty="0"/>
              <a:t>, родителей (законных представителей) несовершеннолетних обучающихся;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9544" y="5157192"/>
            <a:ext cx="5644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Возрастные особенности обучающихся</a:t>
            </a:r>
          </a:p>
        </p:txBody>
      </p:sp>
      <p:pic>
        <p:nvPicPr>
          <p:cNvPr id="2052" name="Picture 4" descr="http://www.comptech.az/front/ru/img/65/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12071"/>
            <a:ext cx="2531045" cy="134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humbs.dreamstime.com/t/%D1%80%D0%B0%D0%B7%D0%B2%D0%B8%D1%82%D0%B8%D0%B5-%D0%B2%D1%80%D0%B5%D0%BC%D0%B5%D0%BD%D0%B8-%D1%87%D0%B5-%D0%BE%D0%B2%D0%B5%D0%BA%D0%B0-d-282335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698824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8751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124" y="213149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Кто может реализовывать программу дополнительного образования?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6132" y="1306748"/>
            <a:ext cx="868897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Педагогическая </a:t>
            </a:r>
            <a:r>
              <a:rPr lang="ru-RU" sz="2400" dirty="0"/>
              <a:t>деятельность по реализации дополнительных общеобразовательных программ осуществляется </a:t>
            </a:r>
            <a:r>
              <a:rPr lang="ru-RU" sz="2400" dirty="0">
                <a:solidFill>
                  <a:srgbClr val="C00000"/>
                </a:solidFill>
              </a:rPr>
              <a:t>лицами</a:t>
            </a:r>
            <a:r>
              <a:rPr lang="ru-RU" sz="2400" dirty="0"/>
              <a:t>, имеющими среднее профессиональное или высшее образование (</a:t>
            </a:r>
            <a:r>
              <a:rPr lang="ru-RU" sz="2400" dirty="0">
                <a:solidFill>
                  <a:srgbClr val="C00000"/>
                </a:solidFill>
              </a:rPr>
              <a:t>в том числе по направлениям, соответствующим направлениям дополнительных общеобразовательных программ</a:t>
            </a:r>
            <a:r>
              <a:rPr lang="ru-RU" sz="2400" dirty="0"/>
              <a:t>, реализуемых </a:t>
            </a:r>
            <a:r>
              <a:rPr lang="ru-RU" sz="2400" dirty="0" smtClean="0"/>
              <a:t>организацией…) и </a:t>
            </a:r>
            <a:r>
              <a:rPr lang="ru-RU" sz="2400" dirty="0"/>
              <a:t>отвечающими квалификационным требованиям, указанным в квалификационных справочниках, и (или) профессиональным </a:t>
            </a:r>
            <a:r>
              <a:rPr lang="ru-RU" sz="2400" dirty="0" smtClean="0"/>
              <a:t>стандартам.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 smtClean="0"/>
              <a:t>Организации… вправе </a:t>
            </a:r>
            <a:r>
              <a:rPr lang="ru-RU" sz="2400" dirty="0"/>
              <a:t>привлекать к реализации дополнительных общеобразовательных программ </a:t>
            </a:r>
            <a:r>
              <a:rPr lang="ru-RU" sz="2400" dirty="0">
                <a:solidFill>
                  <a:srgbClr val="C00000"/>
                </a:solidFill>
              </a:rPr>
              <a:t>лиц, получающих высшее или среднее профессиональное </a:t>
            </a:r>
            <a:r>
              <a:rPr lang="ru-RU" sz="2400" dirty="0" smtClean="0">
                <a:solidFill>
                  <a:srgbClr val="C00000"/>
                </a:solidFill>
              </a:rPr>
              <a:t>образование</a:t>
            </a:r>
            <a:r>
              <a:rPr lang="ru-RU" sz="2400" dirty="0" smtClean="0"/>
              <a:t>…</a:t>
            </a:r>
          </a:p>
          <a:p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7416" y="936423"/>
            <a:ext cx="734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п.15</a:t>
            </a:r>
          </a:p>
        </p:txBody>
      </p:sp>
    </p:spTree>
    <p:extLst>
      <p:ext uri="{BB962C8B-B14F-4D97-AF65-F5344CB8AC3E}">
        <p14:creationId xmlns:p14="http://schemas.microsoft.com/office/powerpoint/2010/main" val="15802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560" y="-9144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 какому принципу формируются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группы обучающихся?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372" y="979599"/>
            <a:ext cx="8688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 освоению дополнительных общеобразовательных программ  </a:t>
            </a:r>
            <a:r>
              <a:rPr lang="ru-RU" sz="2400" dirty="0" smtClean="0"/>
              <a:t>допускаются </a:t>
            </a:r>
            <a:r>
              <a:rPr lang="ru-RU" sz="2400" dirty="0" smtClean="0">
                <a:solidFill>
                  <a:srgbClr val="C00000"/>
                </a:solidFill>
              </a:rPr>
              <a:t>любые лица без предъявления требований </a:t>
            </a:r>
            <a:r>
              <a:rPr lang="ru-RU" sz="2400" dirty="0" smtClean="0"/>
              <a:t>к уровню образования, </a:t>
            </a:r>
            <a:r>
              <a:rPr lang="ru-RU" sz="2400" dirty="0" smtClean="0">
                <a:solidFill>
                  <a:srgbClr val="C00000"/>
                </a:solidFill>
              </a:rPr>
              <a:t>если иное не обусловлено спецификой </a:t>
            </a:r>
            <a:r>
              <a:rPr lang="ru-RU" sz="2400" dirty="0" smtClean="0"/>
              <a:t>реализуемой программы.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00B050"/>
                </a:solidFill>
              </a:rPr>
              <a:t>(</a:t>
            </a:r>
            <a:r>
              <a:rPr lang="ru-RU" sz="2000" dirty="0" smtClean="0">
                <a:solidFill>
                  <a:srgbClr val="00B050"/>
                </a:solidFill>
              </a:rPr>
              <a:t>ФЗ №273 ст.75 п.3)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5996" y="2549259"/>
            <a:ext cx="8688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п.7 Организации</a:t>
            </a:r>
            <a:r>
              <a:rPr lang="ru-RU" sz="2400" dirty="0"/>
              <a:t>, осуществляющие образовательную деятельность, организуют образовательный процесс в соответствии с индивидуальными учебными планами в объединениях по интересам, сформированных в группы обучающихся </a:t>
            </a:r>
            <a:r>
              <a:rPr lang="ru-RU" sz="2400" dirty="0">
                <a:solidFill>
                  <a:srgbClr val="C00000"/>
                </a:solidFill>
              </a:rPr>
              <a:t>одного возраста или разных возрастных категорий </a:t>
            </a:r>
            <a:r>
              <a:rPr lang="ru-RU" sz="2400" dirty="0"/>
              <a:t>(разновозрастные группы</a:t>
            </a:r>
            <a:r>
              <a:rPr lang="ru-RU" sz="2400" dirty="0" smtClean="0"/>
              <a:t>)… </a:t>
            </a:r>
            <a:r>
              <a:rPr lang="ru-RU" sz="2400" dirty="0"/>
              <a:t>а также </a:t>
            </a:r>
            <a:r>
              <a:rPr lang="ru-RU" sz="2400" dirty="0">
                <a:solidFill>
                  <a:srgbClr val="C00000"/>
                </a:solidFill>
              </a:rPr>
              <a:t>индивидуально</a:t>
            </a:r>
            <a:r>
              <a:rPr lang="ru-RU" sz="2400" dirty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996" y="5013176"/>
            <a:ext cx="8688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п.16 В работе объединений при наличии условий и согласия руководителя объединения совместно с несовершеннолетними обучающимися </a:t>
            </a:r>
            <a:r>
              <a:rPr lang="ru-RU" sz="2400" dirty="0">
                <a:solidFill>
                  <a:srgbClr val="C00000"/>
                </a:solidFill>
              </a:rPr>
              <a:t>могут участвовать их родители </a:t>
            </a:r>
            <a:r>
              <a:rPr lang="ru-RU" sz="2400" dirty="0"/>
              <a:t>(законные представители). </a:t>
            </a:r>
          </a:p>
        </p:txBody>
      </p:sp>
    </p:spTree>
    <p:extLst>
      <p:ext uri="{BB962C8B-B14F-4D97-AF65-F5344CB8AC3E}">
        <p14:creationId xmlns:p14="http://schemas.microsoft.com/office/powerpoint/2010/main" val="27869458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976" y="54868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Сколько кружков может посещать один ребенок?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14168" y="2113204"/>
            <a:ext cx="52480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 9 Каждый </a:t>
            </a:r>
            <a:r>
              <a:rPr lang="ru-RU" sz="2400" dirty="0"/>
              <a:t>обучающийся имеет право </a:t>
            </a:r>
            <a:r>
              <a:rPr lang="ru-RU" sz="2400" dirty="0">
                <a:solidFill>
                  <a:srgbClr val="C00000"/>
                </a:solidFill>
              </a:rPr>
              <a:t>заниматься в нескольких </a:t>
            </a:r>
            <a:r>
              <a:rPr lang="ru-RU" sz="2400" dirty="0"/>
              <a:t>объединениях, </a:t>
            </a:r>
            <a:r>
              <a:rPr lang="ru-RU" sz="2400" dirty="0">
                <a:solidFill>
                  <a:srgbClr val="C00000"/>
                </a:solidFill>
              </a:rPr>
              <a:t>переходить</a:t>
            </a:r>
            <a:r>
              <a:rPr lang="ru-RU" sz="2400" dirty="0"/>
              <a:t> в процессе обучения </a:t>
            </a:r>
            <a:r>
              <a:rPr lang="ru-RU" sz="2400" dirty="0">
                <a:solidFill>
                  <a:srgbClr val="C00000"/>
                </a:solidFill>
              </a:rPr>
              <a:t>из одного объединения в другое</a:t>
            </a:r>
            <a:r>
              <a:rPr lang="ru-RU" sz="2400" dirty="0"/>
              <a:t>. 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8" name="Picture 4" descr="http://www.magazin-krasok.com/image/data/payment_icons/vopros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08" y="1484784"/>
            <a:ext cx="2400791" cy="319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32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976" y="548680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Какие услуги имеет право оказывать образовательная организация на договорной основе?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628800"/>
            <a:ext cx="8538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 24 </a:t>
            </a:r>
            <a:r>
              <a:rPr lang="ru-RU" sz="2400" dirty="0"/>
              <a:t>Организации, осуществляющие образовательную деятельность, могут на договорной основе оказывать услуги по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</a:rPr>
              <a:t>реализации </a:t>
            </a:r>
            <a:r>
              <a:rPr lang="ru-RU" sz="2400" dirty="0">
                <a:solidFill>
                  <a:srgbClr val="C00000"/>
                </a:solidFill>
              </a:rPr>
              <a:t>дополнительных общеобразовательных программ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</a:rPr>
              <a:t>организации </a:t>
            </a:r>
            <a:r>
              <a:rPr lang="ru-RU" sz="2400" dirty="0">
                <a:solidFill>
                  <a:srgbClr val="C00000"/>
                </a:solidFill>
              </a:rPr>
              <a:t>досуговой деятельности </a:t>
            </a:r>
            <a:r>
              <a:rPr lang="ru-RU" sz="2400" dirty="0" smtClean="0"/>
              <a:t>обучающихся….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717032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Кому ещё?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</a:rPr>
              <a:t>педагогическим </a:t>
            </a:r>
            <a:r>
              <a:rPr lang="ru-RU" sz="2400" dirty="0">
                <a:solidFill>
                  <a:prstClr val="black"/>
                </a:solidFill>
              </a:rPr>
              <a:t>коллективам других образовательных организаций, а также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</a:rPr>
              <a:t>молодежным </a:t>
            </a:r>
            <a:r>
              <a:rPr lang="ru-RU" sz="2400" dirty="0">
                <a:solidFill>
                  <a:prstClr val="black"/>
                </a:solidFill>
              </a:rPr>
              <a:t>и детским общественным объединениям и организация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8992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0" y="332656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Что необходимо учесть при организации дополнительного образования для лиц с ОВЗ?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90256" y="2492896"/>
            <a:ext cx="6192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п.п</a:t>
            </a:r>
            <a:r>
              <a:rPr lang="ru-RU" sz="2400" dirty="0" smtClean="0"/>
              <a:t>. 19-23 определяют те </a:t>
            </a:r>
            <a:r>
              <a:rPr lang="ru-RU" sz="2400" dirty="0" smtClean="0">
                <a:solidFill>
                  <a:srgbClr val="C00000"/>
                </a:solidFill>
              </a:rPr>
              <a:t>специальные условия</a:t>
            </a:r>
            <a:r>
              <a:rPr lang="ru-RU" sz="2400" dirty="0" smtClean="0"/>
              <a:t>, которые должна создать образовательная организация </a:t>
            </a:r>
            <a:r>
              <a:rPr lang="ru-RU" sz="2400" dirty="0" smtClean="0">
                <a:solidFill>
                  <a:srgbClr val="C00000"/>
                </a:solidFill>
              </a:rPr>
              <a:t>для освоения дополнительных общеобразовательных программ лицами с ОВЗ: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по зрению,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по слуху,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с нарушениями опорно-двигательного аппарата.</a:t>
            </a:r>
            <a:endParaRPr lang="ru-RU" sz="2400" dirty="0"/>
          </a:p>
        </p:txBody>
      </p:sp>
      <p:pic>
        <p:nvPicPr>
          <p:cNvPr id="3074" name="Picture 2" descr="https://st2.depositphotos.com/3643473/6205/i/950/depositphotos_62059767-stock-photo-businessman-with-big-positive-symb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217479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216" y="1484784"/>
            <a:ext cx="8668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П.22 Содержание и условия реализации программы определяются </a:t>
            </a:r>
            <a:r>
              <a:rPr lang="ru-RU" sz="2400" dirty="0" smtClean="0">
                <a:solidFill>
                  <a:srgbClr val="C00000"/>
                </a:solidFill>
              </a:rPr>
              <a:t>адаптированной образовательной программой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626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5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543800" cy="3312368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СПАСИБО </a:t>
            </a:r>
            <a:b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ЗА</a:t>
            </a:r>
            <a:b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ВНИМАНИЕ</a:t>
            </a:r>
            <a:endParaRPr lang="ru-RU" sz="6000" b="1" dirty="0"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285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544" y="432827"/>
            <a:ext cx="8856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Какие программы дополнительного образования существуют?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61293" y="2017876"/>
            <a:ext cx="61926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Программы дополнительного образования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937577"/>
            <a:ext cx="326210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Дополнительные </a:t>
            </a:r>
            <a:r>
              <a:rPr lang="ru-RU" sz="2400" b="1" dirty="0" smtClean="0">
                <a:solidFill>
                  <a:srgbClr val="C00000"/>
                </a:solidFill>
              </a:rPr>
              <a:t>общеобразовательные</a:t>
            </a:r>
            <a:r>
              <a:rPr lang="ru-RU" sz="2400" b="1" dirty="0" smtClean="0"/>
              <a:t> программы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2332" y="2868394"/>
            <a:ext cx="326210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Дополнительные профессиональные  программы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2192" y="4439343"/>
            <a:ext cx="351124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общеразвивающие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0240" y="5571642"/>
            <a:ext cx="352839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предпрофессиональные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735000" y="4293096"/>
            <a:ext cx="281918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Повышения квалификации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735000" y="5314544"/>
            <a:ext cx="281918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Профессиональной переподготовки</a:t>
            </a:r>
            <a:endParaRPr lang="ru-RU" sz="24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65896" y="4137906"/>
            <a:ext cx="0" cy="166456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7" idx="1"/>
          </p:cNvCxnSpPr>
          <p:nvPr/>
        </p:nvCxnSpPr>
        <p:spPr>
          <a:xfrm>
            <a:off x="565896" y="4670176"/>
            <a:ext cx="3062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1"/>
          </p:cNvCxnSpPr>
          <p:nvPr/>
        </p:nvCxnSpPr>
        <p:spPr>
          <a:xfrm>
            <a:off x="591088" y="5802474"/>
            <a:ext cx="289152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436096" y="4068723"/>
            <a:ext cx="0" cy="166457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9" idx="1"/>
          </p:cNvCxnSpPr>
          <p:nvPr/>
        </p:nvCxnSpPr>
        <p:spPr>
          <a:xfrm>
            <a:off x="5436096" y="4708594"/>
            <a:ext cx="298904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" idx="1"/>
          </p:cNvCxnSpPr>
          <p:nvPr/>
        </p:nvCxnSpPr>
        <p:spPr>
          <a:xfrm>
            <a:off x="5436096" y="5730042"/>
            <a:ext cx="298904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5" idx="0"/>
          </p:cNvCxnSpPr>
          <p:nvPr/>
        </p:nvCxnSpPr>
        <p:spPr>
          <a:xfrm flipH="1">
            <a:off x="2026588" y="2468709"/>
            <a:ext cx="982980" cy="468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6" idx="0"/>
          </p:cNvCxnSpPr>
          <p:nvPr/>
        </p:nvCxnSpPr>
        <p:spPr>
          <a:xfrm>
            <a:off x="5775252" y="2400655"/>
            <a:ext cx="1188132" cy="4677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09537" y="1332397"/>
            <a:ext cx="8398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Федеральный закон </a:t>
            </a:r>
            <a:r>
              <a:rPr lang="ru-RU" b="1" dirty="0" smtClean="0">
                <a:solidFill>
                  <a:srgbClr val="00B050"/>
                </a:solidFill>
              </a:rPr>
              <a:t>от </a:t>
            </a:r>
            <a:r>
              <a:rPr lang="ru-RU" b="1" dirty="0">
                <a:solidFill>
                  <a:srgbClr val="00B050"/>
                </a:solidFill>
              </a:rPr>
              <a:t>29.12.2012 г.№273-ФЗ </a:t>
            </a:r>
            <a:r>
              <a:rPr lang="ru-RU" b="1" dirty="0" smtClean="0">
                <a:solidFill>
                  <a:srgbClr val="00B050"/>
                </a:solidFill>
              </a:rPr>
              <a:t>«</a:t>
            </a:r>
            <a:r>
              <a:rPr lang="ru-RU" b="1" dirty="0">
                <a:solidFill>
                  <a:srgbClr val="00B050"/>
                </a:solidFill>
              </a:rPr>
              <a:t>Об образовании </a:t>
            </a:r>
            <a:r>
              <a:rPr lang="ru-RU" b="1" dirty="0" smtClean="0">
                <a:solidFill>
                  <a:srgbClr val="00B050"/>
                </a:solidFill>
              </a:rPr>
              <a:t>в </a:t>
            </a:r>
            <a:r>
              <a:rPr lang="ru-RU" b="1" dirty="0">
                <a:solidFill>
                  <a:srgbClr val="00B050"/>
                </a:solidFill>
              </a:rPr>
              <a:t>Российской Федерации</a:t>
            </a:r>
            <a:r>
              <a:rPr lang="ru-RU" b="1" dirty="0" smtClean="0">
                <a:solidFill>
                  <a:srgbClr val="00B050"/>
                </a:solidFill>
              </a:rPr>
              <a:t>» ст.12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1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640" y="692696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prstClr val="black"/>
                </a:solidFill>
              </a:rPr>
              <a:t>Приказ </a:t>
            </a:r>
            <a:endParaRPr lang="ru-RU" sz="36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Министерства </a:t>
            </a:r>
            <a:r>
              <a:rPr lang="ru-RU" sz="3600" b="1" dirty="0">
                <a:solidFill>
                  <a:prstClr val="black"/>
                </a:solidFill>
              </a:rPr>
              <a:t>просвещения Российской Федерации </a:t>
            </a:r>
            <a:endParaRPr lang="ru-RU" sz="36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от </a:t>
            </a:r>
            <a:r>
              <a:rPr lang="ru-RU" sz="3600" b="1" dirty="0">
                <a:solidFill>
                  <a:prstClr val="black"/>
                </a:solidFill>
              </a:rPr>
              <a:t>09.11.2018г №196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71703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Признает </a:t>
            </a:r>
            <a:r>
              <a:rPr lang="ru-RU" sz="2400" dirty="0"/>
              <a:t>утратившим силу приказ Министерства образования и науки Российской Федерации от 29 августа 2013 г. N 1008 "Об утверждении Порядка организации и осуществления образовательной деятельности по дополнительным общеобразовательным программам"</a:t>
            </a:r>
          </a:p>
        </p:txBody>
      </p:sp>
    </p:spTree>
    <p:extLst>
      <p:ext uri="{BB962C8B-B14F-4D97-AF65-F5344CB8AC3E}">
        <p14:creationId xmlns:p14="http://schemas.microsoft.com/office/powerpoint/2010/main" val="322027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04664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Кто разрабатывает и утверждает программы дополнительного образования?</a:t>
            </a:r>
          </a:p>
        </p:txBody>
      </p:sp>
      <p:pic>
        <p:nvPicPr>
          <p:cNvPr id="1026" name="Picture 2" descr="https://kcson-kuragino.krn.socinfo.ru/media/2018/08/03/1225562040/1458201073-4717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1088" y="1351923"/>
            <a:ext cx="371681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50088" y="1628800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п.5 Программы разрабатываются и утверждаются </a:t>
            </a:r>
            <a:r>
              <a:rPr lang="ru-RU" sz="2400" dirty="0" smtClean="0">
                <a:solidFill>
                  <a:srgbClr val="C00000"/>
                </a:solidFill>
              </a:rPr>
              <a:t>организацией, осуществляющей образовательную деятельность</a:t>
            </a:r>
            <a:r>
              <a:rPr lang="ru-RU" sz="2400" dirty="0" smtClean="0"/>
              <a:t>. </a:t>
            </a:r>
            <a:r>
              <a:rPr lang="ru-RU" sz="2400" dirty="0" smtClean="0">
                <a:solidFill>
                  <a:srgbClr val="00B050"/>
                </a:solidFill>
              </a:rPr>
              <a:t>(ФЗ №273 ст.12 п.5)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128" y="400506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* При разработке, принятии и утверждении программ необходимо учитывать полномочия коллегиальных органов управления и самоуправления, обозначенных в Уставе образовательной организации.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6398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6" y="0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 что может быть направлена программа дополнительного образования?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712" y="816472"/>
            <a:ext cx="89496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Формирование и развитие творческих способностей;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Удовлетворение </a:t>
            </a:r>
            <a:r>
              <a:rPr lang="ru-RU" sz="2000" dirty="0"/>
              <a:t>индивидуальных потребностей </a:t>
            </a:r>
            <a:r>
              <a:rPr lang="ru-RU" sz="2000" dirty="0" smtClean="0"/>
              <a:t>в </a:t>
            </a:r>
            <a:r>
              <a:rPr lang="ru-RU" sz="2000" dirty="0"/>
              <a:t>интеллектуальном, нравственном, художественно-эстетическом развитии, а также в занятиях физической культурой и спортом;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Формирование </a:t>
            </a:r>
            <a:r>
              <a:rPr lang="ru-RU" sz="2000" dirty="0"/>
              <a:t>культуры здорового и безопасного образа жизни;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Обеспечение </a:t>
            </a:r>
            <a:r>
              <a:rPr lang="ru-RU" sz="2000" dirty="0"/>
              <a:t>духовно-нравственного, гражданско-патриотического,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военно-патриотического</a:t>
            </a:r>
            <a:r>
              <a:rPr lang="ru-RU" sz="2000" dirty="0"/>
              <a:t>, трудового воспитания обучающихся;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Выявление</a:t>
            </a:r>
            <a:r>
              <a:rPr lang="ru-RU" sz="2000" dirty="0"/>
              <a:t>, развитие и </a:t>
            </a:r>
            <a:r>
              <a:rPr lang="ru-RU" sz="2000" dirty="0" smtClean="0"/>
              <a:t>поддержка </a:t>
            </a:r>
            <a:r>
              <a:rPr lang="ru-RU" sz="2000" dirty="0"/>
              <a:t>талантливых обучающихся, а также лиц, проявивших выдающиеся способности;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Формирование общей культуры обучающихся;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Создание и обеспечение необходимых условий для личностного развития,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профессионального самоопределения</a:t>
            </a:r>
            <a:r>
              <a:rPr lang="ru-RU" sz="2000" dirty="0"/>
              <a:t> и творческого труда обучающихся;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Профессиональную ориентацию обучающихся;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Подготовку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спортивного резерва и спортсменов высокого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класса, в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том числе из числа обучающихся с ограниченными возможностями здоровья, детей-инвалидов и инвалидов;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Социализацию </a:t>
            </a:r>
            <a:r>
              <a:rPr lang="ru-RU" sz="2000" dirty="0"/>
              <a:t>и адаптацию обучающихся к жизни в обществе;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Удовлетворение </a:t>
            </a:r>
            <a:r>
              <a:rPr lang="ru-RU" sz="2000" dirty="0"/>
              <a:t>иных образовательных потребностей и </a:t>
            </a:r>
            <a:r>
              <a:rPr lang="ru-RU" sz="2000" dirty="0" smtClean="0"/>
              <a:t>интересов, </a:t>
            </a:r>
            <a:r>
              <a:rPr lang="ru-RU" sz="2000" dirty="0"/>
              <a:t>не противоречащих законодательству Российской Федерации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092" y="511391"/>
            <a:ext cx="580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п.3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2120" y="63813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(ФЗ №273 ст.75)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5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240" y="545485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Какие существуют направленности программ дополнительного образования?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59524" y="1521280"/>
            <a:ext cx="5631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Техническая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Естественнонаучная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Физкультурно-спортивная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Художественная 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Туристско-краеведческая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Социально-педагогическая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859632"/>
            <a:ext cx="580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п.9</a:t>
            </a:r>
            <a:endParaRPr lang="ru-RU" sz="2400" dirty="0"/>
          </a:p>
        </p:txBody>
      </p:sp>
      <p:pic>
        <p:nvPicPr>
          <p:cNvPr id="2050" name="Picture 2" descr="https://scriptdesigner.ru/uploads/posts/1472/30ccbf50d2-integrac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9498" y="1537233"/>
            <a:ext cx="118846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att.karelia.ru/_data/files.thumb/1/4/148b52226093a10_8318.d19259926e_g-middl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313305"/>
            <a:ext cx="1273369" cy="95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implehr.co.uk/wp-content/uploads/2014/07/Sporting-3D-Man-150x1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926" y="2924944"/>
            <a:ext cx="1014058" cy="101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webmastercourse.com/wp-content/uploads/2015/04/3D-Women-Drawing-0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684" y="3717032"/>
            <a:ext cx="864095" cy="8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.pinimg.com/originals/83/30/e7/8330e7d055db00e0df8446cd096521fb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145" y="3717032"/>
            <a:ext cx="925642" cy="92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pp.userapi.com/c824501/v824501785/7bc94/wbK8NQtBmB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1828" y="4473647"/>
            <a:ext cx="1078006" cy="80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changecom.files.wordpress.com/2012/09/reading_to_children_1600_clr_6215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0831" y="5335072"/>
            <a:ext cx="121003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9870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512" y="397816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Что организация решает самостоятельно,?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95736" y="1052736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п.9 </a:t>
            </a:r>
            <a:r>
              <a:rPr lang="ru-RU" sz="2400" dirty="0" smtClean="0">
                <a:solidFill>
                  <a:srgbClr val="C00000"/>
                </a:solidFill>
              </a:rPr>
              <a:t>Формы обучения </a:t>
            </a:r>
            <a:r>
              <a:rPr lang="ru-RU" sz="2400" dirty="0" smtClean="0"/>
              <a:t>по дополнительным образовательным программам определяются организацией.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3074" y="2492896"/>
            <a:ext cx="5941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п.5 </a:t>
            </a:r>
            <a:r>
              <a:rPr lang="ru-RU" sz="2400" dirty="0" smtClean="0">
                <a:solidFill>
                  <a:srgbClr val="C00000"/>
                </a:solidFill>
              </a:rPr>
              <a:t>Содержание</a:t>
            </a:r>
            <a:r>
              <a:rPr lang="ru-RU" sz="2400" dirty="0" smtClean="0"/>
              <a:t>  и </a:t>
            </a:r>
            <a:r>
              <a:rPr lang="ru-RU" sz="2400" dirty="0" smtClean="0">
                <a:solidFill>
                  <a:srgbClr val="C00000"/>
                </a:solidFill>
              </a:rPr>
              <a:t>сроки обучения </a:t>
            </a:r>
            <a:r>
              <a:rPr lang="ru-RU" sz="2400" dirty="0" smtClean="0"/>
              <a:t>определяются образовательной программой (которая разрабатывается образовательной организацией)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4242" y="537321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* Программа дополнительного образования должна ДОПОЛНЯТЬ основную образовательную программу, а не дублировать ее содержание.</a:t>
            </a:r>
            <a:endParaRPr lang="ru-RU" dirty="0"/>
          </a:p>
        </p:txBody>
      </p:sp>
      <p:pic>
        <p:nvPicPr>
          <p:cNvPr id="5122" name="Picture 2" descr="http://189131.selcdn.ru/leonardo/uploadsForSiteId/135173/texteditor/815bf9c6-c786-489f-ad3c-d786242a214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2760" y="2132856"/>
            <a:ext cx="1115568" cy="157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648" y="3421742"/>
            <a:ext cx="1416168" cy="10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s://www.rfms.com/wp-content/uploads/2015/05/classroom-measure-screen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171808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6680" y="4062556"/>
            <a:ext cx="737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Дополнительные образовательные программы должны учитывать возрастные и индивидуальные особенности детей. </a:t>
            </a:r>
            <a:r>
              <a:rPr lang="ru-RU" sz="2400" dirty="0" smtClean="0">
                <a:solidFill>
                  <a:srgbClr val="00B050"/>
                </a:solidFill>
              </a:rPr>
              <a:t>(ФЗ №273 ст.75 п.1)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1054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512" y="397816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 какой срок разрабатываются программы дополнительного образования?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1628800"/>
            <a:ext cx="8760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п.5 Сроки обучения </a:t>
            </a:r>
            <a:r>
              <a:rPr lang="ru-RU" sz="2400" dirty="0" smtClean="0">
                <a:solidFill>
                  <a:srgbClr val="C00000"/>
                </a:solidFill>
              </a:rPr>
              <a:t>определяются образовательной программой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1568" y="4288761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п.11 Программы </a:t>
            </a:r>
            <a:r>
              <a:rPr lang="ru-RU" sz="2400" dirty="0" smtClean="0">
                <a:solidFill>
                  <a:srgbClr val="C00000"/>
                </a:solidFill>
              </a:rPr>
              <a:t>обновляются ежегодно </a:t>
            </a:r>
            <a:r>
              <a:rPr lang="ru-RU" sz="2400" dirty="0" smtClean="0"/>
              <a:t>(с учетом развития науки, техники, культуры, экономики, технологий и социальной сферы).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https://pbs.twimg.com/media/DKFDwVBXcAAnLg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83" y="4149080"/>
            <a:ext cx="2821038" cy="184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285293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п.6 Программу </a:t>
            </a:r>
            <a:r>
              <a:rPr lang="ru-RU" sz="2400" dirty="0" smtClean="0">
                <a:solidFill>
                  <a:srgbClr val="C00000"/>
                </a:solidFill>
              </a:rPr>
              <a:t>можно реализовывать в течение всего календарного года</a:t>
            </a:r>
            <a:r>
              <a:rPr lang="ru-RU" sz="2400" dirty="0" smtClean="0"/>
              <a:t>, включая каникулярное время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03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512" y="692696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Что должно быть зафиксировано в локальном нормативном акте образовательной организации?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1564" y="1772816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п.9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Количество обучающихся в объединении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Возрастные категории обучающихся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Продолжительность учебных занятий*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941168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*Количество учебных занятий в год, за весь курс - определяется программой дополнительного образования. Длительность одного занятия должна соответствовать нормам СанПиН 2.4.1.3049-13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25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238</TotalTime>
  <Words>797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О программах дополнительного образования в вопросах и ответах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Дополнительное образование</dc:title>
  <dc:creator>Ирина</dc:creator>
  <cp:lastModifiedBy>УМЦ</cp:lastModifiedBy>
  <cp:revision>54</cp:revision>
  <dcterms:created xsi:type="dcterms:W3CDTF">2019-03-26T18:38:17Z</dcterms:created>
  <dcterms:modified xsi:type="dcterms:W3CDTF">2020-10-19T13:17:55Z</dcterms:modified>
</cp:coreProperties>
</file>