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6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4A315-E630-4E39-A175-FB6602C733B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AF2683-88DC-4618-97FD-A26D32DCEB10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требованиям ФГОС ДО</a:t>
          </a:r>
          <a:endParaRPr lang="ru-RU" sz="2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778D4AB-0795-4ED3-8332-F10D8A1F1D3F}" type="parTrans" cxnId="{825F83DE-8262-4AA6-AEC0-0C8A2B8A9FD8}">
      <dgm:prSet/>
      <dgm:spPr/>
      <dgm:t>
        <a:bodyPr/>
        <a:lstStyle/>
        <a:p>
          <a:endParaRPr lang="ru-RU"/>
        </a:p>
      </dgm:t>
    </dgm:pt>
    <dgm:pt modelId="{190718BD-325B-482A-AADA-B098ADE44D36}" type="sibTrans" cxnId="{825F83DE-8262-4AA6-AEC0-0C8A2B8A9FD8}">
      <dgm:prSet/>
      <dgm:spPr/>
      <dgm:t>
        <a:bodyPr/>
        <a:lstStyle/>
        <a:p>
          <a:endParaRPr lang="ru-RU"/>
        </a:p>
      </dgm:t>
    </dgm:pt>
    <dgm:pt modelId="{0ED960DC-6CB5-430B-8E67-86440D3B7A9C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 направлениям партнерской  деятельности</a:t>
          </a:r>
          <a:endParaRPr lang="ru-RU" sz="2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C76A02E-B711-47A3-A1AA-73F5D6D13FD5}" type="parTrans" cxnId="{1089232A-86A3-4D9A-9BE3-04966B20995C}">
      <dgm:prSet/>
      <dgm:spPr/>
      <dgm:t>
        <a:bodyPr/>
        <a:lstStyle/>
        <a:p>
          <a:endParaRPr lang="ru-RU"/>
        </a:p>
      </dgm:t>
    </dgm:pt>
    <dgm:pt modelId="{F007C3A9-406C-4B3C-BBC6-FE8CD4222397}" type="sibTrans" cxnId="{1089232A-86A3-4D9A-9BE3-04966B20995C}">
      <dgm:prSet/>
      <dgm:spPr/>
      <dgm:t>
        <a:bodyPr/>
        <a:lstStyle/>
        <a:p>
          <a:endParaRPr lang="ru-RU"/>
        </a:p>
      </dgm:t>
    </dgm:pt>
    <dgm:pt modelId="{3A2C6B14-4499-4586-B49C-99C9BE31B02E}" type="pres">
      <dgm:prSet presAssocID="{FB44A315-E630-4E39-A175-FB6602C733B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5DABD7-DEB9-4DA2-8C16-74C9977B88BD}" type="pres">
      <dgm:prSet presAssocID="{E8AF2683-88DC-4618-97FD-A26D32DCEB10}" presName="root" presStyleCnt="0"/>
      <dgm:spPr/>
    </dgm:pt>
    <dgm:pt modelId="{9DFA95E6-756C-4D0E-A142-BDE735B64C94}" type="pres">
      <dgm:prSet presAssocID="{E8AF2683-88DC-4618-97FD-A26D32DCEB10}" presName="rootComposite" presStyleCnt="0"/>
      <dgm:spPr/>
    </dgm:pt>
    <dgm:pt modelId="{FAE749AA-7E52-4DE0-8930-B0B9520427DC}" type="pres">
      <dgm:prSet presAssocID="{E8AF2683-88DC-4618-97FD-A26D32DCEB10}" presName="rootText" presStyleLbl="node1" presStyleIdx="0" presStyleCnt="2" custScaleX="91043" custScaleY="112225" custLinFactNeighborX="62" custLinFactNeighborY="5401"/>
      <dgm:spPr/>
      <dgm:t>
        <a:bodyPr/>
        <a:lstStyle/>
        <a:p>
          <a:endParaRPr lang="ru-RU"/>
        </a:p>
      </dgm:t>
    </dgm:pt>
    <dgm:pt modelId="{CF7C8AA5-89D6-41F9-9093-4DD539B0E9B0}" type="pres">
      <dgm:prSet presAssocID="{E8AF2683-88DC-4618-97FD-A26D32DCEB10}" presName="rootConnector" presStyleLbl="node1" presStyleIdx="0" presStyleCnt="2"/>
      <dgm:spPr/>
      <dgm:t>
        <a:bodyPr/>
        <a:lstStyle/>
        <a:p>
          <a:endParaRPr lang="ru-RU"/>
        </a:p>
      </dgm:t>
    </dgm:pt>
    <dgm:pt modelId="{2D643B79-9991-43F7-ADD1-B147ACA77282}" type="pres">
      <dgm:prSet presAssocID="{E8AF2683-88DC-4618-97FD-A26D32DCEB10}" presName="childShape" presStyleCnt="0"/>
      <dgm:spPr/>
    </dgm:pt>
    <dgm:pt modelId="{D9E7D3EC-C3DE-4632-BDA8-F16EC274A51D}" type="pres">
      <dgm:prSet presAssocID="{0ED960DC-6CB5-430B-8E67-86440D3B7A9C}" presName="root" presStyleCnt="0"/>
      <dgm:spPr/>
    </dgm:pt>
    <dgm:pt modelId="{A7651CB5-7F98-4160-B705-27A0F95986A1}" type="pres">
      <dgm:prSet presAssocID="{0ED960DC-6CB5-430B-8E67-86440D3B7A9C}" presName="rootComposite" presStyleCnt="0"/>
      <dgm:spPr/>
    </dgm:pt>
    <dgm:pt modelId="{13B0236E-0B61-4765-B380-AF1FBFDB11E0}" type="pres">
      <dgm:prSet presAssocID="{0ED960DC-6CB5-430B-8E67-86440D3B7A9C}" presName="rootText" presStyleLbl="node1" presStyleIdx="1" presStyleCnt="2" custScaleX="101655" custScaleY="108936" custLinFactNeighborX="2825" custLinFactNeighborY="2112"/>
      <dgm:spPr/>
      <dgm:t>
        <a:bodyPr/>
        <a:lstStyle/>
        <a:p>
          <a:endParaRPr lang="ru-RU"/>
        </a:p>
      </dgm:t>
    </dgm:pt>
    <dgm:pt modelId="{F30C2F1F-1B21-42A3-8D41-EE38FFD6AA68}" type="pres">
      <dgm:prSet presAssocID="{0ED960DC-6CB5-430B-8E67-86440D3B7A9C}" presName="rootConnector" presStyleLbl="node1" presStyleIdx="1" presStyleCnt="2"/>
      <dgm:spPr/>
      <dgm:t>
        <a:bodyPr/>
        <a:lstStyle/>
        <a:p>
          <a:endParaRPr lang="ru-RU"/>
        </a:p>
      </dgm:t>
    </dgm:pt>
    <dgm:pt modelId="{00DFD01C-7E14-460D-A304-ED10E1F784AD}" type="pres">
      <dgm:prSet presAssocID="{0ED960DC-6CB5-430B-8E67-86440D3B7A9C}" presName="childShape" presStyleCnt="0"/>
      <dgm:spPr/>
    </dgm:pt>
  </dgm:ptLst>
  <dgm:cxnLst>
    <dgm:cxn modelId="{5C0BAF5E-D35B-4C54-B05F-6EA68C16EA63}" type="presOf" srcId="{E8AF2683-88DC-4618-97FD-A26D32DCEB10}" destId="{CF7C8AA5-89D6-41F9-9093-4DD539B0E9B0}" srcOrd="1" destOrd="0" presId="urn:microsoft.com/office/officeart/2005/8/layout/hierarchy3"/>
    <dgm:cxn modelId="{72463463-852B-44C0-B7F6-37AC91DF4447}" type="presOf" srcId="{0ED960DC-6CB5-430B-8E67-86440D3B7A9C}" destId="{13B0236E-0B61-4765-B380-AF1FBFDB11E0}" srcOrd="0" destOrd="0" presId="urn:microsoft.com/office/officeart/2005/8/layout/hierarchy3"/>
    <dgm:cxn modelId="{8E8D6FCE-0B64-499A-9DA6-62F933BCC99F}" type="presOf" srcId="{E8AF2683-88DC-4618-97FD-A26D32DCEB10}" destId="{FAE749AA-7E52-4DE0-8930-B0B9520427DC}" srcOrd="0" destOrd="0" presId="urn:microsoft.com/office/officeart/2005/8/layout/hierarchy3"/>
    <dgm:cxn modelId="{65E3D2F3-84B6-4264-9E81-4DACF3FC690E}" type="presOf" srcId="{FB44A315-E630-4E39-A175-FB6602C733BC}" destId="{3A2C6B14-4499-4586-B49C-99C9BE31B02E}" srcOrd="0" destOrd="0" presId="urn:microsoft.com/office/officeart/2005/8/layout/hierarchy3"/>
    <dgm:cxn modelId="{825F83DE-8262-4AA6-AEC0-0C8A2B8A9FD8}" srcId="{FB44A315-E630-4E39-A175-FB6602C733BC}" destId="{E8AF2683-88DC-4618-97FD-A26D32DCEB10}" srcOrd="0" destOrd="0" parTransId="{D778D4AB-0795-4ED3-8332-F10D8A1F1D3F}" sibTransId="{190718BD-325B-482A-AADA-B098ADE44D36}"/>
    <dgm:cxn modelId="{1089232A-86A3-4D9A-9BE3-04966B20995C}" srcId="{FB44A315-E630-4E39-A175-FB6602C733BC}" destId="{0ED960DC-6CB5-430B-8E67-86440D3B7A9C}" srcOrd="1" destOrd="0" parTransId="{4C76A02E-B711-47A3-A1AA-73F5D6D13FD5}" sibTransId="{F007C3A9-406C-4B3C-BBC6-FE8CD4222397}"/>
    <dgm:cxn modelId="{E22C5F01-D844-42F5-8DB9-D1E1C56E4B24}" type="presOf" srcId="{0ED960DC-6CB5-430B-8E67-86440D3B7A9C}" destId="{F30C2F1F-1B21-42A3-8D41-EE38FFD6AA68}" srcOrd="1" destOrd="0" presId="urn:microsoft.com/office/officeart/2005/8/layout/hierarchy3"/>
    <dgm:cxn modelId="{0405E465-6181-462C-A496-A1BE791CD6A8}" type="presParOf" srcId="{3A2C6B14-4499-4586-B49C-99C9BE31B02E}" destId="{375DABD7-DEB9-4DA2-8C16-74C9977B88BD}" srcOrd="0" destOrd="0" presId="urn:microsoft.com/office/officeart/2005/8/layout/hierarchy3"/>
    <dgm:cxn modelId="{04F7498F-AB7C-4DB9-8B5A-83A03F89CA15}" type="presParOf" srcId="{375DABD7-DEB9-4DA2-8C16-74C9977B88BD}" destId="{9DFA95E6-756C-4D0E-A142-BDE735B64C94}" srcOrd="0" destOrd="0" presId="urn:microsoft.com/office/officeart/2005/8/layout/hierarchy3"/>
    <dgm:cxn modelId="{93BB7351-9410-4C4F-8509-5AE306D25E61}" type="presParOf" srcId="{9DFA95E6-756C-4D0E-A142-BDE735B64C94}" destId="{FAE749AA-7E52-4DE0-8930-B0B9520427DC}" srcOrd="0" destOrd="0" presId="urn:microsoft.com/office/officeart/2005/8/layout/hierarchy3"/>
    <dgm:cxn modelId="{D2DF31D6-F9A7-4E5C-937D-5D37C66A5C97}" type="presParOf" srcId="{9DFA95E6-756C-4D0E-A142-BDE735B64C94}" destId="{CF7C8AA5-89D6-41F9-9093-4DD539B0E9B0}" srcOrd="1" destOrd="0" presId="urn:microsoft.com/office/officeart/2005/8/layout/hierarchy3"/>
    <dgm:cxn modelId="{898D8C8C-8337-4F5C-A93F-8117A6AD6161}" type="presParOf" srcId="{375DABD7-DEB9-4DA2-8C16-74C9977B88BD}" destId="{2D643B79-9991-43F7-ADD1-B147ACA77282}" srcOrd="1" destOrd="0" presId="urn:microsoft.com/office/officeart/2005/8/layout/hierarchy3"/>
    <dgm:cxn modelId="{22A0BA64-0A25-4FAC-BCA2-6F78EE34C8D2}" type="presParOf" srcId="{3A2C6B14-4499-4586-B49C-99C9BE31B02E}" destId="{D9E7D3EC-C3DE-4632-BDA8-F16EC274A51D}" srcOrd="1" destOrd="0" presId="urn:microsoft.com/office/officeart/2005/8/layout/hierarchy3"/>
    <dgm:cxn modelId="{6533AB42-7820-4C98-9A7B-FCB063349FB5}" type="presParOf" srcId="{D9E7D3EC-C3DE-4632-BDA8-F16EC274A51D}" destId="{A7651CB5-7F98-4160-B705-27A0F95986A1}" srcOrd="0" destOrd="0" presId="urn:microsoft.com/office/officeart/2005/8/layout/hierarchy3"/>
    <dgm:cxn modelId="{47C8E208-9E94-4A04-8DF2-B56EDC13EEDA}" type="presParOf" srcId="{A7651CB5-7F98-4160-B705-27A0F95986A1}" destId="{13B0236E-0B61-4765-B380-AF1FBFDB11E0}" srcOrd="0" destOrd="0" presId="urn:microsoft.com/office/officeart/2005/8/layout/hierarchy3"/>
    <dgm:cxn modelId="{6843CA05-A272-462A-8803-FE35AC4CC7DE}" type="presParOf" srcId="{A7651CB5-7F98-4160-B705-27A0F95986A1}" destId="{F30C2F1F-1B21-42A3-8D41-EE38FFD6AA68}" srcOrd="1" destOrd="0" presId="urn:microsoft.com/office/officeart/2005/8/layout/hierarchy3"/>
    <dgm:cxn modelId="{EC577EFA-EA72-4351-A5FF-8F821FD48590}" type="presParOf" srcId="{D9E7D3EC-C3DE-4632-BDA8-F16EC274A51D}" destId="{00DFD01C-7E14-460D-A304-ED10E1F784A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E749AA-7E52-4DE0-8930-B0B9520427DC}">
      <dsp:nvSpPr>
        <dsp:cNvPr id="0" name=""/>
        <dsp:cNvSpPr/>
      </dsp:nvSpPr>
      <dsp:spPr>
        <a:xfrm>
          <a:off x="5718" y="80971"/>
          <a:ext cx="3490464" cy="2151276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требованиям ФГОС ДО</a:t>
          </a:r>
          <a:endParaRPr lang="ru-RU" sz="2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718" y="80971"/>
        <a:ext cx="3490464" cy="2151276"/>
      </dsp:txXfrm>
    </dsp:sp>
    <dsp:sp modelId="{13B0236E-0B61-4765-B380-AF1FBFDB11E0}">
      <dsp:nvSpPr>
        <dsp:cNvPr id="0" name=""/>
        <dsp:cNvSpPr/>
      </dsp:nvSpPr>
      <dsp:spPr>
        <a:xfrm>
          <a:off x="4455614" y="80971"/>
          <a:ext cx="3897313" cy="208822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 направлениям партнерской  деятельности</a:t>
          </a:r>
          <a:endParaRPr lang="ru-RU" sz="2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455614" y="80971"/>
        <a:ext cx="3897313" cy="2088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2758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199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295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59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80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3015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874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7347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0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5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370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A0182-620B-40A5-B8CC-DE7B6D04D17A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084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1858" y="1484784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err="1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4800" b="1" i="1" dirty="0">
                <a:latin typeface="Arial" pitchFamily="34" charset="0"/>
                <a:cs typeface="Arial" pitchFamily="34" charset="0"/>
              </a:rPr>
              <a:t> как инновационная технология дошкольного </a:t>
            </a:r>
            <a:r>
              <a:rPr lang="ru-RU" sz="4800" b="1" i="1" dirty="0" smtClean="0">
                <a:latin typeface="Arial" pitchFamily="34" charset="0"/>
                <a:cs typeface="Arial" pitchFamily="34" charset="0"/>
              </a:rPr>
              <a:t>обучения</a:t>
            </a: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Консультация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82637" y="4213929"/>
            <a:ext cx="3405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Учитель-логопед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Соболева А.Е.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21808" y="5990393"/>
            <a:ext cx="2572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Arial" pitchFamily="34" charset="0"/>
                <a:cs typeface="Arial" pitchFamily="34" charset="0"/>
              </a:rPr>
              <a:t>Юрга</a:t>
            </a:r>
          </a:p>
          <a:p>
            <a:pPr algn="ctr"/>
            <a:r>
              <a:rPr lang="ru-RU" i="1" dirty="0" smtClean="0">
                <a:latin typeface="Arial" pitchFamily="34" charset="0"/>
                <a:cs typeface="Arial" pitchFamily="34" charset="0"/>
              </a:rPr>
              <a:t>2019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5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412776"/>
            <a:ext cx="8508972" cy="515218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>
              <a:lnSpc>
                <a:spcPct val="130000"/>
              </a:lnSpc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Тема «Насекомые»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Виды (лесные, водные, ночные, вредные…)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Питание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Стихи 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Сказки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Загадки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Раскраски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Бумажные куклы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Разрезные картинки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Строение 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Развитие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Лото и др.</a:t>
            </a:r>
          </a:p>
          <a:p>
            <a:pPr lvl="0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4556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Составление плана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5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картинки-лэпбук-кармашки-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1295400"/>
            <a:ext cx="6429375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8594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634480"/>
            <a:ext cx="8304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Результаты 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использования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лэпбука: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1440" y="1412776"/>
            <a:ext cx="9144000" cy="537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Объединение детей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педагогов – социальная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направленность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Дети  учатся находить информацию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самостоятельно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– 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учатся учиться.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Развивается творческое мышление, любознательность, находчивость, воображение, мелкая моторика, пространственная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ориентировка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– развивается речь.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Ребенок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учится самостоятельно собирать и </a:t>
            </a:r>
            <a:endParaRPr lang="ru-RU" sz="2600" i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              организовывать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информацию – хорошая </a:t>
            </a:r>
            <a:endParaRPr lang="ru-RU" sz="2600" i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500" i="1" dirty="0" smtClean="0">
                <a:latin typeface="Arial" pitchFamily="34" charset="0"/>
                <a:cs typeface="Arial" pitchFamily="34" charset="0"/>
              </a:rPr>
              <a:t>подготовка </a:t>
            </a:r>
            <a:r>
              <a:rPr lang="ru-RU" sz="2500" i="1" dirty="0">
                <a:latin typeface="Arial" pitchFamily="34" charset="0"/>
                <a:cs typeface="Arial" pitchFamily="34" charset="0"/>
              </a:rPr>
              <a:t>к </a:t>
            </a:r>
            <a:r>
              <a:rPr lang="ru-RU" sz="2500" i="1" dirty="0" smtClean="0">
                <a:latin typeface="Arial" pitchFamily="34" charset="0"/>
                <a:cs typeface="Arial" pitchFamily="34" charset="0"/>
              </a:rPr>
              <a:t>исследовательской </a:t>
            </a:r>
            <a:r>
              <a:rPr lang="ru-RU" sz="2500" i="1" dirty="0">
                <a:latin typeface="Arial" pitchFamily="34" charset="0"/>
                <a:cs typeface="Arial" pitchFamily="34" charset="0"/>
              </a:rPr>
              <a:t>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5408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5592" y="161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2782830"/>
            <a:ext cx="65785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2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620688"/>
            <a:ext cx="51845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Arial" pitchFamily="34" charset="0"/>
                <a:cs typeface="Arial" pitchFamily="34" charset="0"/>
              </a:rPr>
              <a:t>Татьяна Пироженко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адаптировала западную технологию «</a:t>
            </a: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» для русского менталитета, а также: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4917" y="476672"/>
            <a:ext cx="3316454" cy="4336901"/>
          </a:xfrm>
          <a:prstGeom prst="roundRect">
            <a:avLst>
              <a:gd name="adj" fmla="val 16667"/>
            </a:avLst>
          </a:prstGeom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2436570"/>
            <a:ext cx="6156176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и разработчик интерактивных папок-</a:t>
            </a:r>
            <a:r>
              <a:rPr lang="ru-RU" sz="2700" i="1" dirty="0" err="1" smtClean="0">
                <a:latin typeface="Arial" pitchFamily="34" charset="0"/>
                <a:cs typeface="Arial" pitchFamily="34" charset="0"/>
              </a:rPr>
              <a:t>лэпбуков</a:t>
            </a:r>
            <a:endParaRPr lang="ru-RU" sz="27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блога «Это интересно!»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развивающих детских книг изд-ва ФЕНИКС и ПИТЕР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нескольких обучающих пособий компании «Умница»</a:t>
            </a:r>
          </a:p>
        </p:txBody>
      </p:sp>
    </p:spTree>
    <p:extLst>
      <p:ext uri="{BB962C8B-B14F-4D97-AF65-F5344CB8AC3E}">
        <p14:creationId xmlns:p14="http://schemas.microsoft.com/office/powerpoint/2010/main" xmlns="" val="332663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6746" y="980728"/>
            <a:ext cx="88177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(с англ. «книга на коленях»)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это интерактивная тематическая папка, «это самодельная бумажная книжечка с кармашками, дверками, окошками, подвижными деталями, которые ребенок может доставать, перекладывать, складывать по своему усмотрению». 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(Т. Пироженко )</a:t>
            </a:r>
          </a:p>
        </p:txBody>
      </p:sp>
    </p:spTree>
    <p:extLst>
      <p:ext uri="{BB962C8B-B14F-4D97-AF65-F5344CB8AC3E}">
        <p14:creationId xmlns:p14="http://schemas.microsoft.com/office/powerpoint/2010/main" xmlns="" val="305422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4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232" y="908720"/>
            <a:ext cx="7870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Почему технология «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» актуальна в наше время?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739728349"/>
              </p:ext>
            </p:extLst>
          </p:nvPr>
        </p:nvGraphicFramePr>
        <p:xfrm>
          <a:off x="401255" y="3212976"/>
          <a:ext cx="835292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Стрелка вправо 8"/>
          <p:cNvSpPr/>
          <p:nvPr/>
        </p:nvSpPr>
        <p:spPr>
          <a:xfrm rot="5400000">
            <a:off x="2481302" y="2300973"/>
            <a:ext cx="720080" cy="67187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5700028" y="2300973"/>
            <a:ext cx="720080" cy="67187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31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764704"/>
            <a:ext cx="54495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Разновидности 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лепбука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406" y="2551837"/>
            <a:ext cx="399554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u="sng" dirty="0" smtClean="0">
                <a:latin typeface="Arial" pitchFamily="34" charset="0"/>
                <a:cs typeface="Arial" pitchFamily="34" charset="0"/>
              </a:rPr>
              <a:t>По назначению:</a:t>
            </a:r>
          </a:p>
          <a:p>
            <a:endParaRPr lang="ru-RU" sz="800" i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•учебные;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•игровые;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•поздравительные,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•праздничные;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•автобиографические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76472" y="2551837"/>
            <a:ext cx="4361808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200" i="1" u="sng" dirty="0" smtClean="0">
                <a:latin typeface="Arial" pitchFamily="34" charset="0"/>
                <a:cs typeface="Arial" pitchFamily="34" charset="0"/>
              </a:rPr>
              <a:t>По форме: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• с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двумя разворотами;</a:t>
            </a:r>
          </a:p>
          <a:p>
            <a:pPr>
              <a:lnSpc>
                <a:spcPct val="120000"/>
              </a:lnSpc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•с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3-5 разворотами;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•книжка-гармошка;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•фигурная папка.</a:t>
            </a:r>
          </a:p>
        </p:txBody>
      </p:sp>
      <p:sp>
        <p:nvSpPr>
          <p:cNvPr id="6" name="Стрелка вниз 5"/>
          <p:cNvSpPr/>
          <p:nvPr/>
        </p:nvSpPr>
        <p:spPr>
          <a:xfrm rot="2061258">
            <a:off x="2745841" y="1311783"/>
            <a:ext cx="239082" cy="126845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672552">
            <a:off x="5465191" y="1348277"/>
            <a:ext cx="242316" cy="1334599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29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582341"/>
            <a:ext cx="9132560" cy="470898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стандартные кармашки;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обычные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и фигурные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конверты;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кармашки-гармошки;</a:t>
            </a:r>
          </a:p>
          <a:p>
            <a:endParaRPr lang="ru-RU" sz="9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кармашки-книжки;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окошки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дверцы;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вращающиеся детали;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высовывающиеся детали;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карточки;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теги;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стрелки;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пазлы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чистые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листы для заметок и т.д.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5773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Организация материала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08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582341"/>
            <a:ext cx="9132560" cy="493596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Активизирует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у детей интерес к познавательной деятельности;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позволяет самостоятельно собирать нужную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информацию; развивает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креативность, творческое мышление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речь;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помогает разнообразить занятия, совместную деятельность со взрослым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 algn="ctr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помогает детям лучше понять и запомнить информацию(особенно если ребенок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визуал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);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позволяет сохранить собранный материал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 algn="ctr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объединяет педагогов, детей 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родителей.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4768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Зачем нужен 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72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4881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Как сделать </a:t>
            </a:r>
            <a:r>
              <a:rPr lang="ru-RU" sz="3600" i="1" dirty="0" err="1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366" y="141277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Создание лэпбука содержит все этапы проекта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366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1366" y="2467066"/>
            <a:ext cx="334252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err="1" smtClean="0">
                <a:latin typeface="Arial" pitchFamily="34" charset="0"/>
                <a:cs typeface="Arial" pitchFamily="34" charset="0"/>
              </a:rPr>
              <a:t>Лэпбук</a:t>
            </a:r>
            <a:endParaRPr lang="ru-RU" sz="2400" b="1" i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800" b="1" i="1" u="sng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1.Выбор темы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2.Составление плана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3.Создание макета и оформление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 Презентация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11827" y="2446758"/>
            <a:ext cx="334252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Проект</a:t>
            </a:r>
          </a:p>
          <a:p>
            <a:pPr algn="ctr"/>
            <a:endParaRPr lang="ru-RU" sz="1000" b="1" i="1" u="sng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1.Целеполагание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2.Разработка 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3.Выполнение проекта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4.Подведение итогов  </a:t>
            </a:r>
            <a:endParaRPr lang="ru-RU" sz="2400" dirty="0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635896" y="3097265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3635896" y="3650910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635896" y="4221088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3635896" y="5085184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15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836712"/>
            <a:ext cx="30987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Тема 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8643"/>
            <a:ext cx="1811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Событие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428726"/>
            <a:ext cx="1948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Увлечение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61391" y="2454263"/>
            <a:ext cx="2318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Тема недели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68035" y="2951946"/>
            <a:ext cx="280249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Литературное</a:t>
            </a: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Произведение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69057" y="1743917"/>
            <a:ext cx="20214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Мультгерой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и др.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991226" y="1556792"/>
            <a:ext cx="780574" cy="3742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771800" y="1556792"/>
            <a:ext cx="699858" cy="871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199843" y="1556792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932040" y="1556792"/>
            <a:ext cx="938493" cy="871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724128" y="1522066"/>
            <a:ext cx="975915" cy="4089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2919917" y="4365104"/>
            <a:ext cx="3182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Темы 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475656" y="5373216"/>
            <a:ext cx="217399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u="sng" dirty="0" smtClean="0">
                <a:latin typeface="Arial" pitchFamily="34" charset="0"/>
                <a:cs typeface="Arial" pitchFamily="34" charset="0"/>
              </a:rPr>
              <a:t>Общие</a:t>
            </a:r>
          </a:p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«Насекомые»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61391" y="5445224"/>
            <a:ext cx="188224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u="sng" dirty="0" smtClean="0">
                <a:latin typeface="Arial" pitchFamily="34" charset="0"/>
                <a:cs typeface="Arial" pitchFamily="34" charset="0"/>
              </a:rPr>
              <a:t>Частные</a:t>
            </a:r>
          </a:p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«Оса»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3121729" y="4937249"/>
            <a:ext cx="573990" cy="507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479613" y="4969631"/>
            <a:ext cx="390920" cy="4755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29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20022</TotalTime>
  <Words>401</Words>
  <Application>Microsoft Office PowerPoint</Application>
  <PresentationFormat>Экран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Винокурова</dc:creator>
  <cp:lastModifiedBy>Александра</cp:lastModifiedBy>
  <cp:revision>46</cp:revision>
  <dcterms:created xsi:type="dcterms:W3CDTF">2017-07-12T05:18:54Z</dcterms:created>
  <dcterms:modified xsi:type="dcterms:W3CDTF">2020-02-25T04:55:19Z</dcterms:modified>
</cp:coreProperties>
</file>