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fntdata" ContentType="application/x-fontdata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160000" cy="100076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906" y="-114"/>
      </p:cViewPr>
      <p:guideLst>
        <p:guide orient="horz" pos="3152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tags" Target="tags/tag1.xml" /><Relationship Id="rId12" Type="http://schemas.openxmlformats.org/officeDocument/2006/relationships/font" Target="fonts/font1.fntdata" /><Relationship Id="rId13" Type="http://schemas.openxmlformats.org/officeDocument/2006/relationships/font" Target="fonts/font2.fntdata" /><Relationship Id="rId14" Type="http://schemas.openxmlformats.org/officeDocument/2006/relationships/font" Target="fonts/font3.fntdata" /><Relationship Id="rId15" Type="http://schemas.openxmlformats.org/officeDocument/2006/relationships/font" Target="fonts/font4.fntdata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108844"/>
            <a:ext cx="8636000" cy="21451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670973"/>
            <a:ext cx="7112000" cy="25574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65806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918538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6000" y="400770"/>
            <a:ext cx="2286000" cy="853889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8001" y="400770"/>
            <a:ext cx="6688667" cy="853889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38191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014022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570" y="6430812"/>
            <a:ext cx="8636000" cy="198762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570" y="4241648"/>
            <a:ext cx="8636000" cy="218916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456525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8000" y="2335109"/>
            <a:ext cx="4487333" cy="660455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64667" y="2335109"/>
            <a:ext cx="4487333" cy="660455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255728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0128"/>
            <a:ext cx="4489098" cy="9335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000" y="3173706"/>
            <a:ext cx="4489098" cy="57659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61141" y="2240128"/>
            <a:ext cx="4490861" cy="9335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61141" y="3173706"/>
            <a:ext cx="4490861" cy="57659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039486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572868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19598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398451"/>
            <a:ext cx="3342570" cy="16957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2278" y="398453"/>
            <a:ext cx="5679722" cy="854120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1" y="2094185"/>
            <a:ext cx="3342570" cy="68454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819729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431" y="7005320"/>
            <a:ext cx="6096000" cy="8270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91431" y="894198"/>
            <a:ext cx="6096000" cy="60045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91431" y="7832338"/>
            <a:ext cx="6096000" cy="11745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91449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400768"/>
            <a:ext cx="9144000" cy="16679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335109"/>
            <a:ext cx="9144000" cy="6604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08001" y="9275565"/>
            <a:ext cx="2370667" cy="532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12136-41BB-4DF9-B70B-172265C00B3C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71335" y="9275565"/>
            <a:ext cx="3217333" cy="532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81334" y="9275565"/>
            <a:ext cx="2370667" cy="532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CFC96-2ABF-4AE3-A3B6-29A18C4AAF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117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flip="none" rotWithShape="1">
          <a:gsLst>
            <a:gs pos="0">
              <a:srgbClr val="C0C0C0"/>
            </a:gs>
            <a:gs pos="100000">
              <a:srgbClr val="C0FF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92100" y="2933700"/>
            <a:ext cx="9283700" cy="29546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b="1" smtClean="0">
                <a:solidFill>
                  <a:srgbClr val="000000"/>
                </a:solidFill>
                <a:latin typeface="Arial - 24"/>
              </a:rPr>
              <a:t>ПРЕЗЕНТАЦИЯ  ЗАНЯТИЯ ПО ПЕТЕРБУРГОВЕДЕНИЮ </a:t>
            </a:r>
          </a:p>
          <a:p>
            <a:pPr algn="ctr"/>
            <a:r>
              <a:rPr lang="ru-RU" b="1" smtClean="0">
                <a:solidFill>
                  <a:srgbClr val="000000"/>
                </a:solidFill>
                <a:latin typeface="Arial - 24"/>
              </a:rPr>
              <a:t>ДЛЯ ДЕТЕЙ СТАРШЕЙ ГРУППЫ</a:t>
            </a:r>
          </a:p>
          <a:p>
            <a:pPr algn="ctr"/>
            <a:r>
              <a:rPr lang="ru-RU" b="1" smtClean="0">
                <a:solidFill>
                  <a:srgbClr val="000000"/>
                </a:solidFill>
                <a:latin typeface="Arial - 24"/>
              </a:rPr>
              <a:t>«ЛЮДИ - ДЕТИ НЕБА И ЗЕМЛИ»</a:t>
            </a:r>
          </a:p>
          <a:p>
            <a:endParaRPr lang="ru-RU" b="1" smtClean="0">
              <a:solidFill>
                <a:srgbClr val="000000"/>
              </a:solidFill>
              <a:latin typeface="Arial - 24"/>
            </a:endParaRPr>
          </a:p>
          <a:p>
            <a:endParaRPr lang="ru-RU" b="1" smtClean="0">
              <a:solidFill>
                <a:srgbClr val="000000"/>
              </a:solidFill>
              <a:latin typeface="Arial - 24"/>
            </a:endParaRPr>
          </a:p>
          <a:p>
            <a:endParaRPr lang="ru-RU" b="1" smtClean="0">
              <a:solidFill>
                <a:srgbClr val="000000"/>
              </a:solidFill>
              <a:latin typeface="Arial - 24"/>
            </a:endParaRPr>
          </a:p>
          <a:p>
            <a:r>
              <a:rPr lang="ru-RU" b="1" smtClean="0">
                <a:solidFill>
                  <a:srgbClr val="000000"/>
                </a:solidFill>
                <a:latin typeface="Arial - 24"/>
              </a:rPr>
              <a:t>ЦЕЛЬ</a:t>
            </a:r>
            <a:r>
              <a:rPr lang="ru-RU" sz="1500" smtClean="0">
                <a:solidFill>
                  <a:srgbClr val="000000"/>
                </a:solidFill>
                <a:latin typeface="Arial - 20"/>
              </a:rPr>
              <a:t>:  сформировать представления детей о рождении реки Невы.</a:t>
            </a:r>
          </a:p>
          <a:p>
            <a:r>
              <a:rPr lang="ru-RU" sz="1500" smtClean="0">
                <a:solidFill>
                  <a:srgbClr val="000000"/>
                </a:solidFill>
                <a:latin typeface="Arial - 20"/>
              </a:rPr>
              <a:t>ЗАДАЧИ: Воспитывать любовь к своему родному краю. Обогащать словарный запас. Уточнять и расширять представления о значении  природы для человека. Развивать логическое мышление, память.    Уточнять расположение города на карте. Закреплять в памяти у воспитанников, что Санкт-Петербург расположен на берегу Балтийского моря. Учить понимать карту и ориентироваться по ней.</a:t>
            </a:r>
            <a:endParaRPr lang="ru-RU" sz="150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29500" y="4699000"/>
            <a:ext cx="2552319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500" smtClean="0">
                <a:solidFill>
                  <a:srgbClr val="000000"/>
                </a:solidFill>
                <a:latin typeface="Arial - 20"/>
              </a:rPr>
              <a:t>Выполнила: воспитатель Сазонова Л.А.</a:t>
            </a:r>
            <a:endParaRPr lang="ru-RU" sz="1500">
              <a:solidFill>
                <a:srgbClr val="000000"/>
              </a:solidFill>
              <a:latin typeface="Arial - 2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622300"/>
            <a:ext cx="1652229" cy="17724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078438310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304800" y="419100"/>
            <a:ext cx="9511284" cy="8925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Если взлететь с птицами до облаков, то можно увидеть весь наш город. Сверху виден весь город, и крыши домов и широкие проспекты и узкие улицы.</a:t>
            </a:r>
          </a:p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Наш дом - это только один из многих домов на нашей улице. А в городе много тысяч домов. Много городов и деревень вместе - это целая страна. А наша страна - Россия.</a:t>
            </a:r>
            <a:endParaRPr lang="ru-RU" sz="1300">
              <a:solidFill>
                <a:srgbClr val="000000"/>
              </a:solidFill>
              <a:latin typeface="Arial - 18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900" y="1917700"/>
            <a:ext cx="10160000" cy="76200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620405965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4165600"/>
            <a:ext cx="4925453" cy="324900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266700"/>
            <a:ext cx="4908772" cy="34942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304800"/>
            <a:ext cx="4741836" cy="344532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317500" y="7505700"/>
            <a:ext cx="9511284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Русские люди - русичи верили, что есть великая сила - небо и земля, </a:t>
            </a:r>
          </a:p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(нажать на картинку) солнце и ветер. Верили в то, (нажать на картинку) что русская земля людям силу дает.</a:t>
            </a:r>
            <a:endParaRPr lang="ru-RU" sz="1300">
              <a:solidFill>
                <a:srgbClr val="000000"/>
              </a:solidFill>
              <a:latin typeface="Arial - 18"/>
            </a:endParaRPr>
          </a:p>
        </p:txBody>
      </p:sp>
    </p:spTree>
    <p:extLst>
      <p:ext uri="{BB962C8B-B14F-4D97-AF65-F5344CB8AC3E}">
        <p14:creationId xmlns:p14="http://schemas.microsoft.com/office/powerpoint/2010/main" val="3163247990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850" y="1638300"/>
            <a:ext cx="5561620" cy="697528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279400" y="63500"/>
            <a:ext cx="9511284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Есть сказ о том, как бъется богатырь со злой силой. Устал он и изнемогая достаёт из-за пояса платок с горстью русской земли, бросает через правое плечо - и встаёт за его спиной русское войско...</a:t>
            </a:r>
            <a:endParaRPr lang="ru-RU" sz="1300">
              <a:solidFill>
                <a:srgbClr val="000000"/>
              </a:solidFill>
              <a:latin typeface="Arial - 18"/>
            </a:endParaRPr>
          </a:p>
        </p:txBody>
      </p:sp>
    </p:spTree>
    <p:extLst>
      <p:ext uri="{BB962C8B-B14F-4D97-AF65-F5344CB8AC3E}">
        <p14:creationId xmlns:p14="http://schemas.microsoft.com/office/powerpoint/2010/main" val="185585853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2571750"/>
            <a:ext cx="10160000" cy="57163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292100" y="25400"/>
            <a:ext cx="9511284" cy="8925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И помогает богатырю войско. И побеждает богатырь злую силу!</a:t>
            </a:r>
          </a:p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Есть у русских людей обычай брать с собой в чужую страну горсть родной земли. Земля - наша мать. Солнце источник всей жизни на земле. Оно даёт жизнь растениям, животным, человеку. Благодаря солнечному теплу созревает пшеница и у человека есть хлеб. Без солнца не было бы жизни на земле. </a:t>
            </a:r>
            <a:endParaRPr lang="ru-RU" sz="1300">
              <a:solidFill>
                <a:srgbClr val="000000"/>
              </a:solidFill>
              <a:latin typeface="Arial - 18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829300" y="965200"/>
            <a:ext cx="4064000" cy="4064000"/>
            <a:chOff x="5829300" y="965200"/>
            <a:chExt cx="4064000" cy="4064000"/>
          </a:xfrm>
        </p:grpSpPr>
        <p:pic>
          <p:nvPicPr>
            <p:cNvPr id="4" name="Рисунок 3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9300" y="965200"/>
              <a:ext cx="4064000" cy="40640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Овал 4"/>
            <p:cNvSpPr/>
            <p:nvPr/>
          </p:nvSpPr>
          <p:spPr>
            <a:xfrm>
              <a:off x="7456932" y="2610739"/>
              <a:ext cx="746760" cy="746760"/>
            </a:xfrm>
            <a:prstGeom prst="ellipse">
              <a:avLst/>
            </a:prstGeom>
            <a:solidFill>
              <a:srgbClr val="FFFF00"/>
            </a:solidFill>
            <a:ln w="38100" cap="flat" cmpd="sng" algn="ctr">
              <a:solidFill>
                <a:srgbClr val="FFD7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6096000"/>
            <a:ext cx="10146157" cy="244322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232582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3359150"/>
            <a:ext cx="8721777" cy="48946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392646" y="1028398"/>
            <a:ext cx="9511284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500" b="1" smtClean="0">
                <a:solidFill>
                  <a:srgbClr val="000000"/>
                </a:solidFill>
                <a:latin typeface="Arial - 20"/>
              </a:rPr>
              <a:t>Динамическая пуза</a:t>
            </a:r>
          </a:p>
          <a:p>
            <a:r>
              <a:rPr lang="ru-RU" sz="1500" b="1" smtClean="0">
                <a:solidFill>
                  <a:srgbClr val="000000"/>
                </a:solidFill>
                <a:latin typeface="Arial - 20"/>
              </a:rPr>
              <a:t>Игра – упражнение «Богатыри»</a:t>
            </a:r>
            <a:endParaRPr lang="ru-RU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4460" y="1043360"/>
            <a:ext cx="8864600" cy="36317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Дружно встанем раз-два-три- 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Дети шагают на месте)</a:t>
            </a: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М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ы теперь богатыри!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Руки согнуты в локтях, показывают силу)</a:t>
            </a: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М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ы ладонь к глазам представим,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Руку правую подносят козырьком к глазам)</a:t>
            </a: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Н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оги крепкие расставим,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Ноги в стороны)</a:t>
            </a: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П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оворачиваясь вправо- оглядимся величаво. 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Поворот вправо)</a:t>
            </a: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И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 налево надо тоже поглядеть из-под ладошек. 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Руку левую подносят козырьком к глазам, поворот налево)</a:t>
            </a: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Н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аклонились влево- вправо</a:t>
            </a:r>
          </a:p>
          <a:p>
            <a:pPr algn="r"/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(</a:t>
            </a:r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Руки на поясе, наклон влево-вправо)</a:t>
            </a:r>
          </a:p>
          <a:p>
            <a:pPr algn="r"/>
            <a:r>
              <a:rPr lang="ru-RU" sz="1500" i="1" smtClean="0">
                <a:solidFill>
                  <a:srgbClr val="000000"/>
                </a:solidFill>
                <a:latin typeface="Times New Roman - 20"/>
              </a:rPr>
              <a:t>П</a:t>
            </a:r>
            <a:r>
              <a:rPr lang="ru-RU" sz="1500" smtClean="0">
                <a:solidFill>
                  <a:srgbClr val="000000"/>
                </a:solidFill>
                <a:latin typeface="Times New Roman - 20"/>
              </a:rPr>
              <a:t>олучается на славу!(Руки вверх)</a:t>
            </a:r>
            <a:r>
              <a:rPr lang="ru-RU" sz="1000" smtClean="0">
                <a:solidFill>
                  <a:srgbClr val="000000"/>
                </a:solidFill>
                <a:latin typeface="Times New Roman - 14"/>
              </a:rPr>
              <a:t> </a:t>
            </a:r>
            <a:endParaRPr lang="ru-RU" sz="1000">
              <a:solidFill>
                <a:srgbClr val="000000"/>
              </a:solidFill>
              <a:latin typeface="Times New Roman - 14"/>
            </a:endParaRPr>
          </a:p>
        </p:txBody>
      </p:sp>
    </p:spTree>
    <p:extLst>
      <p:ext uri="{BB962C8B-B14F-4D97-AF65-F5344CB8AC3E}">
        <p14:creationId xmlns:p14="http://schemas.microsoft.com/office/powerpoint/2010/main" val="2507590428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963" y="2555528"/>
            <a:ext cx="7607317" cy="588843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347980" y="1545124"/>
            <a:ext cx="9511284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Посмотрите, мы сейчас над центром нашегогорода. Мы часто будем смотреть на Санкт-Петербург с высоты: эта картинка называется "карта". </a:t>
            </a:r>
            <a:endParaRPr lang="ru-RU" sz="1300">
              <a:solidFill>
                <a:srgbClr val="000000"/>
              </a:solidFill>
              <a:latin typeface="Arial - 18"/>
            </a:endParaRPr>
          </a:p>
        </p:txBody>
      </p:sp>
    </p:spTree>
    <p:extLst>
      <p:ext uri="{BB962C8B-B14F-4D97-AF65-F5344CB8AC3E}">
        <p14:creationId xmlns:p14="http://schemas.microsoft.com/office/powerpoint/2010/main" val="948884904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AF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00" y="4267200"/>
            <a:ext cx="7156643" cy="54755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254000" y="127000"/>
            <a:ext cx="9436100" cy="10926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Много-много лет назад то место, где теперь стоит наш город,было покрыто толстым </a:t>
            </a:r>
          </a:p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слоем льда. Прошло время и лед растаял. Появилось море, но дно постепенно поднималось. Образовалась суша - земля. Древнее море разделилось на две части - Балтийское море и Ладожское озеро. Но воды в Ладожском озере скапливолось всё больше и больше. Наконец оно вырвалось за границы его берега и бурный поток понесся к Балтийскому морю. Так родилась наша река Нева. </a:t>
            </a:r>
            <a:endParaRPr lang="ru-RU" sz="1300">
              <a:solidFill>
                <a:srgbClr val="000000"/>
              </a:solidFill>
              <a:latin typeface="Arial - 18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816100"/>
            <a:ext cx="3896948" cy="238520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79254690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41300" y="279400"/>
            <a:ext cx="9511284" cy="6924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Земля нужна человеку. Необходимы солнце и вода. Мы не смогли бы  без них жить. Небо и земля  для человека - это как мама и папа для ребёнка. Ведь без них невозможно жить. Значит, все мы с вами дети неба и земли. </a:t>
            </a:r>
          </a:p>
          <a:p>
            <a:pPr algn="ctr"/>
            <a:r>
              <a:rPr lang="ru-RU" sz="1300" smtClean="0">
                <a:solidFill>
                  <a:srgbClr val="000000"/>
                </a:solidFill>
                <a:latin typeface="Arial - 18"/>
              </a:rPr>
              <a:t>Сегодня мы узнали, как родилась Нева, а вот как родился наш город, мы узнаем в следующий раз.</a:t>
            </a:r>
            <a:endParaRPr lang="ru-RU" sz="1300">
              <a:solidFill>
                <a:srgbClr val="000000"/>
              </a:solidFill>
              <a:latin typeface="Arial - 18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2044700"/>
            <a:ext cx="8578521" cy="57300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0" y="8610600"/>
            <a:ext cx="10312400" cy="7386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2100" smtClean="0">
                <a:solidFill>
                  <a:srgbClr val="000000"/>
                </a:solidFill>
                <a:latin typeface="Arial - 28"/>
              </a:rPr>
              <a:t>Игра-квест "Найди по карте"</a:t>
            </a:r>
          </a:p>
          <a:p>
            <a:pPr algn="ctr"/>
            <a:r>
              <a:rPr lang="ru-RU" sz="2100" smtClean="0">
                <a:solidFill>
                  <a:srgbClr val="000000"/>
                </a:solidFill>
                <a:latin typeface="Arial - 28"/>
              </a:rPr>
              <a:t>(</a:t>
            </a:r>
            <a:r>
              <a:rPr lang="ru-RU" sz="1500" smtClean="0">
                <a:solidFill>
                  <a:srgbClr val="000000"/>
                </a:solidFill>
                <a:latin typeface="Arial - 20"/>
              </a:rPr>
              <a:t>Заранее нарисовать карту группы и спрятать в указанном месте раскраски по теме)</a:t>
            </a:r>
            <a:endParaRPr lang="ru-RU" sz="150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2275259091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Произвольный</PresentationFormat>
  <Paragraphs>37</Paragraphs>
  <Slides>9</Slides>
  <Notes>0</Notes>
  <TotalTime>1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baseType="lpstr" size="10"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</dc:creator>
  <cp:lastModifiedBy>User</cp:lastModifiedBy>
  <cp:revision>2</cp:revision>
  <dcterms:created xsi:type="dcterms:W3CDTF">2020-10-28T08:03:38Z</dcterms:created>
  <dcterms:modified xsi:type="dcterms:W3CDTF">2020-10-28T08:08:00Z</dcterms:modified>
</cp:coreProperties>
</file>