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fntdata" ContentType="application/x-fontdata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0160000" cy="100076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font" Target="fonts/font1.fntdata" /><Relationship Id="rId11" Type="http://schemas.openxmlformats.org/officeDocument/2006/relationships/font" Target="fonts/font2.fntdata" /><Relationship Id="rId12" Type="http://schemas.openxmlformats.org/officeDocument/2006/relationships/font" Target="fonts/font3.fntdata" /><Relationship Id="rId13" Type="http://schemas.openxmlformats.org/officeDocument/2006/relationships/font" Target="fonts/font4.fntdata" /><Relationship Id="rId14" Type="http://schemas.openxmlformats.org/officeDocument/2006/relationships/presProps" Target="presProps.xml" /><Relationship Id="rId15" Type="http://schemas.openxmlformats.org/officeDocument/2006/relationships/viewProps" Target="viewProps.xml" /><Relationship Id="rId16" Type="http://schemas.openxmlformats.org/officeDocument/2006/relationships/theme" Target="theme/theme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tags" Target="tags/tag1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108844"/>
            <a:ext cx="8636000" cy="2145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670973"/>
            <a:ext cx="7112000" cy="25574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984795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641619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6000" y="400770"/>
            <a:ext cx="2286000" cy="853889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001" y="400770"/>
            <a:ext cx="6688667" cy="853889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06094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473858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0" y="6430812"/>
            <a:ext cx="8636000" cy="198762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570" y="4241648"/>
            <a:ext cx="8636000" cy="21891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599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8000" y="2335109"/>
            <a:ext cx="4487333" cy="66045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64667" y="2335109"/>
            <a:ext cx="4487333" cy="66045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04592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0128"/>
            <a:ext cx="4489098" cy="9335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000" y="3173706"/>
            <a:ext cx="4489098" cy="57659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1141" y="2240128"/>
            <a:ext cx="4490861" cy="9335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61141" y="3173706"/>
            <a:ext cx="4490861" cy="57659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20417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410683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55045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98451"/>
            <a:ext cx="3342570" cy="16957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2278" y="398453"/>
            <a:ext cx="5679722" cy="85412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1" y="2094185"/>
            <a:ext cx="3342570" cy="6845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717038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431" y="7005320"/>
            <a:ext cx="6096000" cy="8270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1431" y="894198"/>
            <a:ext cx="6096000" cy="60045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31" y="7832338"/>
            <a:ext cx="6096000" cy="11745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7333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400768"/>
            <a:ext cx="9144000" cy="166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335109"/>
            <a:ext cx="9144000" cy="6604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8001" y="9275565"/>
            <a:ext cx="2370667" cy="532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077B6-D661-4FD9-A0A5-34F517ACB1E0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1335" y="9275565"/>
            <a:ext cx="3217333" cy="532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81334" y="9275565"/>
            <a:ext cx="2370667" cy="532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7E3B7-3019-4DF7-AAA2-2C79A7C7A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flip="none" rotWithShape="1">
          <a:gsLst>
            <a:gs pos="0">
              <a:srgbClr val="C0C0C0"/>
            </a:gs>
            <a:gs pos="100000">
              <a:srgbClr val="C0F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419100" y="2984500"/>
            <a:ext cx="9283700" cy="3185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b="1" smtClean="0">
                <a:solidFill>
                  <a:srgbClr val="000000"/>
                </a:solidFill>
                <a:latin typeface="Arial - 24"/>
              </a:rPr>
              <a:t>ПРЕЗЕНТАЦИЯ  ЗАНЯТИЯ ПО ПЕТЕРБУРГОВЕДЕНИЮ </a:t>
            </a:r>
          </a:p>
          <a:p>
            <a:pPr algn="ctr"/>
            <a:r>
              <a:rPr lang="ru-RU" b="1" smtClean="0">
                <a:solidFill>
                  <a:srgbClr val="000000"/>
                </a:solidFill>
                <a:latin typeface="Arial - 24"/>
              </a:rPr>
              <a:t>ДЛЯ ДЕТЕЙ СТАРШЕЙ ГРУППЫ</a:t>
            </a:r>
          </a:p>
          <a:p>
            <a:pPr algn="ctr"/>
            <a:r>
              <a:rPr lang="ru-RU" b="1" smtClean="0">
                <a:solidFill>
                  <a:srgbClr val="000000"/>
                </a:solidFill>
                <a:latin typeface="Arial - 24"/>
              </a:rPr>
              <a:t>«ЗДЕСЬ БУДЕТ ГОРОД ЗАЛОЖЕН»</a:t>
            </a:r>
          </a:p>
          <a:p>
            <a:endParaRPr lang="ru-RU" b="1" smtClean="0">
              <a:solidFill>
                <a:srgbClr val="000000"/>
              </a:solidFill>
              <a:latin typeface="Arial - 24"/>
            </a:endParaRPr>
          </a:p>
          <a:p>
            <a:endParaRPr lang="ru-RU" b="1" smtClean="0">
              <a:solidFill>
                <a:srgbClr val="000000"/>
              </a:solidFill>
              <a:latin typeface="Arial - 24"/>
            </a:endParaRPr>
          </a:p>
          <a:p>
            <a:endParaRPr lang="ru-RU" b="1" smtClean="0">
              <a:solidFill>
                <a:srgbClr val="000000"/>
              </a:solidFill>
              <a:latin typeface="Arial - 24"/>
            </a:endParaRPr>
          </a:p>
          <a:p>
            <a:r>
              <a:rPr lang="ru-RU" b="1" smtClean="0">
                <a:solidFill>
                  <a:srgbClr val="000000"/>
                </a:solidFill>
                <a:latin typeface="Arial - 24"/>
              </a:rPr>
              <a:t>ЦЕЛЬ</a:t>
            </a:r>
            <a:r>
              <a:rPr lang="ru-RU" sz="1500" smtClean="0">
                <a:solidFill>
                  <a:srgbClr val="000000"/>
                </a:solidFill>
                <a:latin typeface="Arial - 20"/>
              </a:rPr>
              <a:t>:  сформировать представления детей о зарождении города.</a:t>
            </a:r>
          </a:p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ЗАДАЧИ: Воспитывать уважение к истории и любовь к своему родному краю. Обогащать словарный запас. Уточнять и расширять представления о значении  природы для человека. Развивать память, уточнять расположение достопримечательностей города на карте. Закреплять в памяти у воспитанников, что Санкт-Петербург расположен на берегу Балтийского моря. Учить понимать карту и ориентироваться по ней.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9500" y="4597400"/>
            <a:ext cx="2552319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Выполнила: воспитатель Сазонова Л.А.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88900"/>
            <a:ext cx="2388108" cy="25558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9445340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92100" y="469900"/>
            <a:ext cx="9511284" cy="6924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Слово "город" произошло от старославянского слова "огораживать". Город возникал не на случайном месте. Задолго до строительства выбиралось подходящее место. И оно должно было быть удобным. Место для Санкт-Петербурга выбрал сам царь Петр </a:t>
            </a:r>
            <a:r>
              <a:rPr lang="en-US" sz="1300" smtClean="0">
                <a:solidFill>
                  <a:srgbClr val="000000"/>
                </a:solidFill>
                <a:latin typeface="Arial - 18"/>
              </a:rPr>
              <a:t>I.                                                                                                              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676400"/>
            <a:ext cx="9372600" cy="68834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58551642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1524000"/>
            <a:ext cx="10160000" cy="73839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71500" y="63500"/>
            <a:ext cx="9511284" cy="10926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Его еще называли Великим. Пётр действительно был высокого роста, сильный и здоровый мужчина. Существует легенда об основании города. Давным-давно Царь Петр объезжал по Неве на колабле острова и долго выбирал удобное место для</a:t>
            </a:r>
          </a:p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постройки города.   Пётр выбирал остров, где можно было построить крепость для защиты от врагов. Выбор пал на остров Ени-саари и Петр дал ему свое название - Заячий.  По легенде царь Пётр, осмотрев остров...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</p:spTree>
    <p:extLst>
      <p:ext uri="{BB962C8B-B14F-4D97-AF65-F5344CB8AC3E}">
        <p14:creationId xmlns:p14="http://schemas.microsoft.com/office/powerpoint/2010/main" val="100340397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0"/>
            <a:ext cx="9895205" cy="7583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8100" y="0"/>
            <a:ext cx="9812909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400" smtClean="0">
                <a:solidFill>
                  <a:srgbClr val="000000"/>
                </a:solidFill>
                <a:latin typeface="Arial - 19"/>
              </a:rPr>
              <a:t>... вырезал Перт ножом два пласта дёрна (</a:t>
            </a:r>
            <a:r>
              <a:rPr lang="ru-RU" sz="1400" i="1" smtClean="0">
                <a:solidFill>
                  <a:srgbClr val="000000"/>
                </a:solidFill>
                <a:latin typeface="Arial - 19"/>
              </a:rPr>
              <a:t>немного пошевелить дерн)</a:t>
            </a:r>
            <a:r>
              <a:rPr lang="ru-RU" sz="1400" smtClean="0">
                <a:solidFill>
                  <a:srgbClr val="000000"/>
                </a:solidFill>
                <a:latin typeface="Arial - 19"/>
              </a:rPr>
              <a:t>, </a:t>
            </a:r>
          </a:p>
          <a:p>
            <a:pPr algn="ctr"/>
            <a:r>
              <a:rPr lang="ru-RU" sz="1400" smtClean="0">
                <a:solidFill>
                  <a:srgbClr val="000000"/>
                </a:solidFill>
                <a:latin typeface="Arial - 19"/>
              </a:rPr>
              <a:t>положил их крестообразно (</a:t>
            </a:r>
            <a:r>
              <a:rPr lang="ru-RU" sz="1400" i="1" smtClean="0">
                <a:solidFill>
                  <a:srgbClr val="000000"/>
                </a:solidFill>
                <a:latin typeface="Arial - 19"/>
              </a:rPr>
              <a:t>внизу картинки сложить крестом</a:t>
            </a:r>
            <a:r>
              <a:rPr lang="ru-RU" sz="1400" smtClean="0">
                <a:solidFill>
                  <a:srgbClr val="000000"/>
                </a:solidFill>
                <a:latin typeface="Arial - 19"/>
              </a:rPr>
              <a:t>) и сказал: "Здесь быть городу". Вдруг...  откуда ни возьмись прелетел орёл и сел на это место </a:t>
            </a:r>
            <a:r>
              <a:rPr lang="ru-RU" sz="1400" i="1" smtClean="0">
                <a:solidFill>
                  <a:srgbClr val="000000"/>
                </a:solidFill>
                <a:latin typeface="Arial - 19"/>
              </a:rPr>
              <a:t>(нажать на верхнюю часть картинки)</a:t>
            </a:r>
            <a:r>
              <a:rPr lang="ru-RU" sz="1400" smtClean="0">
                <a:solidFill>
                  <a:srgbClr val="000000"/>
                </a:solidFill>
                <a:latin typeface="Arial - 19"/>
              </a:rPr>
              <a:t>. Пётр взял орла, посадил на руку и было это в мае 1703 года. Этот день, 27 мая, мы празднуем как день рождения города.</a:t>
            </a:r>
            <a:endParaRPr lang="ru-RU" sz="1400">
              <a:solidFill>
                <a:srgbClr val="000000"/>
              </a:solidFill>
              <a:latin typeface="Arial - 19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6400">
            <a:off x="-787400" y="6965950"/>
            <a:ext cx="6199505" cy="10750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5800">
            <a:off x="2959100" y="7524750"/>
            <a:ext cx="6199505" cy="10750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790700"/>
            <a:ext cx="4874640" cy="31982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2574592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968500"/>
            <a:ext cx="5843905" cy="58439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019300" y="114300"/>
            <a:ext cx="504190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500" b="1" smtClean="0">
                <a:solidFill>
                  <a:srgbClr val="000000"/>
                </a:solidFill>
                <a:latin typeface="Arial - 20"/>
              </a:rPr>
              <a:t>Динамическая пуза</a:t>
            </a:r>
          </a:p>
          <a:p>
            <a:pPr algn="ctr"/>
            <a:r>
              <a:rPr lang="ru-RU" sz="1500" b="1" smtClean="0">
                <a:solidFill>
                  <a:srgbClr val="000000"/>
                </a:solidFill>
                <a:latin typeface="Arial - 20"/>
              </a:rPr>
              <a:t>Игра – упражнение «Орлы»</a:t>
            </a:r>
            <a:endParaRPr lang="ru-RU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7100" y="736600"/>
            <a:ext cx="8864600" cy="57092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Дружно встанем раз-два-три- 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Дети машут руками)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Мы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 теперь орлы!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Руки согнуты в локтях, показывают силу)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Мы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 ладонь к глазам представим,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Руку правую подносят козырьком к глазам)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Но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ги крепкие расставим,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Ноги в стороны)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По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ворачиваясь вправо - оглядимся величаво. 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Поворот вправо)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И 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налево надо тоже поглядеть из-под ладошек. 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Руку левую подносят козырьком к глазам, 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поворот налево)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На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клонились влево - вправо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Руки на поясе, наклон влево-вправо)</a:t>
            </a:r>
          </a:p>
          <a:p>
            <a:pPr algn="r"/>
            <a:endParaRPr lang="ru-RU" sz="1500" i="1" smtClean="0">
              <a:solidFill>
                <a:srgbClr val="000000"/>
              </a:solidFill>
              <a:latin typeface="Times New Roman - 20"/>
            </a:endParaRP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По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лучается на славу!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Руки вверх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)</a:t>
            </a:r>
            <a:r>
              <a:rPr lang="ru-RU" sz="1000" smtClean="0">
                <a:solidFill>
                  <a:srgbClr val="000000"/>
                </a:solidFill>
                <a:latin typeface="Times New Roman - 14"/>
              </a:rPr>
              <a:t> </a:t>
            </a:r>
            <a:endParaRPr lang="ru-RU" sz="1000">
              <a:solidFill>
                <a:srgbClr val="000000"/>
              </a:solidFill>
              <a:latin typeface="Times New Roman - 14"/>
            </a:endParaRPr>
          </a:p>
        </p:txBody>
      </p:sp>
    </p:spTree>
    <p:extLst>
      <p:ext uri="{BB962C8B-B14F-4D97-AF65-F5344CB8AC3E}">
        <p14:creationId xmlns:p14="http://schemas.microsoft.com/office/powerpoint/2010/main" val="3597503271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42900"/>
            <a:ext cx="9987661" cy="77452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6" name="Группа 5"/>
          <p:cNvGrpSpPr/>
          <p:nvPr/>
        </p:nvGrpSpPr>
        <p:grpSpPr>
          <a:xfrm>
            <a:off x="103567" y="395901"/>
            <a:ext cx="4057080" cy="3894150"/>
            <a:chOff x="103567" y="395901"/>
            <a:chExt cx="4057080" cy="3894150"/>
          </a:xfrm>
        </p:grpSpPr>
        <p:sp>
          <p:nvSpPr>
            <p:cNvPr id="3" name="Полилиния 2"/>
            <p:cNvSpPr/>
            <p:nvPr/>
          </p:nvSpPr>
          <p:spPr>
            <a:xfrm>
              <a:off x="103567" y="395901"/>
              <a:ext cx="4008076" cy="3894150"/>
            </a:xfrm>
            <a:custGeom>
              <a:rect l="0" t="0" r="0" b="0"/>
              <a:pathLst>
                <a:path w="4008076" h="3894150">
                  <a:moveTo>
                    <a:pt x="0" y="0"/>
                  </a:moveTo>
                  <a:lnTo>
                    <a:pt x="4008075" y="0"/>
                  </a:lnTo>
                  <a:lnTo>
                    <a:pt x="4008075" y="3894149"/>
                  </a:lnTo>
                  <a:lnTo>
                    <a:pt x="0" y="3894149"/>
                  </a:lnTo>
                  <a:close/>
                </a:path>
              </a:pathLst>
            </a:custGeom>
            <a:solidFill>
              <a:srgbClr val="AFEEEE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00" y="2247900"/>
              <a:ext cx="3933063" cy="20015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39700" y="431800"/>
              <a:ext cx="4020947" cy="12464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5. Позднее Форт Кронштадт также стал еще одной защитной крепостью от врагов и сделал Санкт-Петербург недоступным для нападения со стороны моря. Как называется наше море?</a:t>
              </a:r>
              <a:endParaRPr lang="ru-RU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88900" y="4292600"/>
            <a:ext cx="4010043" cy="3902701"/>
            <a:chOff x="88900" y="4292600"/>
            <a:chExt cx="4010043" cy="3902701"/>
          </a:xfrm>
        </p:grpSpPr>
        <p:sp>
          <p:nvSpPr>
            <p:cNvPr id="7" name="Полилиния 6"/>
            <p:cNvSpPr/>
            <p:nvPr/>
          </p:nvSpPr>
          <p:spPr>
            <a:xfrm>
              <a:off x="90867" y="4301151"/>
              <a:ext cx="4008076" cy="3894150"/>
            </a:xfrm>
            <a:custGeom>
              <a:rect l="0" t="0" r="0" b="0"/>
              <a:pathLst>
                <a:path w="4008076" h="3894150">
                  <a:moveTo>
                    <a:pt x="0" y="0"/>
                  </a:moveTo>
                  <a:lnTo>
                    <a:pt x="4008075" y="0"/>
                  </a:lnTo>
                  <a:lnTo>
                    <a:pt x="4008075" y="3894149"/>
                  </a:lnTo>
                  <a:lnTo>
                    <a:pt x="0" y="3894149"/>
                  </a:lnTo>
                  <a:close/>
                </a:path>
              </a:pathLst>
            </a:custGeom>
            <a:solidFill>
              <a:srgbClr val="AFEEEE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900" y="5207000"/>
              <a:ext cx="3984625" cy="29787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88900" y="4292600"/>
              <a:ext cx="3983013" cy="101566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4. Потом было возведено место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для строительства, снаряжения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и ремонта военных кораблей,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это...</a:t>
              </a:r>
              <a:endParaRPr lang="ru-RU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54867" y="3856651"/>
            <a:ext cx="5860936" cy="4355752"/>
            <a:chOff x="4154867" y="3856651"/>
            <a:chExt cx="5860936" cy="4355752"/>
          </a:xfrm>
        </p:grpSpPr>
        <p:sp>
          <p:nvSpPr>
            <p:cNvPr id="11" name="Полилиния 10"/>
            <p:cNvSpPr/>
            <p:nvPr/>
          </p:nvSpPr>
          <p:spPr>
            <a:xfrm>
              <a:off x="4154867" y="3856651"/>
              <a:ext cx="5860936" cy="4355752"/>
            </a:xfrm>
            <a:custGeom>
              <a:rect l="0" t="0" r="0" b="0"/>
              <a:pathLst>
                <a:path w="5860936" h="4355752">
                  <a:moveTo>
                    <a:pt x="0" y="0"/>
                  </a:moveTo>
                  <a:lnTo>
                    <a:pt x="5860935" y="0"/>
                  </a:lnTo>
                  <a:lnTo>
                    <a:pt x="5860935" y="4355751"/>
                  </a:lnTo>
                  <a:lnTo>
                    <a:pt x="0" y="4355751"/>
                  </a:lnTo>
                  <a:close/>
                </a:path>
              </a:pathLst>
            </a:custGeom>
            <a:solidFill>
              <a:srgbClr val="AFEEEE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1300" y="3924300"/>
              <a:ext cx="3383280" cy="3224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4229100" y="3886200"/>
              <a:ext cx="5751703" cy="247760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3. Пётр верил, что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святые помогут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защитить город от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врагов. Царь внимательно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следил за возведением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стен крепости.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Далее строились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деревянные дома, которые раскрашивали под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кирпич. Для защиты города на крепость были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поставлены...  </a:t>
              </a:r>
              <a:endParaRPr lang="ru-RU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990267" y="376851"/>
            <a:ext cx="2038236" cy="3454052"/>
            <a:chOff x="7990267" y="376851"/>
            <a:chExt cx="2038236" cy="3454052"/>
          </a:xfrm>
        </p:grpSpPr>
        <p:sp>
          <p:nvSpPr>
            <p:cNvPr id="15" name="Полилиния 14"/>
            <p:cNvSpPr/>
            <p:nvPr/>
          </p:nvSpPr>
          <p:spPr>
            <a:xfrm>
              <a:off x="7990267" y="376851"/>
              <a:ext cx="2038236" cy="3454052"/>
            </a:xfrm>
            <a:custGeom>
              <a:rect l="0" t="0" r="0" b="0"/>
              <a:pathLst>
                <a:path w="2038236" h="3454052">
                  <a:moveTo>
                    <a:pt x="0" y="0"/>
                  </a:moveTo>
                  <a:lnTo>
                    <a:pt x="2038235" y="0"/>
                  </a:lnTo>
                  <a:lnTo>
                    <a:pt x="2038235" y="3454051"/>
                  </a:lnTo>
                  <a:lnTo>
                    <a:pt x="0" y="3454051"/>
                  </a:lnTo>
                  <a:close/>
                </a:path>
              </a:pathLst>
            </a:custGeom>
            <a:solidFill>
              <a:srgbClr val="AFEEEE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51800" y="381000"/>
              <a:ext cx="1951863" cy="17081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2. Позже Пётр </a:t>
              </a:r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I </a:t>
              </a:r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дал новое название крепости  в честь Святых апостолов Петра и Павла и назвал её ...    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 </a:t>
              </a:r>
              <a:endParaRPr lang="ru-RU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127500" y="376851"/>
            <a:ext cx="3893344" cy="850552"/>
            <a:chOff x="4127500" y="376851"/>
            <a:chExt cx="3893344" cy="850552"/>
          </a:xfrm>
        </p:grpSpPr>
        <p:sp>
          <p:nvSpPr>
            <p:cNvPr id="18" name="Полилиния 17"/>
            <p:cNvSpPr/>
            <p:nvPr/>
          </p:nvSpPr>
          <p:spPr>
            <a:xfrm>
              <a:off x="4142167" y="376851"/>
              <a:ext cx="3816236" cy="850552"/>
            </a:xfrm>
            <a:custGeom>
              <a:rect l="0" t="0" r="0" b="0"/>
              <a:pathLst>
                <a:path w="3816236" h="850552">
                  <a:moveTo>
                    <a:pt x="0" y="0"/>
                  </a:moveTo>
                  <a:lnTo>
                    <a:pt x="3816235" y="0"/>
                  </a:lnTo>
                  <a:lnTo>
                    <a:pt x="3816235" y="850551"/>
                  </a:lnTo>
                  <a:lnTo>
                    <a:pt x="0" y="850551"/>
                  </a:lnTo>
                  <a:close/>
                </a:path>
              </a:pathLst>
            </a:custGeom>
            <a:solidFill>
              <a:srgbClr val="AFEEEE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27500" y="406400"/>
              <a:ext cx="3893344" cy="5539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1. Так была заложена крепость,</a:t>
              </a:r>
            </a:p>
            <a:p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город, который Пётр </a:t>
              </a:r>
              <a:r>
                <a:rPr lang="en-US" sz="1500" smtClean="0">
                  <a:solidFill>
                    <a:srgbClr val="000000"/>
                  </a:solidFill>
                  <a:latin typeface="Arial - 20"/>
                </a:rPr>
                <a:t>I </a:t>
              </a:r>
              <a:r>
                <a:rPr lang="ru-RU" sz="1500" smtClean="0">
                  <a:solidFill>
                    <a:srgbClr val="000000"/>
                  </a:solidFill>
                  <a:latin typeface="Arial - 20"/>
                </a:rPr>
                <a:t>назвал... </a:t>
              </a:r>
              <a:endParaRPr lang="ru-RU" sz="1500">
                <a:solidFill>
                  <a:srgbClr val="000000"/>
                </a:solidFill>
                <a:latin typeface="Arial - 2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800" y="12700"/>
            <a:ext cx="9965817" cy="3539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700" smtClean="0">
                <a:solidFill>
                  <a:srgbClr val="000000"/>
                </a:solidFill>
                <a:latin typeface="Arial - 22"/>
              </a:rPr>
              <a:t>? ? ?  по мере правильных ответов детей нажимать на прямоугольники.</a:t>
            </a:r>
            <a:endParaRPr lang="ru-RU" sz="1700">
              <a:solidFill>
                <a:srgbClr val="000000"/>
              </a:solidFill>
              <a:latin typeface="Arial - 22"/>
            </a:endParaRPr>
          </a:p>
        </p:txBody>
      </p:sp>
      <p:pic>
        <p:nvPicPr>
          <p:cNvPr id="22" name="Рисунок 2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100" y="5422900"/>
            <a:ext cx="460629" cy="4702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08491960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04800" y="114300"/>
            <a:ext cx="9792843" cy="10926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Очень быстро застраивался наш город. Преображались  невские берега. На месте болот и лесов вырастал строгий и величественный город... (нажать на картинку). А ведь он возник на берегу Балтийского моря, поэтому становился городом-портом. Сюда приплывали корабли с разными товарами. И через 10 лет Санкт-Петербург стал главным городом Российского государства. Наш город был основан и построен по воле Петра среди топких болот, лесов. А стал одним из самых красивых городов мира.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035550"/>
            <a:ext cx="5112696" cy="353801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1892300"/>
            <a:ext cx="5693093" cy="37640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508000" y="8769350"/>
            <a:ext cx="9331151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500" smtClean="0">
                <a:solidFill>
                  <a:srgbClr val="000000"/>
                </a:solidFill>
                <a:latin typeface="Arial - 20"/>
              </a:rPr>
              <a:t>Игра-квест на улице "Найди по карте"</a:t>
            </a:r>
          </a:p>
          <a:p>
            <a:pPr algn="ctr"/>
            <a:r>
              <a:rPr lang="ru-RU" sz="1500" smtClean="0">
                <a:solidFill>
                  <a:srgbClr val="000000"/>
                </a:solidFill>
                <a:latin typeface="Arial - 20"/>
              </a:rPr>
              <a:t>(Заранее спрятать в указаных местах 3 карты-подсказки. </a:t>
            </a:r>
          </a:p>
          <a:p>
            <a:pPr algn="ctr"/>
            <a:r>
              <a:rPr lang="ru-RU" sz="1500" smtClean="0">
                <a:solidFill>
                  <a:srgbClr val="000000"/>
                </a:solidFill>
                <a:latin typeface="Arial - 20"/>
              </a:rPr>
              <a:t>В конечном месте спрятан символ города (игрушка льва). Карты распечатать!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202675115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54</Paragraphs>
  <Slides>7</Slides>
  <Notes>0</Notes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8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User</cp:lastModifiedBy>
  <cp:revision>1</cp:revision>
  <dcterms:created xsi:type="dcterms:W3CDTF">2020-10-28T08:25:18Z</dcterms:created>
  <dcterms:modified xsi:type="dcterms:W3CDTF">2020-10-28T08:26:44Z</dcterms:modified>
</cp:coreProperties>
</file>