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23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  <p:sldMasterId id="2147483792" r:id="rId3"/>
    <p:sldMasterId id="2147483804" r:id="rId4"/>
    <p:sldMasterId id="2147483816" r:id="rId5"/>
    <p:sldMasterId id="2147483828" r:id="rId6"/>
    <p:sldMasterId id="2147483840" r:id="rId7"/>
    <p:sldMasterId id="2147483852" r:id="rId8"/>
    <p:sldMasterId id="2147483864" r:id="rId9"/>
    <p:sldMasterId id="2147483876" r:id="rId10"/>
    <p:sldMasterId id="2147483888" r:id="rId11"/>
    <p:sldMasterId id="2147483900" r:id="rId12"/>
    <p:sldMasterId id="2147483912" r:id="rId13"/>
    <p:sldMasterId id="2147483924" r:id="rId14"/>
    <p:sldMasterId id="2147483936" r:id="rId15"/>
    <p:sldMasterId id="2147483948" r:id="rId16"/>
    <p:sldMasterId id="2147483984" r:id="rId17"/>
    <p:sldMasterId id="2147484008" r:id="rId18"/>
    <p:sldMasterId id="2147484020" r:id="rId19"/>
    <p:sldMasterId id="2147484032" r:id="rId20"/>
    <p:sldMasterId id="2147484044" r:id="rId21"/>
    <p:sldMasterId id="2147484058" r:id="rId22"/>
  </p:sldMasterIdLst>
  <p:notesMasterIdLst>
    <p:notesMasterId r:id="rId48"/>
  </p:notesMasterIdLst>
  <p:sldIdLst>
    <p:sldId id="267" r:id="rId23"/>
    <p:sldId id="311" r:id="rId24"/>
    <p:sldId id="317" r:id="rId25"/>
    <p:sldId id="318" r:id="rId26"/>
    <p:sldId id="319" r:id="rId27"/>
    <p:sldId id="312" r:id="rId28"/>
    <p:sldId id="257" r:id="rId29"/>
    <p:sldId id="291" r:id="rId30"/>
    <p:sldId id="271" r:id="rId31"/>
    <p:sldId id="295" r:id="rId32"/>
    <p:sldId id="297" r:id="rId33"/>
    <p:sldId id="321" r:id="rId34"/>
    <p:sldId id="322" r:id="rId35"/>
    <p:sldId id="313" r:id="rId36"/>
    <p:sldId id="314" r:id="rId37"/>
    <p:sldId id="315" r:id="rId38"/>
    <p:sldId id="316" r:id="rId39"/>
    <p:sldId id="323" r:id="rId40"/>
    <p:sldId id="301" r:id="rId41"/>
    <p:sldId id="324" r:id="rId42"/>
    <p:sldId id="303" r:id="rId43"/>
    <p:sldId id="302" r:id="rId44"/>
    <p:sldId id="304" r:id="rId45"/>
    <p:sldId id="305" r:id="rId46"/>
    <p:sldId id="306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E181C"/>
    <a:srgbClr val="5DDC2A"/>
    <a:srgbClr val="66E81E"/>
    <a:srgbClr val="FFFFFF"/>
    <a:srgbClr val="F2FC96"/>
    <a:srgbClr val="CCFFFF"/>
    <a:srgbClr val="FEFC96"/>
    <a:srgbClr val="66FFFF"/>
    <a:srgbClr val="00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78" autoAdjust="0"/>
    <p:restoredTop sz="94660"/>
  </p:normalViewPr>
  <p:slideViewPr>
    <p:cSldViewPr>
      <p:cViewPr>
        <p:scale>
          <a:sx n="59" d="100"/>
          <a:sy n="59" d="100"/>
        </p:scale>
        <p:origin x="-156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4.xml"/><Relationship Id="rId39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2.xml"/><Relationship Id="rId42" Type="http://schemas.openxmlformats.org/officeDocument/2006/relationships/slide" Target="slides/slide20.xml"/><Relationship Id="rId47" Type="http://schemas.openxmlformats.org/officeDocument/2006/relationships/slide" Target="slides/slide25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3.xml"/><Relationship Id="rId33" Type="http://schemas.openxmlformats.org/officeDocument/2006/relationships/slide" Target="slides/slide11.xml"/><Relationship Id="rId38" Type="http://schemas.openxmlformats.org/officeDocument/2006/relationships/slide" Target="slides/slide16.xml"/><Relationship Id="rId46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7.xml"/><Relationship Id="rId41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2.xml"/><Relationship Id="rId32" Type="http://schemas.openxmlformats.org/officeDocument/2006/relationships/slide" Target="slides/slide10.xml"/><Relationship Id="rId37" Type="http://schemas.openxmlformats.org/officeDocument/2006/relationships/slide" Target="slides/slide15.xml"/><Relationship Id="rId40" Type="http://schemas.openxmlformats.org/officeDocument/2006/relationships/slide" Target="slides/slide18.xml"/><Relationship Id="rId45" Type="http://schemas.openxmlformats.org/officeDocument/2006/relationships/slide" Target="slides/slide23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slide" Target="slides/slide14.xml"/><Relationship Id="rId49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9.xml"/><Relationship Id="rId44" Type="http://schemas.openxmlformats.org/officeDocument/2006/relationships/slide" Target="slides/slide22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slide" Target="slides/slide13.xml"/><Relationship Id="rId43" Type="http://schemas.openxmlformats.org/officeDocument/2006/relationships/slide" Target="slides/slide21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C2C87-BB57-41B0-9EE5-84E88ADD5BC2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BF99F-2636-4B77-9BEB-BBCD6EB4E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F99CE-2C9E-494A-BA94-E2F666F8604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1BF99F-2636-4B77-9BEB-BBCD6EB4E99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8190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8538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653AF-01B2-418D-8DBF-9BFCD63E72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3955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3868-3D78-4BAA-B367-2AA74FBA5A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83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4EC4-A103-4090-A37A-4BB5BA1AC3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24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152D-EEC6-4F1D-BA17-5606BD720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73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48122-233F-4359-891E-35781FC575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33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5666-6E4D-4C62-A6CC-42969B7BBC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783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CDEAB-25FC-4E8B-90D3-5F4E56CF18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822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B9DE-63E8-4128-B696-74F7EDB581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0749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F2738-ED5F-4A2A-865B-997022BEA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9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FEF4-F76A-4E3C-82AC-BFD6FC94FB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891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5456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AD9C3-E5CD-4240-95EB-EA75E48FF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3896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653AF-01B2-418D-8DBF-9BFCD63E72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3955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3868-3D78-4BAA-B367-2AA74FBA5A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83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4EC4-A103-4090-A37A-4BB5BA1AC3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24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152D-EEC6-4F1D-BA17-5606BD720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73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48122-233F-4359-891E-35781FC575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33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5666-6E4D-4C62-A6CC-42969B7BBC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783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CDEAB-25FC-4E8B-90D3-5F4E56CF18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822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B9DE-63E8-4128-B696-74F7EDB581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0749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F2738-ED5F-4A2A-865B-997022BEA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9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653AF-01B2-418D-8DBF-9BFCD63E72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645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FEF4-F76A-4E3C-82AC-BFD6FC94FB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891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AD9C3-E5CD-4240-95EB-EA75E48FF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3896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653AF-01B2-418D-8DBF-9BFCD63E72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3955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3868-3D78-4BAA-B367-2AA74FBA5A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83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4EC4-A103-4090-A37A-4BB5BA1AC3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24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152D-EEC6-4F1D-BA17-5606BD720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73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48122-233F-4359-891E-35781FC575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33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5666-6E4D-4C62-A6CC-42969B7BBC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783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CDEAB-25FC-4E8B-90D3-5F4E56CF18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822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B9DE-63E8-4128-B696-74F7EDB581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0749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3868-3D78-4BAA-B367-2AA74FBA5A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0266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F2738-ED5F-4A2A-865B-997022BEA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9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FEF4-F76A-4E3C-82AC-BFD6FC94FB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891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AD9C3-E5CD-4240-95EB-EA75E48FF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3896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4EC4-A103-4090-A37A-4BB5BA1AC3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519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1052F-F60F-4329-BB21-869F5727C5BA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750F6-042D-49D8-9532-262E9C646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6F72-511C-4F9B-AF54-D2A688EFDC49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E1154-BEFC-45D5-A65D-163F01EC8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4DEDE-6866-4FE5-9859-FCC1D6EC0C94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9E78D-168B-4D4C-9798-D16D6B957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2087D-7AD2-4394-8787-22E49E9E4F9A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45593-22C3-4393-B78E-F95786B03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663B4-83E3-45FE-AECF-4EC79378DDF0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23C41-CC17-49E7-BE99-D42D339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EB1AA-610A-4997-8DD3-F3B7BB4FA601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6D5B-3168-4400-AB64-0CF6BDB4A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152D-EEC6-4F1D-BA17-5606BD720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91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3C455-4249-40C8-9D46-B54CA00B3E8B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06574-E602-42E0-85F5-E38992E47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922D8-FAE8-4167-87BE-58D4392B1266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630B1-222A-451F-BF81-7EA771DED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432F9-EEF7-41B7-97F0-F4F9606D04C9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D989-1F8A-48A0-B58D-F5B5ED400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4A434-2495-43C2-A339-0BE356899C7A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D3B07-F8D8-49B1-BB09-413284ED6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0CFF0-B103-4847-B11E-B1B12A34D949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C9AF8-9613-4B27-9C2F-01B162FC9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48122-233F-4359-891E-35781FC575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42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1052F-F60F-4329-BB21-869F5727C5BA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750F6-042D-49D8-9532-262E9C646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6F72-511C-4F9B-AF54-D2A688EFDC49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E1154-BEFC-45D5-A65D-163F01EC8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4DEDE-6866-4FE5-9859-FCC1D6EC0C94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9E78D-168B-4D4C-9798-D16D6B957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2087D-7AD2-4394-8787-22E49E9E4F9A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45593-22C3-4393-B78E-F95786B03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5666-6E4D-4C62-A6CC-42969B7BBC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6193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663B4-83E3-45FE-AECF-4EC79378DDF0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23C41-CC17-49E7-BE99-D42D339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EB1AA-610A-4997-8DD3-F3B7BB4FA601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6D5B-3168-4400-AB64-0CF6BDB4A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3C455-4249-40C8-9D46-B54CA00B3E8B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06574-E602-42E0-85F5-E38992E47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922D8-FAE8-4167-87BE-58D4392B1266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630B1-222A-451F-BF81-7EA771DED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432F9-EEF7-41B7-97F0-F4F9606D04C9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D989-1F8A-48A0-B58D-F5B5ED400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4A434-2495-43C2-A339-0BE356899C7A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D3B07-F8D8-49B1-BB09-413284ED6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0CFF0-B103-4847-B11E-B1B12A34D949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C9AF8-9613-4B27-9C2F-01B162FC9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CDEAB-25FC-4E8B-90D3-5F4E56CF18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0631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B9DE-63E8-4128-B696-74F7EDB581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760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0808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F2738-ED5F-4A2A-865B-997022BEA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0171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FEF4-F76A-4E3C-82AC-BFD6FC94FB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8545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AD9C3-E5CD-4240-95EB-EA75E48FF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4408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CB163-B618-418B-9458-84CB52D70C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4167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59643-EDDF-4B5F-85B0-C5430E123E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317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F80A0-E8C0-4753-B348-2155B34DE2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5056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46F9-56B1-4FBA-85B2-26B6CBD5D8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0011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F478A-A321-4AE8-BABB-FEBD3FDC7A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742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F3EC3-DD99-461B-9514-3302FC32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924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BBE3E-E998-4866-8594-F1C626EE54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7448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2587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D5DEA-AA92-4F8B-AA77-A04A9B0FAF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148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398E2-F73D-4D2D-A218-C52CD7B849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667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884B-5302-426A-AA71-CC97C2B916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5143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A5E84-67CE-447E-A976-AB33A4EDEC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674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CB163-B618-418B-9458-84CB52D70C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8929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59643-EDDF-4B5F-85B0-C5430E123E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131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F80A0-E8C0-4753-B348-2155B34DE2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4004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46F9-56B1-4FBA-85B2-26B6CBD5D8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103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F478A-A321-4AE8-BABB-FEBD3FDC7A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033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F3EC3-DD99-461B-9514-3302FC32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325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001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BBE3E-E998-4866-8594-F1C626EE54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616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D5DEA-AA92-4F8B-AA77-A04A9B0FAF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59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398E2-F73D-4D2D-A218-C52CD7B849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176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884B-5302-426A-AA71-CC97C2B916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0746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A5E84-67CE-447E-A976-AB33A4EDEC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7527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CB163-B618-418B-9458-84CB52D70C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8929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59643-EDDF-4B5F-85B0-C5430E123E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131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F80A0-E8C0-4753-B348-2155B34DE2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4004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46F9-56B1-4FBA-85B2-26B6CBD5D8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103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F478A-A321-4AE8-BABB-FEBD3FDC7A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033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462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F3EC3-DD99-461B-9514-3302FC32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325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BBE3E-E998-4866-8594-F1C626EE54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616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D5DEA-AA92-4F8B-AA77-A04A9B0FAF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59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398E2-F73D-4D2D-A218-C52CD7B849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176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884B-5302-426A-AA71-CC97C2B916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0746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A5E84-67CE-447E-A976-AB33A4EDEC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7527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CB163-B618-418B-9458-84CB52D70C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8929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59643-EDDF-4B5F-85B0-C5430E123E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131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F80A0-E8C0-4753-B348-2155B34DE2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4004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46F9-56B1-4FBA-85B2-26B6CBD5D8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103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077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F478A-A321-4AE8-BABB-FEBD3FDC7A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033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F3EC3-DD99-461B-9514-3302FC32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325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BBE3E-E998-4866-8594-F1C626EE54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616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D5DEA-AA92-4F8B-AA77-A04A9B0FAF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59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398E2-F73D-4D2D-A218-C52CD7B849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176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884B-5302-426A-AA71-CC97C2B916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0746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A5E84-67CE-447E-A976-AB33A4EDEC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7527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653AF-01B2-418D-8DBF-9BFCD63E72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95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3868-3D78-4BAA-B367-2AA74FBA5A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3048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4EC4-A103-4090-A37A-4BB5BA1AC3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138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3446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152D-EEC6-4F1D-BA17-5606BD720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912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48122-233F-4359-891E-35781FC575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419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5666-6E4D-4C62-A6CC-42969B7BBC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2579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CDEAB-25FC-4E8B-90D3-5F4E56CF18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185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B9DE-63E8-4128-B696-74F7EDB581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52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F2738-ED5F-4A2A-865B-997022BEA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5388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FEF4-F76A-4E3C-82AC-BFD6FC94FB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675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AD9C3-E5CD-4240-95EB-EA75E48FF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207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653AF-01B2-418D-8DBF-9BFCD63E72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95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3868-3D78-4BAA-B367-2AA74FBA5A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3048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7012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4EC4-A103-4090-A37A-4BB5BA1AC3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138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152D-EEC6-4F1D-BA17-5606BD720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912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48122-233F-4359-891E-35781FC575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419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5666-6E4D-4C62-A6CC-42969B7BBC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2579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CDEAB-25FC-4E8B-90D3-5F4E56CF18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185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B9DE-63E8-4128-B696-74F7EDB581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52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F2738-ED5F-4A2A-865B-997022BEA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5388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FEF4-F76A-4E3C-82AC-BFD6FC94FB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675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AD9C3-E5CD-4240-95EB-EA75E48FF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207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653AF-01B2-418D-8DBF-9BFCD63E72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95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744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3868-3D78-4BAA-B367-2AA74FBA5A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3048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4EC4-A103-4090-A37A-4BB5BA1AC3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138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152D-EEC6-4F1D-BA17-5606BD720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912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48122-233F-4359-891E-35781FC575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419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5666-6E4D-4C62-A6CC-42969B7BBC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2579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CDEAB-25FC-4E8B-90D3-5F4E56CF18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185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B9DE-63E8-4128-B696-74F7EDB581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52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F2738-ED5F-4A2A-865B-997022BEAC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5388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FEF4-F76A-4E3C-82AC-BFD6FC94FB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675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AD9C3-E5CD-4240-95EB-EA75E48FF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207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Relationship Id="rId1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36.xml"/><Relationship Id="rId7" Type="http://schemas.openxmlformats.org/officeDocument/2006/relationships/slideLayout" Target="../slideLayouts/slideLayout240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34.xml"/><Relationship Id="rId6" Type="http://schemas.openxmlformats.org/officeDocument/2006/relationships/slideLayout" Target="../slideLayouts/slideLayout239.xml"/><Relationship Id="rId11" Type="http://schemas.openxmlformats.org/officeDocument/2006/relationships/slideLayout" Target="../slideLayouts/slideLayout244.xml"/><Relationship Id="rId5" Type="http://schemas.openxmlformats.org/officeDocument/2006/relationships/slideLayout" Target="../slideLayouts/slideLayout238.xml"/><Relationship Id="rId10" Type="http://schemas.openxmlformats.org/officeDocument/2006/relationships/slideLayout" Target="../slideLayouts/slideLayout243.xml"/><Relationship Id="rId4" Type="http://schemas.openxmlformats.org/officeDocument/2006/relationships/slideLayout" Target="../slideLayouts/slideLayout237.xml"/><Relationship Id="rId9" Type="http://schemas.openxmlformats.org/officeDocument/2006/relationships/slideLayout" Target="../slideLayouts/slideLayout24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D9761DE-E8FD-4963-9090-E0D96ACA5F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45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D9761DE-E8FD-4963-9090-E0D96ACA5F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45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D9761DE-E8FD-4963-9090-E0D96ACA5F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45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spd="slow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F2E20D4-AAA4-4029-A1E1-7409AED2F557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A81EDB73-7850-44A7-B9A6-0A3E4DFDD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slow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spd="slow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F2E20D4-AAA4-4029-A1E1-7409AED2F557}" type="datetimeFigureOut">
              <a:rPr lang="ru-RU"/>
              <a:pPr>
                <a:defRPr/>
              </a:pPr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A81EDB73-7850-44A7-B9A6-0A3E4DFDD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slow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ransition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D9761DE-E8FD-4963-9090-E0D96ACA5FBF}" type="slidenum">
              <a:rPr lang="ru-RU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6830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ransition>
    <p:diamond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  <p:sldLayoutId id="2147484056" r:id="rId12"/>
    <p:sldLayoutId id="2147484057" r:id="rId13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8392CF83-4180-4A84-A762-C35F1ACF7336}" type="slidenum">
              <a:rPr lang="ru-RU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408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8392CF83-4180-4A84-A762-C35F1ACF73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333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8392CF83-4180-4A84-A762-C35F1ACF73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333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8392CF83-4180-4A84-A762-C35F1ACF73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333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D9761DE-E8FD-4963-9090-E0D96ACA5F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48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D9761DE-E8FD-4963-9090-E0D96ACA5F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48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D9761DE-E8FD-4963-9090-E0D96ACA5F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48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2.xml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9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9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9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9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9.xml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9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89.xml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8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94.xml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88.xml"/></Relationships>
</file>

<file path=ppt/slides/_rels/slide2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178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9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3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9.xml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0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05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0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3.xml"/><Relationship Id="rId6" Type="http://schemas.openxmlformats.org/officeDocument/2006/relationships/image" Target="../media/image33.jpeg"/><Relationship Id="rId5" Type="http://schemas.openxmlformats.org/officeDocument/2006/relationships/image" Target="../media/image32.gif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user\Desktop\animals_2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1822" y="1052736"/>
            <a:ext cx="8892178" cy="1785104"/>
          </a:xfrm>
          <a:prstGeom prst="rect">
            <a:avLst/>
          </a:prstGeom>
          <a:solidFill>
            <a:schemeClr val="bg1"/>
          </a:solidFill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Isadora Cyr " pitchFamily="2" charset="0"/>
              </a:rPr>
              <a:t>АНТАРКТИДА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Bookman Old Style" pitchFamily="18" charset="0"/>
              </a:rPr>
              <a:t>Открытие и исследование.</a:t>
            </a:r>
            <a:endParaRPr lang="ru-RU" sz="4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Bookman Old Style" pitchFamily="18" charset="0"/>
            </a:endParaRPr>
          </a:p>
        </p:txBody>
      </p:sp>
      <p:pic>
        <p:nvPicPr>
          <p:cNvPr id="26630" name="Picture 6" descr="http://upload.wikimedia.org/wikipedia/commons/thumb/1/14/Damier_du_Cap_-_Cape_Petrel.jpg/220px-Damier_du_Cap_-_Cape_Petre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5278">
            <a:off x="-182575" y="148085"/>
            <a:ext cx="2445830" cy="235689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599384" y="4797152"/>
            <a:ext cx="5544616" cy="234888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Adana script" pitchFamily="2" charset="0"/>
              </a:rPr>
              <a:t>Учитель географии </a:t>
            </a:r>
            <a:r>
              <a:rPr lang="ru-RU" i="1" dirty="0" err="1" smtClean="0">
                <a:solidFill>
                  <a:srgbClr val="FF0000"/>
                </a:solidFill>
                <a:latin typeface="Adana script" pitchFamily="2" charset="0"/>
              </a:rPr>
              <a:t>Шинелёва</a:t>
            </a:r>
            <a:r>
              <a:rPr lang="ru-RU" i="1" dirty="0" smtClean="0">
                <a:solidFill>
                  <a:srgbClr val="FF0000"/>
                </a:solidFill>
                <a:latin typeface="Adana script" pitchFamily="2" charset="0"/>
              </a:rPr>
              <a:t> В.И.</a:t>
            </a:r>
            <a:br>
              <a:rPr lang="ru-RU" i="1" dirty="0" smtClean="0">
                <a:solidFill>
                  <a:srgbClr val="FF0000"/>
                </a:solidFill>
                <a:latin typeface="Adana script" pitchFamily="2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Adana script" pitchFamily="2" charset="0"/>
              </a:rPr>
              <a:t>МБОУ «</a:t>
            </a:r>
            <a:r>
              <a:rPr lang="ru-RU" i="1" dirty="0" err="1" smtClean="0">
                <a:solidFill>
                  <a:srgbClr val="FF0000"/>
                </a:solidFill>
                <a:latin typeface="Adana script" pitchFamily="2" charset="0"/>
              </a:rPr>
              <a:t>Редкодубская</a:t>
            </a:r>
            <a:r>
              <a:rPr lang="ru-RU" i="1" dirty="0" smtClean="0">
                <a:solidFill>
                  <a:srgbClr val="FF0000"/>
                </a:solidFill>
                <a:latin typeface="Adana script" pitchFamily="2" charset="0"/>
              </a:rPr>
              <a:t> СОШ»</a:t>
            </a:r>
            <a:br>
              <a:rPr lang="ru-RU" i="1" dirty="0" smtClean="0">
                <a:solidFill>
                  <a:srgbClr val="FF0000"/>
                </a:solidFill>
                <a:latin typeface="Adana script" pitchFamily="2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Adana script" pitchFamily="2" charset="0"/>
              </a:rPr>
              <a:t>          </a:t>
            </a:r>
            <a:r>
              <a:rPr lang="ru-RU" i="1" dirty="0" err="1" smtClean="0">
                <a:solidFill>
                  <a:srgbClr val="FF0000"/>
                </a:solidFill>
                <a:latin typeface="Adana script" pitchFamily="2" charset="0"/>
              </a:rPr>
              <a:t>Ардатовский</a:t>
            </a:r>
            <a:r>
              <a:rPr lang="ru-RU" i="1" dirty="0" smtClean="0">
                <a:solidFill>
                  <a:srgbClr val="FF0000"/>
                </a:solidFill>
                <a:latin typeface="Adana script" pitchFamily="2" charset="0"/>
              </a:rPr>
              <a:t> район РМ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5689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90" name="Freeform 6"/>
          <p:cNvSpPr>
            <a:spLocks/>
          </p:cNvSpPr>
          <p:nvPr/>
        </p:nvSpPr>
        <p:spPr bwMode="auto">
          <a:xfrm>
            <a:off x="4140200" y="-26988"/>
            <a:ext cx="4248150" cy="3455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" y="136"/>
              </a:cxn>
              <a:cxn ang="0">
                <a:pos x="91" y="272"/>
              </a:cxn>
              <a:cxn ang="0">
                <a:pos x="181" y="453"/>
              </a:cxn>
              <a:cxn ang="0">
                <a:pos x="272" y="453"/>
              </a:cxn>
              <a:cxn ang="0">
                <a:pos x="272" y="317"/>
              </a:cxn>
              <a:cxn ang="0">
                <a:pos x="363" y="227"/>
              </a:cxn>
              <a:cxn ang="0">
                <a:pos x="499" y="227"/>
              </a:cxn>
              <a:cxn ang="0">
                <a:pos x="771" y="227"/>
              </a:cxn>
              <a:cxn ang="0">
                <a:pos x="816" y="272"/>
              </a:cxn>
              <a:cxn ang="0">
                <a:pos x="680" y="408"/>
              </a:cxn>
              <a:cxn ang="0">
                <a:pos x="680" y="544"/>
              </a:cxn>
              <a:cxn ang="0">
                <a:pos x="771" y="408"/>
              </a:cxn>
              <a:cxn ang="0">
                <a:pos x="952" y="363"/>
              </a:cxn>
              <a:cxn ang="0">
                <a:pos x="1088" y="408"/>
              </a:cxn>
              <a:cxn ang="0">
                <a:pos x="1225" y="453"/>
              </a:cxn>
              <a:cxn ang="0">
                <a:pos x="1361" y="589"/>
              </a:cxn>
              <a:cxn ang="0">
                <a:pos x="1406" y="771"/>
              </a:cxn>
              <a:cxn ang="0">
                <a:pos x="1633" y="726"/>
              </a:cxn>
              <a:cxn ang="0">
                <a:pos x="1769" y="680"/>
              </a:cxn>
              <a:cxn ang="0">
                <a:pos x="1950" y="771"/>
              </a:cxn>
              <a:cxn ang="0">
                <a:pos x="2041" y="998"/>
              </a:cxn>
              <a:cxn ang="0">
                <a:pos x="2132" y="1224"/>
              </a:cxn>
              <a:cxn ang="0">
                <a:pos x="2177" y="1361"/>
              </a:cxn>
              <a:cxn ang="0">
                <a:pos x="2313" y="1406"/>
              </a:cxn>
              <a:cxn ang="0">
                <a:pos x="2404" y="1587"/>
              </a:cxn>
              <a:cxn ang="0">
                <a:pos x="2449" y="1905"/>
              </a:cxn>
              <a:cxn ang="0">
                <a:pos x="2540" y="2086"/>
              </a:cxn>
              <a:cxn ang="0">
                <a:pos x="2676" y="2177"/>
              </a:cxn>
            </a:cxnLst>
            <a:rect l="0" t="0" r="r" b="b"/>
            <a:pathLst>
              <a:path w="2676" h="2177">
                <a:moveTo>
                  <a:pt x="0" y="0"/>
                </a:moveTo>
                <a:cubicBezTo>
                  <a:pt x="15" y="45"/>
                  <a:pt x="30" y="91"/>
                  <a:pt x="45" y="136"/>
                </a:cubicBezTo>
                <a:cubicBezTo>
                  <a:pt x="60" y="181"/>
                  <a:pt x="68" y="219"/>
                  <a:pt x="91" y="272"/>
                </a:cubicBezTo>
                <a:cubicBezTo>
                  <a:pt x="114" y="325"/>
                  <a:pt x="151" y="423"/>
                  <a:pt x="181" y="453"/>
                </a:cubicBezTo>
                <a:cubicBezTo>
                  <a:pt x="211" y="483"/>
                  <a:pt x="257" y="476"/>
                  <a:pt x="272" y="453"/>
                </a:cubicBezTo>
                <a:cubicBezTo>
                  <a:pt x="287" y="430"/>
                  <a:pt x="257" y="355"/>
                  <a:pt x="272" y="317"/>
                </a:cubicBezTo>
                <a:cubicBezTo>
                  <a:pt x="287" y="279"/>
                  <a:pt x="325" y="242"/>
                  <a:pt x="363" y="227"/>
                </a:cubicBezTo>
                <a:cubicBezTo>
                  <a:pt x="401" y="212"/>
                  <a:pt x="431" y="227"/>
                  <a:pt x="499" y="227"/>
                </a:cubicBezTo>
                <a:cubicBezTo>
                  <a:pt x="567" y="227"/>
                  <a:pt x="718" y="220"/>
                  <a:pt x="771" y="227"/>
                </a:cubicBezTo>
                <a:cubicBezTo>
                  <a:pt x="824" y="234"/>
                  <a:pt x="831" y="242"/>
                  <a:pt x="816" y="272"/>
                </a:cubicBezTo>
                <a:cubicBezTo>
                  <a:pt x="801" y="302"/>
                  <a:pt x="703" y="363"/>
                  <a:pt x="680" y="408"/>
                </a:cubicBezTo>
                <a:cubicBezTo>
                  <a:pt x="657" y="453"/>
                  <a:pt x="665" y="544"/>
                  <a:pt x="680" y="544"/>
                </a:cubicBezTo>
                <a:cubicBezTo>
                  <a:pt x="695" y="544"/>
                  <a:pt x="726" y="438"/>
                  <a:pt x="771" y="408"/>
                </a:cubicBezTo>
                <a:cubicBezTo>
                  <a:pt x="816" y="378"/>
                  <a:pt x="899" y="363"/>
                  <a:pt x="952" y="363"/>
                </a:cubicBezTo>
                <a:cubicBezTo>
                  <a:pt x="1005" y="363"/>
                  <a:pt x="1042" y="393"/>
                  <a:pt x="1088" y="408"/>
                </a:cubicBezTo>
                <a:cubicBezTo>
                  <a:pt x="1134" y="423"/>
                  <a:pt x="1180" y="423"/>
                  <a:pt x="1225" y="453"/>
                </a:cubicBezTo>
                <a:cubicBezTo>
                  <a:pt x="1270" y="483"/>
                  <a:pt x="1331" y="536"/>
                  <a:pt x="1361" y="589"/>
                </a:cubicBezTo>
                <a:cubicBezTo>
                  <a:pt x="1391" y="642"/>
                  <a:pt x="1361" y="748"/>
                  <a:pt x="1406" y="771"/>
                </a:cubicBezTo>
                <a:cubicBezTo>
                  <a:pt x="1451" y="794"/>
                  <a:pt x="1573" y="741"/>
                  <a:pt x="1633" y="726"/>
                </a:cubicBezTo>
                <a:cubicBezTo>
                  <a:pt x="1693" y="711"/>
                  <a:pt x="1716" y="673"/>
                  <a:pt x="1769" y="680"/>
                </a:cubicBezTo>
                <a:cubicBezTo>
                  <a:pt x="1822" y="687"/>
                  <a:pt x="1905" y="718"/>
                  <a:pt x="1950" y="771"/>
                </a:cubicBezTo>
                <a:cubicBezTo>
                  <a:pt x="1995" y="824"/>
                  <a:pt x="2011" y="922"/>
                  <a:pt x="2041" y="998"/>
                </a:cubicBezTo>
                <a:cubicBezTo>
                  <a:pt x="2071" y="1074"/>
                  <a:pt x="2109" y="1163"/>
                  <a:pt x="2132" y="1224"/>
                </a:cubicBezTo>
                <a:cubicBezTo>
                  <a:pt x="2155" y="1285"/>
                  <a:pt x="2147" y="1331"/>
                  <a:pt x="2177" y="1361"/>
                </a:cubicBezTo>
                <a:cubicBezTo>
                  <a:pt x="2207" y="1391"/>
                  <a:pt x="2275" y="1368"/>
                  <a:pt x="2313" y="1406"/>
                </a:cubicBezTo>
                <a:cubicBezTo>
                  <a:pt x="2351" y="1444"/>
                  <a:pt x="2381" y="1504"/>
                  <a:pt x="2404" y="1587"/>
                </a:cubicBezTo>
                <a:cubicBezTo>
                  <a:pt x="2427" y="1670"/>
                  <a:pt x="2426" y="1822"/>
                  <a:pt x="2449" y="1905"/>
                </a:cubicBezTo>
                <a:cubicBezTo>
                  <a:pt x="2472" y="1988"/>
                  <a:pt x="2502" y="2041"/>
                  <a:pt x="2540" y="2086"/>
                </a:cubicBezTo>
                <a:cubicBezTo>
                  <a:pt x="2578" y="2131"/>
                  <a:pt x="2627" y="2154"/>
                  <a:pt x="2676" y="2177"/>
                </a:cubicBezTo>
              </a:path>
            </a:pathLst>
          </a:custGeom>
          <a:noFill/>
          <a:ln w="57150" cmpd="sng">
            <a:solidFill>
              <a:srgbClr val="66FF99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1" name="Freeform 7"/>
          <p:cNvSpPr>
            <a:spLocks/>
          </p:cNvSpPr>
          <p:nvPr/>
        </p:nvSpPr>
        <p:spPr bwMode="auto">
          <a:xfrm>
            <a:off x="1547813" y="739775"/>
            <a:ext cx="4608512" cy="6145213"/>
          </a:xfrm>
          <a:custGeom>
            <a:avLst/>
            <a:gdLst/>
            <a:ahLst/>
            <a:cxnLst>
              <a:cxn ang="0">
                <a:pos x="2903" y="3871"/>
              </a:cxn>
              <a:cxn ang="0">
                <a:pos x="2631" y="3690"/>
              </a:cxn>
              <a:cxn ang="0">
                <a:pos x="2223" y="3463"/>
              </a:cxn>
              <a:cxn ang="0">
                <a:pos x="1996" y="3690"/>
              </a:cxn>
              <a:cxn ang="0">
                <a:pos x="1860" y="3826"/>
              </a:cxn>
              <a:cxn ang="0">
                <a:pos x="1769" y="3690"/>
              </a:cxn>
              <a:cxn ang="0">
                <a:pos x="1613" y="3487"/>
              </a:cxn>
              <a:cxn ang="0">
                <a:pos x="1439" y="3385"/>
              </a:cxn>
              <a:cxn ang="0">
                <a:pos x="1134" y="3418"/>
              </a:cxn>
              <a:cxn ang="0">
                <a:pos x="998" y="3463"/>
              </a:cxn>
              <a:cxn ang="0">
                <a:pos x="1043" y="3644"/>
              </a:cxn>
              <a:cxn ang="0">
                <a:pos x="907" y="3690"/>
              </a:cxn>
              <a:cxn ang="0">
                <a:pos x="408" y="3463"/>
              </a:cxn>
              <a:cxn ang="0">
                <a:pos x="363" y="3191"/>
              </a:cxn>
              <a:cxn ang="0">
                <a:pos x="363" y="2783"/>
              </a:cxn>
              <a:cxn ang="0">
                <a:pos x="91" y="2556"/>
              </a:cxn>
              <a:cxn ang="0">
                <a:pos x="91" y="2329"/>
              </a:cxn>
              <a:cxn ang="0">
                <a:pos x="90" y="2217"/>
              </a:cxn>
              <a:cxn ang="0">
                <a:pos x="319" y="1933"/>
              </a:cxn>
              <a:cxn ang="0">
                <a:pos x="363" y="1830"/>
              </a:cxn>
              <a:cxn ang="0">
                <a:pos x="272" y="1694"/>
              </a:cxn>
              <a:cxn ang="0">
                <a:pos x="227" y="1558"/>
              </a:cxn>
              <a:cxn ang="0">
                <a:pos x="264" y="1428"/>
              </a:cxn>
              <a:cxn ang="0">
                <a:pos x="317" y="1331"/>
              </a:cxn>
              <a:cxn ang="0">
                <a:pos x="358" y="1230"/>
              </a:cxn>
              <a:cxn ang="0">
                <a:pos x="136" y="1240"/>
              </a:cxn>
              <a:cxn ang="0">
                <a:pos x="45" y="1014"/>
              </a:cxn>
              <a:cxn ang="0">
                <a:pos x="0" y="787"/>
              </a:cxn>
              <a:cxn ang="0">
                <a:pos x="45" y="605"/>
              </a:cxn>
              <a:cxn ang="0">
                <a:pos x="45" y="469"/>
              </a:cxn>
              <a:cxn ang="0">
                <a:pos x="91" y="288"/>
              </a:cxn>
              <a:cxn ang="0">
                <a:pos x="153" y="78"/>
              </a:cxn>
              <a:cxn ang="0">
                <a:pos x="224" y="0"/>
              </a:cxn>
            </a:cxnLst>
            <a:rect l="0" t="0" r="r" b="b"/>
            <a:pathLst>
              <a:path w="2903" h="3871">
                <a:moveTo>
                  <a:pt x="2903" y="3871"/>
                </a:moveTo>
                <a:cubicBezTo>
                  <a:pt x="2823" y="3814"/>
                  <a:pt x="2744" y="3758"/>
                  <a:pt x="2631" y="3690"/>
                </a:cubicBezTo>
                <a:cubicBezTo>
                  <a:pt x="2518" y="3622"/>
                  <a:pt x="2329" y="3463"/>
                  <a:pt x="2223" y="3463"/>
                </a:cubicBezTo>
                <a:cubicBezTo>
                  <a:pt x="2117" y="3463"/>
                  <a:pt x="2056" y="3630"/>
                  <a:pt x="1996" y="3690"/>
                </a:cubicBezTo>
                <a:cubicBezTo>
                  <a:pt x="1936" y="3750"/>
                  <a:pt x="1898" y="3826"/>
                  <a:pt x="1860" y="3826"/>
                </a:cubicBezTo>
                <a:cubicBezTo>
                  <a:pt x="1822" y="3826"/>
                  <a:pt x="1810" y="3746"/>
                  <a:pt x="1769" y="3690"/>
                </a:cubicBezTo>
                <a:cubicBezTo>
                  <a:pt x="1728" y="3634"/>
                  <a:pt x="1668" y="3538"/>
                  <a:pt x="1613" y="3487"/>
                </a:cubicBezTo>
                <a:cubicBezTo>
                  <a:pt x="1558" y="3436"/>
                  <a:pt x="1519" y="3396"/>
                  <a:pt x="1439" y="3385"/>
                </a:cubicBezTo>
                <a:cubicBezTo>
                  <a:pt x="1359" y="3374"/>
                  <a:pt x="1207" y="3405"/>
                  <a:pt x="1134" y="3418"/>
                </a:cubicBezTo>
                <a:cubicBezTo>
                  <a:pt x="1061" y="3431"/>
                  <a:pt x="1013" y="3425"/>
                  <a:pt x="998" y="3463"/>
                </a:cubicBezTo>
                <a:cubicBezTo>
                  <a:pt x="983" y="3501"/>
                  <a:pt x="1058" y="3606"/>
                  <a:pt x="1043" y="3644"/>
                </a:cubicBezTo>
                <a:cubicBezTo>
                  <a:pt x="1028" y="3682"/>
                  <a:pt x="1013" y="3720"/>
                  <a:pt x="907" y="3690"/>
                </a:cubicBezTo>
                <a:cubicBezTo>
                  <a:pt x="801" y="3660"/>
                  <a:pt x="499" y="3546"/>
                  <a:pt x="408" y="3463"/>
                </a:cubicBezTo>
                <a:cubicBezTo>
                  <a:pt x="317" y="3380"/>
                  <a:pt x="370" y="3304"/>
                  <a:pt x="363" y="3191"/>
                </a:cubicBezTo>
                <a:cubicBezTo>
                  <a:pt x="356" y="3078"/>
                  <a:pt x="408" y="2889"/>
                  <a:pt x="363" y="2783"/>
                </a:cubicBezTo>
                <a:cubicBezTo>
                  <a:pt x="318" y="2677"/>
                  <a:pt x="136" y="2632"/>
                  <a:pt x="91" y="2556"/>
                </a:cubicBezTo>
                <a:cubicBezTo>
                  <a:pt x="46" y="2480"/>
                  <a:pt x="91" y="2385"/>
                  <a:pt x="91" y="2329"/>
                </a:cubicBezTo>
                <a:cubicBezTo>
                  <a:pt x="91" y="2273"/>
                  <a:pt x="52" y="2283"/>
                  <a:pt x="90" y="2217"/>
                </a:cubicBezTo>
                <a:cubicBezTo>
                  <a:pt x="128" y="2151"/>
                  <a:pt x="274" y="1997"/>
                  <a:pt x="319" y="1933"/>
                </a:cubicBezTo>
                <a:cubicBezTo>
                  <a:pt x="364" y="1869"/>
                  <a:pt x="371" y="1870"/>
                  <a:pt x="363" y="1830"/>
                </a:cubicBezTo>
                <a:cubicBezTo>
                  <a:pt x="355" y="1790"/>
                  <a:pt x="295" y="1739"/>
                  <a:pt x="272" y="1694"/>
                </a:cubicBezTo>
                <a:cubicBezTo>
                  <a:pt x="249" y="1649"/>
                  <a:pt x="228" y="1602"/>
                  <a:pt x="227" y="1558"/>
                </a:cubicBezTo>
                <a:cubicBezTo>
                  <a:pt x="226" y="1514"/>
                  <a:pt x="249" y="1466"/>
                  <a:pt x="264" y="1428"/>
                </a:cubicBezTo>
                <a:cubicBezTo>
                  <a:pt x="279" y="1390"/>
                  <a:pt x="301" y="1364"/>
                  <a:pt x="317" y="1331"/>
                </a:cubicBezTo>
                <a:cubicBezTo>
                  <a:pt x="333" y="1298"/>
                  <a:pt x="388" y="1245"/>
                  <a:pt x="358" y="1230"/>
                </a:cubicBezTo>
                <a:cubicBezTo>
                  <a:pt x="328" y="1215"/>
                  <a:pt x="188" y="1276"/>
                  <a:pt x="136" y="1240"/>
                </a:cubicBezTo>
                <a:cubicBezTo>
                  <a:pt x="84" y="1204"/>
                  <a:pt x="68" y="1089"/>
                  <a:pt x="45" y="1014"/>
                </a:cubicBezTo>
                <a:cubicBezTo>
                  <a:pt x="22" y="939"/>
                  <a:pt x="0" y="855"/>
                  <a:pt x="0" y="787"/>
                </a:cubicBezTo>
                <a:cubicBezTo>
                  <a:pt x="0" y="719"/>
                  <a:pt x="38" y="658"/>
                  <a:pt x="45" y="605"/>
                </a:cubicBezTo>
                <a:cubicBezTo>
                  <a:pt x="52" y="552"/>
                  <a:pt x="37" y="522"/>
                  <a:pt x="45" y="469"/>
                </a:cubicBezTo>
                <a:cubicBezTo>
                  <a:pt x="53" y="416"/>
                  <a:pt x="73" y="353"/>
                  <a:pt x="91" y="288"/>
                </a:cubicBezTo>
                <a:cubicBezTo>
                  <a:pt x="109" y="223"/>
                  <a:pt x="131" y="126"/>
                  <a:pt x="153" y="78"/>
                </a:cubicBezTo>
                <a:cubicBezTo>
                  <a:pt x="175" y="30"/>
                  <a:pt x="209" y="16"/>
                  <a:pt x="224" y="0"/>
                </a:cubicBezTo>
              </a:path>
            </a:pathLst>
          </a:custGeom>
          <a:noFill/>
          <a:ln w="57150" cmpd="sng">
            <a:solidFill>
              <a:srgbClr val="C8121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7235825" y="3644900"/>
            <a:ext cx="1908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7236520" y="4221088"/>
            <a:ext cx="190748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Ф.Ф.Беллинсгаузен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0" y="1844824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</a:t>
            </a:r>
            <a:r>
              <a:rPr lang="ru-RU" sz="1600" dirty="0"/>
              <a:t>М.П.Лазарев</a:t>
            </a:r>
          </a:p>
        </p:txBody>
      </p:sp>
      <p:pic>
        <p:nvPicPr>
          <p:cNvPr id="41997" name="Picture 13" descr="Рисунок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44625" cy="192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998" name="Picture 14" descr="Рисунок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3625" y="4581525"/>
            <a:ext cx="1730375" cy="2276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-26988"/>
            <a:ext cx="8534722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23528" y="2852936"/>
            <a:ext cx="183569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err="1" smtClean="0"/>
              <a:t>Руаль</a:t>
            </a:r>
            <a:r>
              <a:rPr lang="ru-RU" dirty="0" smtClean="0"/>
              <a:t> </a:t>
            </a:r>
            <a:r>
              <a:rPr lang="ru-RU" dirty="0"/>
              <a:t>Амундсен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7236296" y="3933056"/>
            <a:ext cx="1583382" cy="36748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Роберт Скотт</a:t>
            </a:r>
          </a:p>
        </p:txBody>
      </p:sp>
      <p:pic>
        <p:nvPicPr>
          <p:cNvPr id="38922" name="Picture 10" descr="Рисунок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63788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8923" name="Picture 11" descr="Рисунок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2750" y="4295775"/>
            <a:ext cx="2381250" cy="2562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edia.fanparty.ru/images/fanclubs/Zima%20zima/gallery/489345_zima_zima.jpg?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7920879" cy="460851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4869160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Органический мир Антарктиды беден. Здесь повсюду арктическая пустыня. В глубине метрика встречаются лишь бактерии и одноклеточные водоросли, которые иногда окрашивают снег в причудливые цвета.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Весь животный мир тесно связан с окружающими Антарктиду морями. Эти моря холодноводные, а значит содержат много кислорода, что способствует развитию планктона, который является источником питания для тюленей, рыб, птиц.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2" name="Picture 8" descr="http://copypast.ru/foto7/0148/hunting_leopard_seals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1088" y="3429000"/>
            <a:ext cx="4922912" cy="3429000"/>
          </a:xfrm>
          <a:prstGeom prst="rect">
            <a:avLst/>
          </a:prstGeom>
          <a:noFill/>
        </p:spPr>
      </p:pic>
      <p:pic>
        <p:nvPicPr>
          <p:cNvPr id="36866" name="Picture 2" descr="http://copypast.ru/foto6/0941/antarktida/antarktida_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79912" cy="2420888"/>
          </a:xfrm>
          <a:prstGeom prst="rect">
            <a:avLst/>
          </a:prstGeom>
          <a:noFill/>
        </p:spPr>
      </p:pic>
      <p:pic>
        <p:nvPicPr>
          <p:cNvPr id="36876" name="Picture 12" descr="http://www.fresher.ru/images9/zamerzshaya-planeta/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0"/>
            <a:ext cx="4320480" cy="316835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2420889"/>
            <a:ext cx="3563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70C0"/>
                </a:solidFill>
              </a:rPr>
              <a:t>Фауна Антарктиды состоит из различных видов тюленей (тюлени Уэдделла, тюлени-крабоеды, морские леопарды, тюлени Росса, морские слоны) и множества видов </a:t>
            </a:r>
            <a:r>
              <a:rPr lang="ru-RU" sz="1600" i="1" dirty="0" smtClean="0">
                <a:solidFill>
                  <a:srgbClr val="0070C0"/>
                </a:solidFill>
              </a:rPr>
              <a:t>птиц: два </a:t>
            </a:r>
            <a:r>
              <a:rPr lang="ru-RU" sz="1600" i="1" dirty="0">
                <a:solidFill>
                  <a:srgbClr val="0070C0"/>
                </a:solidFill>
              </a:rPr>
              <a:t>вида поморников, полярная крачка, пингвины Адели и императорские пингвины. Местом обитания императорских пингвинов считается Южная Георгия. Птицы откладывают яйца в декабре, поэтому в феврале в гнездах из гальки туристы уже могут увидеть пушистых птенцов, которых в течение 63 дней высиживали (точнее — «выстаивали») пингвины-самцы.</a:t>
            </a:r>
          </a:p>
        </p:txBody>
      </p:sp>
      <p:pic>
        <p:nvPicPr>
          <p:cNvPr id="36870" name="Picture 6" descr="http://im8-tub-ru.yandex.net/i?id=140881311-63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0"/>
            <a:ext cx="2339752" cy="19054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РАСТИТЕЛЬНЫЙ МИР </a:t>
            </a:r>
            <a:endParaRPr lang="ru-RU" dirty="0"/>
          </a:p>
        </p:txBody>
      </p:sp>
      <p:pic>
        <p:nvPicPr>
          <p:cNvPr id="29698" name="Picture 2" descr="http://animalworld.com.ua/images/2012/July/Nature/1/Moh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060848"/>
            <a:ext cx="3818605" cy="252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32333" y="1340768"/>
            <a:ext cx="5279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Растительный мир в Антарктиде </a:t>
            </a:r>
          </a:p>
          <a:p>
            <a:pPr algn="ctr"/>
            <a:r>
              <a:rPr lang="ru-RU" dirty="0" smtClean="0"/>
              <a:t>В основном растут мхи, лишайники, водоросли. </a:t>
            </a:r>
            <a:endParaRPr lang="ru-RU" dirty="0"/>
          </a:p>
        </p:txBody>
      </p:sp>
      <p:pic>
        <p:nvPicPr>
          <p:cNvPr id="29700" name="Picture 4" descr="http://restinworld.ru/nuke/objects/countries_stories/6/6l834jyz506l4c34nzx5g24916a6w7ro/image/0_f338_e6dac4a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060848"/>
            <a:ext cx="3649588" cy="2520280"/>
          </a:xfrm>
          <a:prstGeom prst="rect">
            <a:avLst/>
          </a:prstGeom>
          <a:noFill/>
        </p:spPr>
      </p:pic>
      <p:pic>
        <p:nvPicPr>
          <p:cNvPr id="29702" name="Picture 6" descr="http://player.myshared.ru/970492/data/images/img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653136"/>
            <a:ext cx="5676900" cy="22048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1700808"/>
            <a:ext cx="697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Мхи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629033" y="1700808"/>
            <a:ext cx="1514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Лишайники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380312" y="5445224"/>
            <a:ext cx="1370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Водоросли 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ПТИЦЫ </a:t>
            </a:r>
            <a:endParaRPr lang="ru-RU" dirty="0"/>
          </a:p>
        </p:txBody>
      </p:sp>
      <p:pic>
        <p:nvPicPr>
          <p:cNvPr id="30722" name="Picture 2" descr="http://www.tepid.ru/images/antarctic-animal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00808"/>
            <a:ext cx="3059832" cy="2376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1340768"/>
            <a:ext cx="1285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Альбатрос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692696"/>
            <a:ext cx="6090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побережье  расположены колонии морских птиц это </a:t>
            </a:r>
          </a:p>
          <a:p>
            <a:r>
              <a:rPr lang="ru-RU" dirty="0" smtClean="0"/>
              <a:t>Альбатрос, буревестник, поморник, баклан, пингвин</a:t>
            </a:r>
            <a:endParaRPr lang="ru-RU" dirty="0"/>
          </a:p>
        </p:txBody>
      </p:sp>
      <p:pic>
        <p:nvPicPr>
          <p:cNvPr id="30724" name="Picture 4" descr="https://upload.wikimedia.org/wikipedia/commons/thumb/7/76/Thalassoica_antarctica_-_flying.jpg/265px-Thalassoica_antarctica_-_fly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00808"/>
            <a:ext cx="2524125" cy="2376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95936" y="1412776"/>
            <a:ext cx="156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Буревестник </a:t>
            </a:r>
            <a:endParaRPr lang="ru-RU" dirty="0"/>
          </a:p>
        </p:txBody>
      </p:sp>
      <p:pic>
        <p:nvPicPr>
          <p:cNvPr id="30726" name="Picture 6" descr="http://pingvins.com/content/article_image_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772816"/>
            <a:ext cx="3024336" cy="22322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04248" y="1412776"/>
            <a:ext cx="1344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Поморник </a:t>
            </a:r>
            <a:endParaRPr lang="ru-RU" dirty="0"/>
          </a:p>
        </p:txBody>
      </p:sp>
      <p:sp>
        <p:nvSpPr>
          <p:cNvPr id="30728" name="AutoShape 8" descr="Картинки по запросу баклан в антаркти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Картинки по запросу баклан в антаркти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2" name="Picture 12" descr="http://dianabotsford.com/wp-content/uploads/2011/01/sha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509120"/>
            <a:ext cx="3695700" cy="223460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331640" y="4149080"/>
            <a:ext cx="987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Баклан </a:t>
            </a:r>
            <a:endParaRPr lang="ru-RU" dirty="0"/>
          </a:p>
        </p:txBody>
      </p:sp>
      <p:pic>
        <p:nvPicPr>
          <p:cNvPr id="30734" name="Picture 14" descr="http://img1.arrivo.ru/cfcd/87/4543/1/3_%D0%9F%D0%B8%D0%BD%D0%B3%D0%B2%D0%B8%D0%BD%D1%8B_antarktida_pingvin(flickr_Antarctica_Bound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4797152"/>
            <a:ext cx="3168352" cy="194421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004048" y="4149081"/>
            <a:ext cx="2248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Пингвин</a:t>
            </a:r>
          </a:p>
          <a:p>
            <a:pPr algn="ctr"/>
            <a:r>
              <a:rPr lang="ru-RU" dirty="0" smtClean="0"/>
              <a:t>Не летающая птица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906072" cy="1143000"/>
          </a:xfrm>
        </p:spPr>
        <p:txBody>
          <a:bodyPr/>
          <a:lstStyle/>
          <a:p>
            <a:r>
              <a:rPr lang="ru-RU" dirty="0" smtClean="0"/>
              <a:t>Морские Млекопитающие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556792"/>
            <a:ext cx="5779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В прибрежных водах много морских млекопитающих</a:t>
            </a:r>
          </a:p>
          <a:p>
            <a:pPr algn="ctr"/>
            <a:r>
              <a:rPr lang="ru-RU" dirty="0" smtClean="0"/>
              <a:t>Тюлень, дельфин, кит</a:t>
            </a:r>
            <a:endParaRPr lang="ru-RU" dirty="0"/>
          </a:p>
        </p:txBody>
      </p:sp>
      <p:pic>
        <p:nvPicPr>
          <p:cNvPr id="32770" name="Picture 2" descr="http://www.pravoslavie.ru/sas/image/100175/17501.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3348372" cy="2232248"/>
          </a:xfrm>
          <a:prstGeom prst="rect">
            <a:avLst/>
          </a:prstGeom>
          <a:noFill/>
        </p:spPr>
      </p:pic>
      <p:sp>
        <p:nvSpPr>
          <p:cNvPr id="32772" name="AutoShape 4" descr="data:image/jpeg;base64,/9j/4AAQSkZJRgABAQAAAQABAAD/2wCEAAkGBxQTEhUUExQWFhUXGBcaGRgYFxoXGBoYGBccGhcYHBgYHCggGBolHBQUITEhJSkrLi4uFx8zODMsNygtLisBCgoKDg0OFBAPFywcFxwsLCwsLCwsLCwsLCwsLCwsLCwsLCwsLCwsLCw3LDcsLCwsLDc3Nyw3KysrNywrKysrK//AABEIAJ8BPQMBIgACEQEDEQH/xAAcAAACAwEBAQEAAAAAAAAAAAADBAECBQYABwj/xAA+EAABAgQEBAQDBgUDBAMAAAABAhEAAyExBBJBUQUiYXETgZGhBjKxFEJSwdHwI2JyguGSorIkM0PxBxUW/8QAGAEBAQEBAQAAAAAAAAAAAAAAAAECAwT/xAAcEQEBAQADAQEBAAAAAAAAAAAAEQECEiExQVH/2gAMAwEAAhEDEQA/AOwQoXiPtKLQiueGj0gJZzHZ5zwxCNYqMSNBSBKkJNoukpAYRBcTkx4zkjSKS1ou8SFJd4KIqaGtFc6YoqYklnaBTZqU0d4A5mJa0URPBsIqmUDY3i8vCJB+aCDBQvHvFEVmJGhigQk3MFHXNpEeLAVIS1DACxpmEQOeOmLCaNBGepKU61i5PlFQ4rGNAvt20KKAFy8WloDPAFXiRHpeIpFFYdN3iyCG0gCPB5U4QmvEiLiekNasQMGZA5s2kCViQ7QWYsbiAGVxcqIEDJGhEUmkmjxQUTl+UeOLMDSQ13MDz0rAMZjd6RZKhrCwl0vFDKsIA04E2tAw+hiCSNXiCK2gDy1p1gZWM2sUQpnifHAqwgHDQUhU4jpFftosTES56alxAXM0x7xHuIqvEUdoGnEE2gD+K9BFwsiFxPOgEXzEwFfsma0RNwqk0BeIw6yoPaDrAA5ls8ULJWxYxSYh3Yx5EpJPKrN1gyGT8pBgKS8IyXMGw8oFwLwEzQDUu8M4ZOU0q+sQLTcIoGpixwRvA8YWLlTGIlY/QA+cA8AyamBTAk1BhXH4k5WAcHXWFpUvLZyesCpmTSlWsMScyqgv0haWFlRKwGg+FvQgDYxUROUQoOfKDlMvQh4zuJU5lVPSAzFIWgZXdoQp+fMT+IPAFzFuz6QtgVSkjmuPOCpn5115Rp1ipUSsKtTkrbo8PSFctVQGfJKmyFvzhaZhyTemoiL8a8nDgiq48uVLdszxkTcCtSGSSIDg5BlfMSwDuXYbwhW1NVLFCqF8TNBFNKHpHEcZ4+oqzSqAGhIcqY7GwjqcJOWVKUtibmjAE1P5xMN8Go4CaK9XP0GkVxMmYCGU9A4bpuTW8HROdLpAcEi46U71HvBJ2NVk5kpB0ygk1bXy94qKYejFSgDtF5q1E8rNC00eKQ1m8xW4pR/OKzMCQzKJgHlzVIS4YmETiitVXB2gOJmrKkpQC/tFZCZgJzhuusDdOlE1RooARGKxc2XRwTCs9I+bMa3anTSJlLll8tVAanV9N7xREvGLYlYIP0hlGNYOVb0+gg6cQgJIUwUQQbVhKRipYS2V+sQSnEeMSRTsGtAJ05lBOetL0GgBf6x5CwkKUl/moAKEb77QGTiUlYVNAb8JcP0pWKyjEEM+diNIMnEICASa6QPE4YDmJ5TZonDcJlkupR7RT0ZfG0lArFZeMqTmZveGRhJWb5S2kKYmUha2oltIni7VUY+Ysm7RZE5Q++R0aHBIoMppAzJlvzGsWk1uKwTGhhSdgio8yxl2jZOALnnhb/6sPUgiM1uAJlgDKkBukekYIl6RoHhqU1QWiUhQ+9EVlLwZSct3hiXg1BJZ4a5nYV6mDykEA7+0KOcxElZVzAkCxhiZhFLRRLGNY4cm9YAELS5TQbQqRjcPwE5CnUqmgMPeAtJzHmhvEeJRqx6Xh5gHzXhSM2fKnKLpZPeKI4dMKs0xi20awkq+8qCyZZOtIUjnp8gKLEHyELYbBqlu6VKGkdMUKBZw27RKpVPmhTqxZeDUeYy2BtHsRg1kgpA7RpTJeUfM3ePHDqDKCqQpGXiEzU/cakJYaXNHPUkmxH+I6GchalBrG5iZeBWC5meUKkZszFTEkEDuGjnfjXixUEygwLOsDrZJ+vpHTcY4gJCStSiT91O5/SPl+IxKlqUpQUSSSSxuYzut8cUSeZLigUn0cax9RUMpJCAqpfN07ED9iPlSkqVRm9Pzj6BwLiizKCJ8uZQABaAFAjcgFwezw46csMLnKJCZcvlH4jVyBX2ENyZiiMikhzq/WH8Ngk0KSvShSQfcQTEYDMXGZLRqsQlJlpQKFIVr/wCooJZJcEKOjU/esOKwiSQLwdEgNSjfpCrGXORlGc0OwP7rCuMlLLFFSdDZo15+ECxUEiIGCSE7bQpuMPBy5gUSuu8HnpPzS0jztGpKwqVggiIVhkOEhXlCp1c5PmqCucIoX0Ou3laHeH4JCqpUG2jZmcOlN8tXvo3Zrwr9iAszODQCLUziQXNlImBIDbnSF8ckTFAJSlnHMS0as7hzq+6e94Lh5Ak1YHfYjUHpCkKTpiZXKQlTFhVwextC2HxylLIKUpbfWNCZg5c0uCAHJ3YPZ4LK4bJQ/M2bcu+0FmlJuIAoSlzZoyjhAJhKm3cxuHhcutcwPtC87hiaJJcCsM1NwBPEk/IAxtb/ABBUcNzVMwP1g8nCINMrQxLwUsUUi1i94Un9b5CfOIUhLdIJLABoIrNlgvEbUSoAUEXYG4iZcul3ifDIqPeIACVuYJLlgvzOIqSDRShHpLC0B4IAqDHkYarkvEFJehEWWujWMBKZSd4HOlFxFFgDvEpSSXIMBZMnSJIr0ETJQaloib0TXvAVEpOsXTKSbaQJKioVSR5xaW50bzgKqwydTEeE50pBFEJDkADcmkZOO+IEI+XmPon9TED32Y3eF5+PkS/nmOdhU+to43jXxStVCpxsKfSOaxPFFGxhVjtON8ZkKJKcwO5qAI5LETZayXWB2T/mMXEYgnWFFqiRpvy5kpJBcqY2sI0lfFy0jlLdqRxZU8ElJVpAden4wm6qJ/ug0v4rmWzK11N9Kfn1jkZUncnSHZctwcuYLoxemuYvpRqRWXSp+J5tDmUHerlqGtOkNf8A6qaAHIPe5/OOXXLJdSuYkXduYihNKsbiKlBqwYbX9/3eKO2wnxUaAgV1fL7ksIeT8RylCrg73aPnNR0jwm9YI+qSeMSiAErHc0huXNB+VQPW49RHyAYw+UFl8SUmqVqSbUiD6vNmm2vtES5arkpaOK4T8Xr5UT0eIkfeSOcUqSB81A57R2mAVJxCAuUsLTqxqOhFwYotPwySQSHO4i0xIbcaiGPswFkt52gacEXJJvo0EClLRYAekexykAgqvp3gipIDZQerpbp+zEKluWKCepFIBadi0hmBeCSwDpeGjhmCXytUAbNdxpAfsQqS56CAHMkyw1CT3grp1EWOGBHyMO7wVWHA0iqaTMo/0ESjEUpWKZw1AokwRMkUId+sBWXuFU2aLCYz1ePZmDPfpCkwozVUH6/nEBVqTc3iEKT8wAMQUBQ5STuAP1gyJY0OlmgISkKANjFyhusLiUxuQe0StIBqo10eAsqUDWJlKA7bwFc8mgGukMTlMNPSAmVahisub1fygaEAc1fcCFsRPEs5yeydTEDuYaqbyjOxnFUodjm+nfrGBxbj5L1pokfusc3jOIKWWJYa9YjWY2OK8ezFnJOgagfppHNYzFKKqlm/bxSbPGn72hGbMJMWLQ5rV1u0BUin0gixFchNg9z5C8UCWn9/vWKeFpBMijYP2jQwXBZpY1S1QTSr96RCsxMtvOz0pv2gyKfqI6PD8BDAKU9SbNcMQ+1Id+wS02SB+/pGd5YjmZUpQSFlNCSB3DPS4uIMmYWYJLigDaVjopMlAcbxMyUiJ3WMKQhSnABhqTgi9RD2YJtCs7GMdom8tI9PkAxk4rBXy9zSzn2h1WLrADMKiyQSdg59hE7EZasGQamm1ta10gagzitzr6aR0KeFYhYpKW13IYbatAZ3wxiG/wC2/ZSfo8azRjyMYUEkAcwUA9coNKHdo1/hrEzkTQqUsIJoX+VQ2I1hA/DmKFRJUR5fmYXx3AMSgOuUtIvViG6kGLUfZeE8UC0AryBRuy0qBpcF3buHjQM5jRT+cfAAgpSGVWttNtWP7vGnw74jnyjymn4TXTr6w7EfbkrO/esDmrOblKj9I5Hgfx8hbIxACF6Fjlu3NSmnrHWoZQBJTvSjvau0bZiyCXv36R4ziHEWD3A7gkRINLDq8BWVOLX76QdwQHgCydu1IYBgFp89iwQT2tDCF8tlD0YRJCrAjqSInwybH3/KKBTFGzGuoq0DWgfhHo5MMKSofKRHkoW7lm2AiAZJyhxlfq0eQhnPpB1SybkekVCxoz9YAaw1cx87RWVIQTmcv5tF1LUXt+X0iUyzqPeAHOURUA+QgNctQ391YbCj2ikybdmoLkRALETQE/MSALfrHFcd4mpxuXqbdGEaXxPjSksqnK7U1qLdA/nHEYjF51an8on1uRVc42FT7wxhuGLXVVB1g2ClpFhXcxoDvCoFJ4KgXLmCL4UjaGpc4CH8KAaxOyxjS+FoH3XiRw6WPuiNPFzkjWMbFYzYxN3U8GyIR8qQPIRK8QNYzpk81e/721hebPD0NKerV93jOrjQm4kikLKnPcwmZzvrAzMfWJEp37U1oHMxBMLSpalqyoSpShcCrdSbARuYb4YmZQuaC18ibt1UaCLmUY5mk/oIfwnA500/Jl1dfKG9HPpHU4DByZQORDFqKuexOu1I1sCpSi6E5lB2BY3Tesb6pXO4D4YlIy5wVqer/L0FLeca0nCeEDkSEgg0Ab6fukOypavwE1GYEU9RbfSCzHNwwOjMaaA9KesamYEy6ikX3qxqzXpS3nHsh1BFjW4cA/SGJaAWTVJOz6F+7OBA8XMJYEFdC2nb+o016RUQqcDXUUsCCANX1teAz5AWkghzVwBSruPRoZnITW5NKqASATRiAP8AEElYcpVlIYsXqKMToDWmhgPkvF/hpcpaiisu4ULhL2LtUMIr8M/DSsWpSlLygFiKZyo1N7UIL9Y+rSsGkkAs1WfUi4o7UeDp4ZIlETJMsJUU1bUWBY60NYzGqxZPwThDLyKCiUi5OVd77dbRPA+DTMOVIVMVOk3lv86dwdCm1o6WUWU7kjqNDV/ygiwHa3kwixknKkJKnDh6VcWpFk4YCjn1r7wcvYNfdoGEq6B9f8mKPBwCAlR7tWIzKFGNPP6RdExzlzV6lyPMQfOXNPe/WAVmqWkuQ/Y/SkDnYhXzBJH9Qb0Lw8ZIIBYv0avrCypAXyrSaWBIb2MBbDqSQxvvmf6GJmyDYKIG28UGAQA2UA6M7esFyHKAq+jGApiVswAIDXH7eAyind+peGFJskglOxUB9IhIqwYdNGgBTJQDEZi+of6x7MrRJHdTn00g7EPU72LeUCMuY3Ku+4H5wEVsogHZ3MLcT4mnDpJUQVWCSbn8RcFkj3PaA8Txy5ISpeQ5i1ASXajmzfrHzn4m4uubNUXdRNtABQDsBRozut8c/U8b4ovETFLmLFbqNKDbyAjHx3GZchkS0Z1H7xr6NAVSFrNzXzrGtw/hMtFVsVeRb8vSM3FMYbmCVKLHUbwZU1tYGZiSaQKfi0iM1DKMbzBzG1KK5lEjKGuSw9I4udxhIPyv+sMo+LTlAY2On7/YikdarhqFcpJJ3Bb/ANRKvhZNzOy96t50jkZPxbkqA5O9PrETpuMxhIQiYUueVAUR5qDB4L4b42uQghEmYZixRRDZA31V7Rnfa1lJS/KVZj/UAQ79iY3OH/AOIU2YCSlhRRC1O1eVFh3MdNwb4FlS2VOAnH+Z8o/t1FrvCazrheHcPmTi0tJVubIHdRpHVcL+C0ZQrETMziiEkoT0ckOfaOvQhQDIShhYZGDdtIFMFC6Akl3pT6UEbzjiBYDh0pCciHA2CQ3qBXzeNNJCTbXQP7xn4cDK6g5IuCov5s8O4YuOUFux/MRUFGFBclIY0t+VtPaKYUOoswAFLprpWjDtElCmZSn6M0AlYQIBIcf3KFWprRnBgGUz6TARkchLOSTlqSFCpsL/AJwrNVUAqZIFB1Jqx/doJMwwCQxUSkuoVIZr660vFJySXI6N3feC6jwwFcvzO4736wSXhVkhylLkuXYAu9wPo0ElIQC6xfdVLUelYrLkpsksS7Vf0gheZL1tvs2oc3/WKSQ7gHlAcUubDS7vBFnK9Sq4c0tenmIvh5YoQHUFgBJDglmD10fpARgpBzGpYJeujitRXQ0HlBFDM6qEvSgbe21r9PIc6YUukPYZzUV1AcWr6jtF5yHHIE31c9Wd2LMK9YCs9LlwFULMKs7kP5j3i6JT00bUByfXeDy2Iocpdncl9bXYwOZw0uSlai7VzFmOtT1gLIQ1SCSKOSRcVo9oGqSwoPIn6CLDDM/Moebk+0UnSDRiSeqtepiiUyzlGZIG4NH6iCIkpFCIqkKo7N0r+/8AMMpkuKP2pTpAVXMAFCez/rAlTWLm/VqecAlTs4qma22Ug/R4Ux3EhLKQ05yWHLr/AHGA0580kcqm6hj+rRSRLIL5yR2/PeALnEBwHOziFhxMh8yVj+kKV7BMBo+IonUbXEetYj8/cQLBz0/eXlJslWUKPk7vF8VNIIAdj/LmPsYA0sP+Jx5fW8DVIF6k6vX84BMn5WcknYhI9iuImTSPlBKj/KSP9pLQGL8d4hQRLCQorUVIQlNXVQgMP6fbpHztPD2zGaqoLMmoJ2cXPaO++JeOrkoUjKn7SrlBCSSmWRVQUoUJ5g+gj55Nm5LqdXSye256xy5a68fhpM0S/wCs0YWSNu+8LTFkm8M8O4NPn1QkITquarw0tvWp8hHVcN+DJCBmnzvFP4UnLL9jmV6jtDOOpuuJGJUTklJK1HRIKleghuX8K4+aHMooDffIST0CXf2EfSJE6XIyolyEJRqUjIn/AGpJPnDSeJSlOEzEI3Z/0Eb6sdnwDFKUhRSpJSpJYpUGUDsQbQKbiVKuX666C92YR9Z+K/hzBYl1rxiUzmASokNTRSSASPOPmWN4DPlOchmID/xJQUuWf7gKebRneMbzc13H/wAWcWlKBw60S/EDqSpTBSxcpfUpr3HaPp6pTggAkDYkCPzTJmlCgoKKFAuFAlKkncEVBj6l8BfFs3Eq8CaqapVxNQgLSw0mOk5X0Ip2jWanLH0VCBTMW6Vbp3gJSnMA/MTux7AA0gkqSgjmU6t8qX/4UgcyTMzMkobZSS58w0VhdSQkNnIPUh/eAEvQLdR3INOyYSnTZySf4MxaXZ0pYP0VnBMO4fCsQspZX81W6fsxQSVKKbN1rTvXWJykByL6gDfraLln5r9ApvaEMVNmZmEtAltqshT9HoBEDikKcMWSd2/KCkcvKHrU3I8mt1O8Y2KzqVkk+AzJdpnMAa1ZBenWIwScXLUTSYCwIe1dKDppFhW1ImKBIZ2DGhavVm3PlHlpOiQBXVmPaLqmrYga3dx1Fk7wGSZplMtIQcxYB1pLUCncF206xFVKDdWXyH0AEVWoqs1NkFIYb1EJzCt2M3K5uJagPOtIJLNRzy5pdhz5Q+oF3LaRUOzEgBmU53NCKGta2geFw+ZLj7pLC2gJNT0gstOZxMyghspSSaajMQGHrBMViDLSUpGZqWuCDSpqagv11iKXRMBJzWDMNLWZ6DrBZOGJQSFh7BmcAO4YilhCRmVTmtdtb1G2/rG+tCUIQW5drXJr1/dIDOw+HUF81XoT0Pawh1khLMLtvTVnqNIQGJJNETCG6Ad6mhhjDykAABD1JrVnpqaU0Gwgis9PKcgYu9bCwoxqL9oAhKknmZiNDV+2ghteITKqEu5qyVGtvSu8Vm4mUohSHLmrBRYVqwa7RQugitSewg5kj2D1PpC3ggBx7lROly9dYYTP3LbOWgMzxJKKJyZzblKD7JJ9omRieYBSFZtwlZA8y0aUvhchJcJQjsEJJ6OKwbETZKQxKR/dT2MUIupKndLHRlg+ZzN7QeRNDcxBPSkVw2KlL+VaFDoFfpBpq0igQS+rt+UQJ4+QhQCVy5sxLuCGABFrGvnCU3GTENlwhZwKqQlg973h4YaaTyKAG2czG8gUgQWTw1SfnJI1JKUj0yk+8KhNckTndC0nsadiAx94TRwfw6CZMVvmlyvr4UbKpUkUzf6chP6xk4xMt2yYhT7BIH+5aRFzRn/EfCJ+IlplonJSkEEhnUdDYJFmvtE8K+E8Nh2KpRmKP/knc7f0pBCU9wH6xaV8M4dZz+FNQTcmY3/CYYYT8I4fNmC5/bxVt9IkxbrVRJliolV3CcvuxPvHvGWPlUUDqQfZnicNgKMD2e481JiFcKW5/iqY6JMse4Q8AWXLmm6yodEN7s8ZnE8IolvHnI/lCyn6Jf3i2F+H5clZXLVOJNx4qlA90qp5xpSVLstSU9A6ledAHgMOXwQsc6pqxv4hV7FERI+F0pUFy5k2WRokJSC9weWto08WpVkJVmP3ijMP9PivHpGYGqkr3SqWpBHoa+8W6kKfZJuaipKU9ZRUrzIWBtDuDlTA4zJPRMtg+h+YwRK1vUym0AlkH1Ki/pGfjMJMmHKlSUperoApqxIP0IiK0zKXqVDsAPypGPOnomKKJWJlpUKkuJjd+cQ7geHiQnkU52UskH+1KQn2hTGY2Yl/4KT1ls/vK+sAdchLfxJgmNqfDA7sSYRVxjBpLCbJBD2Mkkb3ED+zicxz4hB1Ck8v+0AEd4n7JJHIo5338MD0/WKnqyeKqUR4HhTBqVrCW2YS0qBgszx7kyG/CnMv28F/eMXGfC4WrMESiGZIMualmsD4czbVo0cJ8OSEgBcmWVMXyzZgFbjKpRLGHiemsUtCAPGTJDlv+0VDyJprDWGwyADkRLJswAJfo6g3tBeHTJaE5ZaJaUj8Llq7sPrBJywp2WKbAHycxK0VKJrHKQCwZ0pUB5eLt1gS8PNmI8NSQoAFnTZT/M6Z5JDafS0Mz5DhjOmbcqg4bokdR6R7h+EWial585SXAqlJBct+H3G8EJyMCtEsOvDSi/4V5crBrtW+v6wsghSyP+jUkD5kEEhRN8qnenavaNPiPB5wmLbFLapCQQMvT5Ka0rYQvhcPQpUtEw1B8RCljalUhd9BSKREnCypagozZSCSTn8OSk7kilT1IMasySpRKkrExJCWCWIoL5tXABr66QoMOlAzFMoFh8soA0DfiLWpGnISg5MjAsS5SOVxcAbj6xFwsFIQollE/hKRcl9iG0h3iSyQkM5AzKcsyiAyXbmofKD4bCuksmjNmLBQJLr+gaAcVkgrWCvLmIKRVzQOx2iNfhMiYliAka1Nw+hSC1HigmzPmCZYFPvKNjpyDppDcmXlXm8VRS7BJUkJbeib+cDUxKj4iqknK4O1CRQWdn9YtZWTOWlLzEjSoJDDWhDmA4qWVIUU51FIJ5UioJYAZgnmYHV6wKTNWCoTBl/mqX3BUEgDs+0Fw8kZncg/iTMVSuw+bz39QyeEY2aAQZcwFx/3QqwtlUnMAX1PQNGxOEwMUICgoPzTCk+mU0d4JxHBy/ESBUtcu1dAxD+kVwmASAUBBIFdT8z2KgdjR4Uiq8P4aXmKQBupIT5tniZslDJOYDP8rUfahOriF1YpMvNlTMJWh3SrKFZi45lKKkdwIJw6ZMQFESkIl1J/iEqCv9LFRa5HnEqxGIWJSilSlEihaW9Ws4TFBPSW5VF/5SB+UTi0TshmHIlSqiYokg0/AgbAaiAcKxKSD4pc5gkKCcoVyhSmSCWDKFyLwqLnFqSTllqHZNP+Qr5R6bxBK+VaSf7Cr1YECOf+IJk9OK8OUUiXoA2ZX8xKrHpFRxPwT/1AnsG5syCkP/KgureogOqlzA1KAdAPyp5wHE4tvlydz9adYyMKpCyVImDZgkpB2dxfrBJvCCsjOQ5qC5t0Bf3gDYnjCkM8xIe7EgnsMhJMQnGoWphMUV7KdB9KE+kIYTgM2WtxNzJqMtUkJq4BAENSsI6QPBatCpQIbqxJ9jFBJMyXNNeYh2rms1QK1vTSK42YiXeVLFKBYDk7DOqnciDy+Hh8szlVUtLUoJ3swGhii0IAsoW1pfYDvvAVw05/kSEKo4yvfZSE17xadLmKVy4gofQFDdhmDxZHKHlswdypVD/tf2gc/GuP4uXKqjJfQsxLOaxAKTOnL/8AKrLtlQTQ3KqH2geIUyuaczs3LLcjsxLX2gi8LMAHMlKfu5UjMdb6+bRTAhSByh85+8QGFdEa0MBKZC86VucjG60JTelAQxh3iM9YSfCyEsC63Camzj62gGIUtAZAAdquTQkaFY9IshQP8NlLLuagAd3NamCpw02ZyhQ5iHIQCpB/uKB+kBRiVKdJyKILlJWQQK0sArSz3gakJSpz4hzUy57m7VLBLwUgJWAEJSS7gBIA8wHsOsBZQBAUpag33cqkgHqujwBCTnqvPLWPlKaAvUJZq30MPmTmSKFr/Ofy0rAZ2NlyEeKokDKopoVks6aOSL7tBEYbDKSTkTMBUS4LkZmegYVbS8bMvgK8orlzivygpo7swPRn1jAT8esoS0pOUMSqxJYFLt2LjWtbQxgviWZiFgAuzgj5U5hQ1Ac0c2jO6vjRHCpyEjlUq7h0ZulSaHzjJVwOd4nhy3AYEl1Ky1dnWcvdjGhj+NCWW8RRrQAfMRViSBprFsDxorVdjUV0a9rw7Cv2IyU5lp8ZRVdKUJyg7/KfPpcQxwUlS0kKU2cE6B3sQflFDbo0baZyyN3D+X7a0UkYaWVpUUcyajUHqAbGFHLfEfNNUozsvNRAQss1KkuDpUBrw5gjMKQgF0IYgcoubgtUVdn3iPiPAzBMVMTRFPlIoNmJ6k0hjh84qR4JS7iqwWc0ooaxoXVOSirkk7kpLPTfrSIyrWaM1QlNAXYF+mkZuESgqWggC7ACzUNWr53joOE8PaqXQk81CHNGqBQa73MDD2HwpcLUpVA7PQE35W0hubKBvWnmz7/lBUClIoyn0YafnGW54xcSoJV4bhNCQAmwY0pfvGfNS4cuW0S6QSBUk16aRrT8MVFTgpBNK6ghmY0BArvAcXhfDQXUybMBcnvb/EVhjJUStwSUhRDk0pTZ3bcesHRworUky1IykE1SpBBsSMprZ9IpKSTUoZJcXqEsxL7km0dHgZTSkuXLbNQmlBSBmFJWCYEE0d6/NQM9DQ/usDxODJND6ufSsN4glyEbB/qAIOiU2t2LXA7Ug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http://www.tepid.ru/images/dolphin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348880"/>
            <a:ext cx="3810000" cy="2232248"/>
          </a:xfrm>
          <a:prstGeom prst="rect">
            <a:avLst/>
          </a:prstGeom>
          <a:noFill/>
        </p:spPr>
      </p:pic>
      <p:pic>
        <p:nvPicPr>
          <p:cNvPr id="32776" name="Picture 8" descr="http://1sovetnik.net/images/stories/priroda/420x167xgoluboy-kit.jpg.pagespeed.ic.G424ZuYgN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869160"/>
            <a:ext cx="4000500" cy="18066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520" y="2132856"/>
            <a:ext cx="102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Тюлень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96336" y="1988840"/>
            <a:ext cx="1180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Дельфин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72200" y="5517232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Кит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Население Антарктиды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9174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основном в Антарктиде живут научные работники  и экспедиции, которые изучают Антарктиду. </a:t>
            </a:r>
            <a:endParaRPr lang="ru-RU" dirty="0"/>
          </a:p>
        </p:txBody>
      </p:sp>
      <p:sp>
        <p:nvSpPr>
          <p:cNvPr id="31746" name="AutoShape 2" descr="https://img-fotki.yandex.ru/get/6203/137106206.653/0_1988c6_17f7788a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8" name="Picture 4" descr="https://yaustal.com/uploads/posts/2015-11/1446530280_kosmicheskiy-korabl-v-antarktide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48880"/>
            <a:ext cx="8784976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http://www.jampo.com.ua/files/fun/attachments/5203/0d5833de0d7de7f6fbc26b28985768e912525652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183359"/>
            <a:ext cx="3779912" cy="267464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868144" y="0"/>
            <a:ext cx="2736304" cy="4363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</a:rPr>
              <a:t>Климат Антарктиды — крайне суровый и холодный. В восточной ее части на станции «Восток» 21 июля 1983 года была зарегистрирована самая низкая температура воздуха на Земле за всю историю метеорологических измерений: 89,2 градуса Цельсия ниже нуля. Этот район — полюс холода Земли. </a:t>
            </a:r>
          </a:p>
        </p:txBody>
      </p:sp>
      <p:pic>
        <p:nvPicPr>
          <p:cNvPr id="35842" name="Picture 2" descr="http://s50.radikal.ru/i128/1003/72/8af7f3efc4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15000" cy="3952876"/>
          </a:xfrm>
          <a:prstGeom prst="rect">
            <a:avLst/>
          </a:prstGeom>
          <a:noFill/>
        </p:spPr>
      </p:pic>
      <p:pic>
        <p:nvPicPr>
          <p:cNvPr id="35844" name="Picture 4" descr="http://galeri.milliyet.com.tr/2008/2/12Buz_kralliginin_gizli_yuzu/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7071"/>
            <a:ext cx="5364088" cy="27809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56895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7989" y="332656"/>
            <a:ext cx="6415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Какие океаны омывают берега Антарктиды</a:t>
            </a:r>
            <a:r>
              <a:rPr lang="en-US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92696"/>
            <a:ext cx="7602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Антарктиду омывают три океана - Тихий, Атлантический, Индийский.</a:t>
            </a:r>
          </a:p>
        </p:txBody>
      </p:sp>
      <p:pic>
        <p:nvPicPr>
          <p:cNvPr id="26626" name="Picture 2" descr="http://o-planete.ru/wp-content/uploads/2014/10/%D0%A2%D0%B8%D1%85%D0%B8%D0%B9-%D0%BE%D0%BA%D0%B5%D0%B0%D0%BD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1944216" cy="1944216"/>
          </a:xfrm>
          <a:prstGeom prst="rect">
            <a:avLst/>
          </a:prstGeom>
          <a:noFill/>
        </p:spPr>
      </p:pic>
      <p:pic>
        <p:nvPicPr>
          <p:cNvPr id="26628" name="Picture 4" descr="http://www.geoglobus.ru/earth/geo6/water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052736"/>
            <a:ext cx="2667000" cy="2167137"/>
          </a:xfrm>
          <a:prstGeom prst="rect">
            <a:avLst/>
          </a:prstGeom>
          <a:noFill/>
        </p:spPr>
      </p:pic>
      <p:pic>
        <p:nvPicPr>
          <p:cNvPr id="26630" name="Picture 6" descr="http://www.factruz.ru/world_ocean/images/indian%20ocean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052736"/>
            <a:ext cx="2095500" cy="209550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491880" y="2924944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23528" y="3429000"/>
            <a:ext cx="3067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Какой материк расположен</a:t>
            </a:r>
          </a:p>
          <a:p>
            <a:r>
              <a:rPr lang="ru-RU" dirty="0" smtClean="0"/>
              <a:t> ближе всего к Антарктиде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Южная Америка </a:t>
            </a:r>
            <a:endParaRPr lang="ru-RU" dirty="0"/>
          </a:p>
        </p:txBody>
      </p:sp>
      <p:pic>
        <p:nvPicPr>
          <p:cNvPr id="26632" name="Picture 8" descr="http://www.mdk-arbat.ru/main-book-image.php?id=7264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293096"/>
            <a:ext cx="2592288" cy="227687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11560" y="6381328"/>
            <a:ext cx="223224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34" name="Picture 10" descr="http://www.belarus.su/pole/img/2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4149080"/>
            <a:ext cx="3667125" cy="259228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644008" y="3645024"/>
            <a:ext cx="4099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Южный полюс на карте  Антарктиды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</a:rPr>
              <a:t>На континенте Антарктида отсутствует постоянное население. В зависимости от сезона здесь живет на различных научных станциях от 4000 человек  летом (из них граждан России 150 человек) и около 1000 человек зимой (россиян 100 человек</a:t>
            </a:r>
            <a:r>
              <a:rPr lang="ru-RU" i="1" dirty="0" smtClean="0">
                <a:solidFill>
                  <a:srgbClr val="0070C0"/>
                </a:solidFill>
              </a:rPr>
              <a:t>).</a:t>
            </a:r>
            <a:r>
              <a:rPr lang="ru-RU" i="1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38914" name="Picture 2" descr="http://tema.ru/travel/antarctica/4F2C8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1528" y="0"/>
            <a:ext cx="4772472" cy="4752528"/>
          </a:xfrm>
          <a:prstGeom prst="rect">
            <a:avLst/>
          </a:prstGeom>
          <a:noFill/>
        </p:spPr>
      </p:pic>
      <p:pic>
        <p:nvPicPr>
          <p:cNvPr id="38916" name="Picture 4" descr="http://img1.liveinternet.ru/images/foto/b/3/541/2443541/f_143634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01616"/>
            <a:ext cx="4932041" cy="34563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4048" y="4869160"/>
            <a:ext cx="4139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На территории Антарктиды расположены около сорока станций, функционирующих круглый год. Из них пять станций принадлежат России: Беллинсгаузен, Восток, Мирный, Новолазаревская и Прогресс.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Рисунок3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980728"/>
            <a:ext cx="7992889" cy="4968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/>
          </p:cNvSpPr>
          <p:nvPr/>
        </p:nvSpPr>
        <p:spPr bwMode="auto">
          <a:xfrm>
            <a:off x="683568" y="620688"/>
            <a:ext cx="770384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 bIns="0" anchor="b"/>
          <a:lstStyle/>
          <a:p>
            <a:pPr algn="ctr"/>
            <a:r>
              <a:rPr lang="ru-RU" sz="6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ana script" pitchFamily="2" charset="0"/>
              </a:rPr>
              <a:t>Научные станции в Антарктиде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021288"/>
            <a:ext cx="8496944" cy="560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ctr">
              <a:lnSpc>
                <a:spcPct val="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ru-RU" sz="2400" dirty="0" smtClean="0">
                <a:latin typeface="Andantino script" pitchFamily="2" charset="0"/>
              </a:rPr>
              <a:t>Всего – более 70 станций, из них- 42-постоянные.</a:t>
            </a:r>
          </a:p>
          <a:p>
            <a:pPr marL="273050" indent="-273050" algn="ctr">
              <a:lnSpc>
                <a:spcPct val="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ru-RU" sz="2400" dirty="0" smtClean="0">
                <a:latin typeface="Andantino script" pitchFamily="2" charset="0"/>
              </a:rPr>
              <a:t>Чили -11; Аргентина – 9;Россия – 9; Великобритания – 7; США – 3.</a:t>
            </a:r>
            <a:endParaRPr lang="ru-RU" sz="2400" dirty="0">
              <a:latin typeface="Andantino script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ртем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251520" y="620688"/>
            <a:ext cx="2457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62°12'ю.ш. 58°56'з.д</a:t>
            </a:r>
          </a:p>
        </p:txBody>
      </p:sp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5580112" y="332656"/>
            <a:ext cx="25429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70°46'ю.ш. 11°50'в.д.</a:t>
            </a:r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3131840" y="1700808"/>
            <a:ext cx="428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том числе 5 - российских.</a:t>
            </a:r>
          </a:p>
        </p:txBody>
      </p:sp>
      <p:sp>
        <p:nvSpPr>
          <p:cNvPr id="8" name="Прямоугольник 6"/>
          <p:cNvSpPr>
            <a:spLocks noChangeArrowheads="1"/>
          </p:cNvSpPr>
          <p:nvPr/>
        </p:nvSpPr>
        <p:spPr bwMode="auto">
          <a:xfrm>
            <a:off x="5004048" y="2492896"/>
            <a:ext cx="2557110" cy="400110"/>
          </a:xfrm>
          <a:prstGeom prst="rect">
            <a:avLst/>
          </a:prstGeom>
          <a:solidFill>
            <a:srgbClr val="FFFFFF">
              <a:alpha val="54901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69°23'ю.ш. 76°23'в.д.</a:t>
            </a:r>
          </a:p>
        </p:txBody>
      </p:sp>
      <p:sp>
        <p:nvSpPr>
          <p:cNvPr id="9" name="Прямоугольник 5"/>
          <p:cNvSpPr>
            <a:spLocks noChangeArrowheads="1"/>
          </p:cNvSpPr>
          <p:nvPr/>
        </p:nvSpPr>
        <p:spPr bwMode="auto">
          <a:xfrm>
            <a:off x="5436096" y="3284984"/>
            <a:ext cx="2621230" cy="400110"/>
          </a:xfrm>
          <a:prstGeom prst="rect">
            <a:avLst/>
          </a:prstGeom>
          <a:solidFill>
            <a:srgbClr val="FFFFFF">
              <a:alpha val="54901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66°33'ю.ш. 93°01'в.д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3563888" y="3861048"/>
            <a:ext cx="2621230" cy="400110"/>
          </a:xfrm>
          <a:prstGeom prst="rect">
            <a:avLst/>
          </a:prstGeom>
          <a:solidFill>
            <a:srgbClr val="FFFFFF">
              <a:alpha val="58823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78°27'ю.ш. 106°52'в.д</a:t>
            </a:r>
          </a:p>
        </p:txBody>
      </p:sp>
      <p:pic>
        <p:nvPicPr>
          <p:cNvPr id="11" name="Рисунок 8" descr="logo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429125"/>
            <a:ext cx="1800200" cy="872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C:\Users\user\Desktop\image0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640960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95936" y="4005064"/>
            <a:ext cx="4644008" cy="24314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ston" pitchFamily="66" charset="0"/>
              </a:rPr>
              <a:t>Антарктида в последнее время используется как один из объектов всемирного туризма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 descr="http://www.obitel-minsk.by/UserFiles/Photogallery/belom_kontin_14_originalx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89040"/>
            <a:ext cx="3024336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Users\user\Desktop\МОУ СШ №11\антарктида\740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Первый рейс в Антарктиду. Фото AF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2292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9512" y="5288340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ston" pitchFamily="66" charset="0"/>
              </a:rPr>
              <a:t>11 января 2014 года состоялся первый регулярный рейс австралийской авиакомпании </a:t>
            </a:r>
            <a:r>
              <a:rPr lang="ru-RU" sz="3200" dirty="0" err="1" smtClean="0">
                <a:latin typeface="Ariston" pitchFamily="66" charset="0"/>
              </a:rPr>
              <a:t>Skytraders</a:t>
            </a:r>
            <a:r>
              <a:rPr lang="ru-RU" sz="3200" dirty="0" smtClean="0">
                <a:latin typeface="Ariston" pitchFamily="66" charset="0"/>
              </a:rPr>
              <a:t> в Антарктиду.</a:t>
            </a:r>
            <a:endParaRPr lang="ru-RU" sz="3200" dirty="0">
              <a:latin typeface="Ariston" pitchFamily="66" charset="0"/>
            </a:endParaRPr>
          </a:p>
        </p:txBody>
      </p:sp>
      <p:pic>
        <p:nvPicPr>
          <p:cNvPr id="2" name="Picture 4" descr="http://www.zastavki.com/pictures/640x480/2012/Funny_wallpapers_Hi_tech_Igloo_007265_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0648"/>
            <a:ext cx="8712968" cy="6264696"/>
          </a:xfrm>
          <a:prstGeom prst="rect">
            <a:avLst/>
          </a:prstGeom>
          <a:noFill/>
        </p:spPr>
      </p:pic>
      <p:pic>
        <p:nvPicPr>
          <p:cNvPr id="2054" name="Picture 6" descr="Ученые хотят изучить воздух, застывший в льдах Антарктиды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</p:spPr>
      </p:pic>
      <p:pic>
        <p:nvPicPr>
          <p:cNvPr id="2056" name="Picture 8" descr="13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32656"/>
            <a:ext cx="8640960" cy="6094091"/>
          </a:xfrm>
          <a:prstGeom prst="rect">
            <a:avLst/>
          </a:prstGeom>
          <a:noFill/>
        </p:spPr>
      </p:pic>
      <p:pic>
        <p:nvPicPr>
          <p:cNvPr id="2058" name="Picture 10" descr="http://img.wallpaperstock.net:81/wallpapers/thumbs1/1203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403648" y="5805264"/>
            <a:ext cx="2376264" cy="648072"/>
          </a:xfrm>
          <a:prstGeom prst="rect">
            <a:avLst/>
          </a:prstGeom>
          <a:solidFill>
            <a:srgbClr val="F2FC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0070C0"/>
                </a:solidFill>
              </a:rPr>
              <a:t>ветренный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36096" y="5733256"/>
            <a:ext cx="2376264" cy="648072"/>
          </a:xfrm>
          <a:prstGeom prst="rect">
            <a:avLst/>
          </a:prstGeom>
          <a:solidFill>
            <a:srgbClr val="F2FC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холодный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20072" y="1052736"/>
            <a:ext cx="2376264" cy="648072"/>
          </a:xfrm>
          <a:prstGeom prst="rect">
            <a:avLst/>
          </a:prstGeom>
          <a:solidFill>
            <a:srgbClr val="F2FC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высокий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75656" y="1052736"/>
            <a:ext cx="2376264" cy="648072"/>
          </a:xfrm>
          <a:prstGeom prst="rect">
            <a:avLst/>
          </a:prstGeom>
          <a:solidFill>
            <a:srgbClr val="F2FC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южный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422108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?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1052736"/>
            <a:ext cx="2376264" cy="648072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rgbClr val="5DDC2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3-4 км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5805264"/>
            <a:ext cx="2376264" cy="648072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rgbClr val="5DDC2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200 – 300 м/с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124744"/>
            <a:ext cx="2376264" cy="648072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rgbClr val="5DDC2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зюйд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5805264"/>
            <a:ext cx="2376264" cy="648072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rgbClr val="5DDC2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r>
              <a:rPr lang="ru-RU" sz="3200" dirty="0" smtClean="0">
                <a:solidFill>
                  <a:srgbClr val="002060"/>
                </a:solidFill>
              </a:rPr>
              <a:t>- 89, 2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260648"/>
            <a:ext cx="79496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ston" pitchFamily="66" charset="0"/>
              </a:rPr>
              <a:t>Подведем    итоги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ston" pitchFamily="66" charset="0"/>
            </a:endParaRPr>
          </a:p>
        </p:txBody>
      </p:sp>
      <p:pic>
        <p:nvPicPr>
          <p:cNvPr id="1028" name="Picture 4" descr="http://news.students.ru/uploads/posts/1199408690_antarktidida.jpg"/>
          <p:cNvPicPr>
            <a:picLocks noChangeAspect="1" noChangeArrowheads="1"/>
          </p:cNvPicPr>
          <p:nvPr/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611560" y="1844824"/>
            <a:ext cx="7920880" cy="380042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475656" y="2204864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АНТАРКТИДА САМЫЙ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67744" y="2564904"/>
            <a:ext cx="6062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?</a:t>
            </a:r>
            <a:endParaRPr lang="ru-RU" sz="6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9" grpId="0" animBg="1"/>
      <p:bldP spid="9" grpId="1" animBg="1"/>
      <p:bldP spid="10" grpId="0" animBg="1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sdelanounas.ru/i/a/t/aTA3Mi5yYWRpa2FsLnJ1LzExMDYvYTIvMWRiZTFkMTY0YWQx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092280" cy="6021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020272" y="0"/>
            <a:ext cx="2123728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chemeClr val="tx2">
                    <a:lumMod val="75000"/>
                  </a:schemeClr>
                </a:solidFill>
              </a:rPr>
              <a:t>Антарктида была открыта последней из материков Земли. Существование Южного материка предполагалось очень давно, на старинных картах его часто объединяли с Южной Америкой или с Австралией, получившей название в честь этой гипотетической части суши. И только экспедиция Беллинсгаузена и Лазарева в южно-полярных морях на шлюпах «Восток» и «Мирный» подтвердила факт наличия шестого материка Земли. Это случилось 16 (28) января 1820 года (официальная дата открытия Антарктиды) в районе современного шельфового ледника Беллинсгаузена. </a:t>
            </a:r>
            <a:endParaRPr lang="ru-RU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46440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</a:rPr>
              <a:t>В суровом Антарктическом краю, на берегу моря Росса, на самой высокой точке бухты Хижины стоит четырехметровый крест из австралийского красного дерева, на нем написаны пять фамилий и слова английского поэта Альфреда Теннисона «Бороться и искать, найти и не сдаваться!». Эти слова как нельзя лучше отражают историю покорения Южного полюса земли. </a:t>
            </a:r>
          </a:p>
        </p:txBody>
      </p:sp>
      <p:pic>
        <p:nvPicPr>
          <p:cNvPr id="14338" name="Picture 2" descr="http://www.nat-geo.ru/pic/photos/32/1732_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4211961" cy="4077072"/>
          </a:xfrm>
          <a:prstGeom prst="rect">
            <a:avLst/>
          </a:prstGeom>
          <a:noFill/>
        </p:spPr>
      </p:pic>
      <p:pic>
        <p:nvPicPr>
          <p:cNvPr id="14340" name="Picture 4" descr="http://news6.ru/uploads/posts/foto1/2012-04/thumbs/100-let-pokoreniyu-yuzhnogo-polyusa_1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51571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7984" y="5085183"/>
            <a:ext cx="47160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И покорил его норвежский полярный путешественник и исследователь Руаль Амундсен, который в январе 1911 высадился на ледяной барьер Росса и с четырьмя спутниками достиг Южного полюса 14 декабря 1911 года.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347864" y="530868"/>
            <a:ext cx="5400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Важным отличием от других материков является полное отсутствие государственных границ и постоянного населения. Антарктида не принадлежит никакому государству, там никто не живет постоянно. Антарктида – континент мира и сотрудничества. В ее пределах запрещаются любые военные приготовления. Ни одна из стран не может объявить ее своей землей. Юридически это закреплено международным договором, который был подписан 1 декабря 1959 года.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1008112"/>
          </a:xfrm>
        </p:spPr>
        <p:txBody>
          <a:bodyPr/>
          <a:lstStyle/>
          <a:p>
            <a:pPr algn="ctr"/>
            <a:r>
              <a:rPr lang="ru-RU" dirty="0" smtClean="0"/>
              <a:t>КЛИМАТ АНТАРКТИДЫ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340768"/>
            <a:ext cx="43857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Антарктида самый  холодный материк </a:t>
            </a:r>
          </a:p>
          <a:p>
            <a:r>
              <a:rPr lang="ru-RU" dirty="0" smtClean="0"/>
              <a:t>Зимой температура воздуха  ниже -70 С.</a:t>
            </a:r>
          </a:p>
          <a:p>
            <a:r>
              <a:rPr lang="ru-RU" dirty="0" smtClean="0"/>
              <a:t>Лето -20 С.</a:t>
            </a:r>
            <a:endParaRPr lang="ru-RU" dirty="0"/>
          </a:p>
        </p:txBody>
      </p:sp>
      <p:pic>
        <p:nvPicPr>
          <p:cNvPr id="27650" name="Picture 2" descr="http://pochemu-zachem-kak.ru/uploads/posts/2014-05/1400000109_1398932404_photo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3810000" cy="45811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60032" y="2420888"/>
            <a:ext cx="42796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Море у берегов Антарктиды</a:t>
            </a:r>
          </a:p>
          <a:p>
            <a:r>
              <a:rPr lang="ru-RU" dirty="0" smtClean="0"/>
              <a:t>Покрыто плавучими ледяными горами</a:t>
            </a:r>
          </a:p>
          <a:p>
            <a:r>
              <a:rPr lang="ru-RU" dirty="0" smtClean="0"/>
              <a:t>Это Айсберги</a:t>
            </a:r>
            <a:endParaRPr lang="ru-RU" dirty="0"/>
          </a:p>
        </p:txBody>
      </p:sp>
      <p:pic>
        <p:nvPicPr>
          <p:cNvPr id="27652" name="Picture 4" descr="http://www.antarktis.ru/index/fotos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56992"/>
            <a:ext cx="3888432" cy="33843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&amp;rcy;&amp;iecy;&amp;lcy;&amp;softcy;&amp;iecy;&amp;fcy;"/>
          <p:cNvSpPr>
            <a:spLocks noChangeAspect="1" noChangeArrowheads="1"/>
          </p:cNvSpPr>
          <p:nvPr/>
        </p:nvSpPr>
        <p:spPr bwMode="auto">
          <a:xfrm>
            <a:off x="155575" y="-1127125"/>
            <a:ext cx="4733925" cy="2352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&amp;rcy;&amp;iecy;&amp;lcy;&amp;softcy;&amp;iecy;&amp;fcy;"/>
          <p:cNvSpPr>
            <a:spLocks noChangeAspect="1" noChangeArrowheads="1"/>
          </p:cNvSpPr>
          <p:nvPr/>
        </p:nvSpPr>
        <p:spPr bwMode="auto">
          <a:xfrm>
            <a:off x="155575" y="-1127125"/>
            <a:ext cx="4733925" cy="2352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&amp;rcy;&amp;iecy;&amp;lcy;&amp;softcy;&amp;iecy;&amp;fcy;"/>
          <p:cNvSpPr>
            <a:spLocks noChangeAspect="1" noChangeArrowheads="1"/>
          </p:cNvSpPr>
          <p:nvPr/>
        </p:nvSpPr>
        <p:spPr bwMode="auto">
          <a:xfrm>
            <a:off x="155575" y="-1127125"/>
            <a:ext cx="4733925" cy="2352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827584" y="548680"/>
            <a:ext cx="7488832" cy="707886"/>
          </a:xfrm>
          <a:custGeom>
            <a:avLst/>
            <a:gdLst>
              <a:gd name="connsiteX0" fmla="*/ 0 w 4572000"/>
              <a:gd name="connsiteY0" fmla="*/ 0 h 646331"/>
              <a:gd name="connsiteX1" fmla="*/ 4572000 w 4572000"/>
              <a:gd name="connsiteY1" fmla="*/ 0 h 646331"/>
              <a:gd name="connsiteX2" fmla="*/ 4572000 w 4572000"/>
              <a:gd name="connsiteY2" fmla="*/ 646331 h 646331"/>
              <a:gd name="connsiteX3" fmla="*/ 0 w 4572000"/>
              <a:gd name="connsiteY3" fmla="*/ 646331 h 646331"/>
              <a:gd name="connsiteX4" fmla="*/ 0 w 45720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646331">
                <a:moveTo>
                  <a:pt x="0" y="0"/>
                </a:moveTo>
                <a:lnTo>
                  <a:pt x="4572000" y="0"/>
                </a:lnTo>
                <a:lnTo>
                  <a:pt x="45720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</a:t>
            </a:r>
            <a:endParaRPr lang="ru-RU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102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820891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2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92696"/>
            <a:ext cx="820891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2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6672"/>
            <a:ext cx="410445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4644008" y="476672"/>
            <a:ext cx="42484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Isadora Cyr " pitchFamily="2" charset="0"/>
              </a:rPr>
              <a:t>И лежит этот неведомый край снега и льда за Южным полярным кругом, ослепительно сияя в лучах солнца полярного дня или окутанный облаками и вихрями пурги во тьме полярной ночи. Он по-своему красив этот край».</a:t>
            </a:r>
          </a:p>
          <a:p>
            <a:pPr algn="ctr"/>
            <a:endParaRPr lang="ru-RU" sz="2800" b="1" dirty="0" smtClean="0">
              <a:latin typeface="Isadora Cyr " pitchFamily="2" charset="0"/>
            </a:endParaRPr>
          </a:p>
          <a:p>
            <a:pPr algn="ctr"/>
            <a:r>
              <a:rPr lang="ru-RU" sz="2800" b="1" dirty="0" smtClean="0">
                <a:latin typeface="Isadora Cyr " pitchFamily="2" charset="0"/>
              </a:rPr>
              <a:t>              А.М. Гусев</a:t>
            </a:r>
            <a:endParaRPr lang="ru-RU" sz="2800" b="1" dirty="0">
              <a:latin typeface="Isadora Cyr " pitchFamily="2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10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10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28" dur="2000"/>
                                        <p:tgtEl>
                                          <p:spTgt spid="310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ru.static.z-dn.net/files/d47/5ec43c133b976792b18dcb7a7455c6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52" name="Picture 4" descr="http://www.ec-arctic.ru/events/img/418751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287779" y="1196752"/>
            <a:ext cx="8604701" cy="5328592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028" name="Picture 4" descr="http://upload.wikimedia.org/wikipedia/commons/thumb/2/2c/Location_Antarctica.svg/200px-Location_Antarctica.sv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835696" cy="18356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Wooden Ship Decorated" pitchFamily="2" charset="0"/>
              </a:rPr>
              <a:t>Самый, самый, самый!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  <a:latin typeface="Wooden Ship Decorated" pitchFamily="2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899592" y="1340768"/>
            <a:ext cx="151216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55776" y="1628800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Антарктида  -  самый южный материк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Picture 31" descr="C:\Users\user\Desktop\МОУ СШ №11\антарктида\profil.gif"/>
          <p:cNvPicPr>
            <a:picLocks noChangeAspect="1" noChangeArrowheads="1"/>
          </p:cNvPicPr>
          <p:nvPr/>
        </p:nvPicPr>
        <p:blipFill>
          <a:blip r:embed="rId5" cstate="email">
            <a:lum bright="-20000" contrast="30000"/>
          </a:blip>
          <a:srcRect/>
          <a:stretch>
            <a:fillRect/>
          </a:stretch>
        </p:blipFill>
        <p:spPr bwMode="auto">
          <a:xfrm>
            <a:off x="899592" y="2492896"/>
            <a:ext cx="1512168" cy="100811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483768" y="2780928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Антарктида - самый высокий материк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  <p:pic>
        <p:nvPicPr>
          <p:cNvPr id="12" name="Picture 4" descr="http://www.photoknopa.ru/uploads/posts/2011-11/1321123254_termometr_vector_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99592" y="3789040"/>
            <a:ext cx="1512168" cy="86409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55776" y="4077072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Антарктида  - самый холодный материк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27784" y="5229200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Антарктида - самый ветреный материк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" name="Picture 5" descr="Бухта Содружество - самые сильные постоянно дующие ветера в мире"/>
          <p:cNvPicPr>
            <a:picLocks noChangeAspect="1" noChangeArrowheads="1"/>
          </p:cNvPicPr>
          <p:nvPr/>
        </p:nvPicPr>
        <p:blipFill>
          <a:blip r:embed="rId7" cstate="email">
            <a:lum contrast="20000"/>
          </a:blip>
          <a:srcRect/>
          <a:stretch>
            <a:fillRect/>
          </a:stretch>
        </p:blipFill>
        <p:spPr bwMode="auto">
          <a:xfrm>
            <a:off x="827584" y="4797152"/>
            <a:ext cx="1656184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3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ема3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_Тема3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Тема4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Тема25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3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ekologiya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Тема9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Тема33</Template>
  <TotalTime>4927</TotalTime>
  <Words>610</Words>
  <Application>Microsoft Office PowerPoint</Application>
  <PresentationFormat>Экран (4:3)</PresentationFormat>
  <Paragraphs>87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22</vt:i4>
      </vt:variant>
      <vt:variant>
        <vt:lpstr>Заголовки слайдов</vt:lpstr>
      </vt:variant>
      <vt:variant>
        <vt:i4>25</vt:i4>
      </vt:variant>
    </vt:vector>
  </HeadingPairs>
  <TitlesOfParts>
    <vt:vector size="47" baseType="lpstr">
      <vt:lpstr>Тема33</vt:lpstr>
      <vt:lpstr>1_Оформление по умолчанию</vt:lpstr>
      <vt:lpstr>3_Оформление по умолчанию</vt:lpstr>
      <vt:lpstr>4_Оформление по умолчанию</vt:lpstr>
      <vt:lpstr>6_Оформление по умолчанию</vt:lpstr>
      <vt:lpstr>7_Оформление по умолчанию</vt:lpstr>
      <vt:lpstr>2_Оформление по умолчанию</vt:lpstr>
      <vt:lpstr>8_Оформление по умолчанию</vt:lpstr>
      <vt:lpstr>9_Оформление по умолчанию</vt:lpstr>
      <vt:lpstr>5_Оформление по умолчанию</vt:lpstr>
      <vt:lpstr>10_Оформление по умолчанию</vt:lpstr>
      <vt:lpstr>11_Оформление по умолчанию</vt:lpstr>
      <vt:lpstr>Тема31</vt:lpstr>
      <vt:lpstr>Тема Office</vt:lpstr>
      <vt:lpstr>1_Тема31</vt:lpstr>
      <vt:lpstr>1_Тема Office</vt:lpstr>
      <vt:lpstr>Аспект</vt:lpstr>
      <vt:lpstr>Тема4</vt:lpstr>
      <vt:lpstr>Тема25</vt:lpstr>
      <vt:lpstr>Тема3</vt:lpstr>
      <vt:lpstr>ekologiya</vt:lpstr>
      <vt:lpstr>Тема9</vt:lpstr>
      <vt:lpstr>Учитель географии Шинелёва В.И. МБОУ «Редкодубская СОШ»           Ардатовский район РМ </vt:lpstr>
      <vt:lpstr>Слайд 2</vt:lpstr>
      <vt:lpstr>Слайд 3</vt:lpstr>
      <vt:lpstr>Слайд 4</vt:lpstr>
      <vt:lpstr>Слайд 5</vt:lpstr>
      <vt:lpstr>КЛИМАТ АНТАРКТИДЫ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РАСТИТЕЛЬНЫЙ МИР </vt:lpstr>
      <vt:lpstr>ПТИЦЫ </vt:lpstr>
      <vt:lpstr>Морские Млекопитающие </vt:lpstr>
      <vt:lpstr>Население Антарктиды 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411</cp:revision>
  <dcterms:created xsi:type="dcterms:W3CDTF">2013-03-23T17:49:42Z</dcterms:created>
  <dcterms:modified xsi:type="dcterms:W3CDTF">2020-05-12T18:48:41Z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3000373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