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6" r:id="rId2"/>
    <p:sldId id="267" r:id="rId3"/>
    <p:sldId id="268" r:id="rId4"/>
    <p:sldId id="275" r:id="rId5"/>
    <p:sldId id="269" r:id="rId6"/>
    <p:sldId id="273" r:id="rId7"/>
    <p:sldId id="270" r:id="rId8"/>
    <p:sldId id="274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1704"/>
    <a:srgbClr val="FFFAEB"/>
    <a:srgbClr val="FFF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97" autoAdjust="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6D51E-CFD4-410C-AAF4-320B943E5100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EFC05-4E8B-45AF-8765-B6611A804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66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Цель: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закрепить знания студентов о методике </a:t>
            </a:r>
            <a:r>
              <a:rPr lang="ru-RU" sz="1200" b="0" i="0" kern="1200" dirty="0" smtClean="0">
                <a:solidFill>
                  <a:srgbClr val="321704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</a:t>
            </a:r>
            <a:r>
              <a:rPr lang="ru-RU" sz="1200" b="0" i="0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бучения детей дошкольного возраста составлению писем 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разных возрастных группах. Формировать умения: составлять конспект занятия, анализировать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составленные письма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выделяя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структурные элементы письма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методы и приёмы обучения, приёмы развития словаря и связной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речи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осуществлять поиск, анализ и оценку современных методических пособий, необходимых для решения профессиональных задач, профессионального и личностного развития;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привить навыки оформления писем.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FC05-4E8B-45AF-8765-B6611A80496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140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*</a:t>
            </a:r>
            <a:r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Тьюторинг - лекционное занятие консультативного характера, на котором раскрываются основные вопросы подготовки к самостоятельной работе, тематической контрольной работе, а также к промежуточной и итоговой аттестации.</a:t>
            </a: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FC05-4E8B-45AF-8765-B6611A80496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293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B69-FDA8-4F6D-9C5C-1ABAA089EF63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D85D-A937-4BA5-89A0-E1771C73E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956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B69-FDA8-4F6D-9C5C-1ABAA089EF63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D85D-A937-4BA5-89A0-E1771C73E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324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B69-FDA8-4F6D-9C5C-1ABAA089EF63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D85D-A937-4BA5-89A0-E1771C73E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210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B69-FDA8-4F6D-9C5C-1ABAA089EF63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D85D-A937-4BA5-89A0-E1771C73E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295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B69-FDA8-4F6D-9C5C-1ABAA089EF63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D85D-A937-4BA5-89A0-E1771C73E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102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B69-FDA8-4F6D-9C5C-1ABAA089EF63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D85D-A937-4BA5-89A0-E1771C73E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232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B69-FDA8-4F6D-9C5C-1ABAA089EF63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D85D-A937-4BA5-89A0-E1771C73E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142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B69-FDA8-4F6D-9C5C-1ABAA089EF63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D85D-A937-4BA5-89A0-E1771C73E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25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B69-FDA8-4F6D-9C5C-1ABAA089EF63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D85D-A937-4BA5-89A0-E1771C73E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454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B69-FDA8-4F6D-9C5C-1ABAA089EF63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D85D-A937-4BA5-89A0-E1771C73E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779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2B69-FDA8-4F6D-9C5C-1ABAA089EF63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4D85D-A937-4BA5-89A0-E1771C73E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655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42B69-FDA8-4F6D-9C5C-1ABAA089EF63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4D85D-A937-4BA5-89A0-E1771C73E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308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09" b="13536"/>
          <a:stretch/>
        </p:blipFill>
        <p:spPr>
          <a:xfrm>
            <a:off x="0" y="-14516"/>
            <a:ext cx="12192000" cy="68725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0109" y="4391891"/>
            <a:ext cx="5666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МДК 03.02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и методика развития речи у детей</a:t>
            </a:r>
          </a:p>
          <a:p>
            <a:pPr lvl="0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44. 02. 01  Дошкольное образование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08909" y="5472544"/>
            <a:ext cx="52508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7999" y="6373091"/>
            <a:ext cx="321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Благовещенск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924" y="1488869"/>
            <a:ext cx="4533220" cy="51349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0109" y="2133600"/>
            <a:ext cx="8991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работ студентов по теме: «Обучение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 </a:t>
            </a:r>
          </a:p>
          <a:p>
            <a:pPr lvl="0"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составлению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писем»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i="1" dirty="0">
              <a:solidFill>
                <a:srgbClr val="32170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8909" y="250723"/>
            <a:ext cx="77692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32170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321704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32170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32170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32170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32170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321704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04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09" b="13536"/>
          <a:stretch/>
        </p:blipFill>
        <p:spPr>
          <a:xfrm>
            <a:off x="0" y="-14516"/>
            <a:ext cx="12192000" cy="687251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924" y="1488869"/>
            <a:ext cx="4533220" cy="51349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96836" y="471055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i="1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  <a:endParaRPr lang="ru-RU" sz="3600" b="1" i="1" dirty="0">
              <a:solidFill>
                <a:srgbClr val="0D23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672" y="1117386"/>
            <a:ext cx="91162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  <a:tabLst>
                <a:tab pos="457200" algn="l"/>
                <a:tab pos="685800" algn="l"/>
              </a:tabLst>
            </a:pPr>
            <a:r>
              <a:rPr lang="ru-RU" sz="2400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Алексеева, М.М. Методика развития речи и обучения родному языку дошкольников [Текст] / М.М. Алексеева, В.И. Яшина. – М., 2013.</a:t>
            </a:r>
          </a:p>
          <a:p>
            <a:pPr marL="342900" lvl="0" indent="-342900" algn="just">
              <a:buFont typeface="+mj-lt"/>
              <a:buAutoNum type="arabicPeriod"/>
              <a:tabLst>
                <a:tab pos="457200" algn="l"/>
                <a:tab pos="685800" algn="l"/>
              </a:tabLst>
            </a:pPr>
            <a:r>
              <a:rPr lang="ru-RU" sz="2400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Стародубова, Н.А. Теория и методика развития речи дошкольников[Текст] / Н.А. Стародубова. – М., 2008.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1672" y="3056378"/>
            <a:ext cx="7786255" cy="2780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Семья и дети. Каплан Л. Приобщайте к эпистолярному искусству с малых лет. // Дошкольное воспитание. — 1990. — № 11.</a:t>
            </a:r>
          </a:p>
          <a:p>
            <a:pPr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Эпистолярное искусство или умеем ли мы писать письма?openclass.ru</a:t>
            </a:r>
          </a:p>
          <a:p>
            <a:pPr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Требования к составлению и оформлению ... megaobuchalka.ru</a:t>
            </a:r>
          </a:p>
        </p:txBody>
      </p:sp>
    </p:spTree>
    <p:extLst>
      <p:ext uri="{BB962C8B-B14F-4D97-AF65-F5344CB8AC3E}">
        <p14:creationId xmlns:p14="http://schemas.microsoft.com/office/powerpoint/2010/main" val="268796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6" t="27214" b="13536"/>
          <a:stretch/>
        </p:blipFill>
        <p:spPr>
          <a:xfrm>
            <a:off x="0" y="1260"/>
            <a:ext cx="12192000" cy="68567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12588" y="401782"/>
            <a:ext cx="8961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Вопросы для обсуждения</a:t>
            </a:r>
            <a:endParaRPr lang="ru-RU" sz="3600" i="1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78" y="1261"/>
            <a:ext cx="981231" cy="13879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4073" y="1389227"/>
            <a:ext cx="115013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методические требования к составлению  письма детьми дошкольного возраста разработала Е. И. Тихеева?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Перечислите тематику писем для детей дошкольного возраста?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80578">
            <a:off x="9602076" y="4919387"/>
            <a:ext cx="3514512" cy="2756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073" y="3451330"/>
            <a:ext cx="111390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совмещать составление и оформление письма детьми дошкольного возраста?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обоснование своей точки зрения.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1974">
            <a:off x="8322723" y="5078876"/>
            <a:ext cx="2260494" cy="14975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258" y="5387062"/>
            <a:ext cx="1894759" cy="1316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408" y="5232262"/>
            <a:ext cx="2574142" cy="12870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9538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6" t="27214" b="13536"/>
          <a:stretch/>
        </p:blipFill>
        <p:spPr>
          <a:xfrm>
            <a:off x="0" y="1260"/>
            <a:ext cx="12192000" cy="68567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48692" y="263236"/>
            <a:ext cx="9019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Учебно-исследовательские задания</a:t>
            </a:r>
            <a:endParaRPr lang="ru-RU" sz="36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62" y="-11760"/>
            <a:ext cx="880029" cy="12448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6474" y="1171543"/>
            <a:ext cx="72781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текст письма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переписки с немецким детским садом;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ыделите и назовите:</a:t>
            </a:r>
          </a:p>
          <a:p>
            <a:pPr algn="just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     основные микротемы письма; </a:t>
            </a:r>
          </a:p>
          <a:p>
            <a:pPr algn="just"/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языковые клише этикетного характера, используемые при написании письма.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068" y="1496731"/>
            <a:ext cx="3649465" cy="31647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211" y="4984278"/>
            <a:ext cx="1856509" cy="11726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7430414">
            <a:off x="8399280" y="4340250"/>
            <a:ext cx="950064" cy="286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6" t="27214" b="13536"/>
          <a:stretch/>
        </p:blipFill>
        <p:spPr>
          <a:xfrm>
            <a:off x="0" y="1260"/>
            <a:ext cx="12192000" cy="68567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59528" y="327452"/>
            <a:ext cx="890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Учебно-исследовательское задание</a:t>
            </a:r>
            <a:endParaRPr lang="ru-RU" sz="36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62" y="-11760"/>
            <a:ext cx="880029" cy="12448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1462" y="1122219"/>
            <a:ext cx="11546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себя! Составьте и прочитайте вслух правила: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68748">
            <a:off x="9492454" y="4678491"/>
            <a:ext cx="3568325" cy="2798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1462" y="1720013"/>
            <a:ext cx="115467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для письма используйте … … … лист бумаги;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листе для письма оставляйте поле снизу, … … …;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письмо нужно писать … … …;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обращение в письме пишется … … …;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дату и место, откуда пишется письмо, пиши … … …;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отвечать на письмо нужно … … … .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26328" y="5486400"/>
            <a:ext cx="75349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справок: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разборчиво, аккуратно; сверху справа или внизу слева;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 можно быстрее; чистый, с ровными краями; в самом начале на отдельной строке.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75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6" t="27214" b="13536"/>
          <a:stretch/>
        </p:blipFill>
        <p:spPr>
          <a:xfrm>
            <a:off x="0" y="1260"/>
            <a:ext cx="12192000" cy="68567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90256" y="221674"/>
            <a:ext cx="8977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Учебно-исследовательские задания</a:t>
            </a:r>
            <a:endParaRPr lang="ru-RU" sz="36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62" y="-11760"/>
            <a:ext cx="880029" cy="12448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67541">
            <a:off x="9574149" y="4806589"/>
            <a:ext cx="3817388" cy="2994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2452" y="1176055"/>
            <a:ext cx="115555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писем составленных от лица детей дошкольного возраста, выполненных студентами по предложенным темам:</a:t>
            </a:r>
          </a:p>
          <a:p>
            <a:pPr marL="457200" indent="-457200" algn="just">
              <a:buFontTx/>
              <a:buChar char="-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на любимую телепередачу (любимому артисту или ведущему радио - телепередачи);</a:t>
            </a:r>
          </a:p>
          <a:p>
            <a:pPr marL="457200" indent="-457200" algn="just">
              <a:buFontTx/>
              <a:buChar char="-"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исьмо заболевшему другу (детям другого детского сада).</a:t>
            </a:r>
          </a:p>
          <a:p>
            <a:pPr marL="457200" indent="-457200" algn="just">
              <a:buFontTx/>
              <a:buChar char="-"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1461" y="3362632"/>
            <a:ext cx="111627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Подготовьтесь к роли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эксперта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Проанализируйте письма составленные и прочитанные студентами вашей группы, используя критерии оценивания выполнения задания:</a:t>
            </a:r>
          </a:p>
          <a:p>
            <a:pPr algn="just"/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решение коммуникативной задачи;</a:t>
            </a:r>
          </a:p>
          <a:p>
            <a:pPr marL="457200" indent="-457200" algn="just">
              <a:buFontTx/>
              <a:buChar char="-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текста;</a:t>
            </a:r>
          </a:p>
          <a:p>
            <a:pPr marL="457200" indent="-457200" algn="just">
              <a:buFontTx/>
              <a:buChar char="-"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зыковое оформление текста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(см. таблицу №1).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52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6" t="27214" b="13536"/>
          <a:stretch/>
        </p:blipFill>
        <p:spPr>
          <a:xfrm>
            <a:off x="0" y="1260"/>
            <a:ext cx="12192000" cy="685674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364420"/>
              </p:ext>
            </p:extLst>
          </p:nvPr>
        </p:nvGraphicFramePr>
        <p:xfrm>
          <a:off x="110836" y="124690"/>
          <a:ext cx="11970328" cy="6636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055">
                  <a:extLst>
                    <a:ext uri="{9D8B030D-6E8A-4147-A177-3AD203B41FA5}">
                      <a16:colId xmlns:a16="http://schemas.microsoft.com/office/drawing/2014/main" val="1851502084"/>
                    </a:ext>
                  </a:extLst>
                </a:gridCol>
                <a:gridCol w="4613564">
                  <a:extLst>
                    <a:ext uri="{9D8B030D-6E8A-4147-A177-3AD203B41FA5}">
                      <a16:colId xmlns:a16="http://schemas.microsoft.com/office/drawing/2014/main" val="1495390925"/>
                    </a:ext>
                  </a:extLst>
                </a:gridCol>
                <a:gridCol w="3089563">
                  <a:extLst>
                    <a:ext uri="{9D8B030D-6E8A-4147-A177-3AD203B41FA5}">
                      <a16:colId xmlns:a16="http://schemas.microsoft.com/office/drawing/2014/main" val="746599326"/>
                    </a:ext>
                  </a:extLst>
                </a:gridCol>
                <a:gridCol w="3034146">
                  <a:extLst>
                    <a:ext uri="{9D8B030D-6E8A-4147-A177-3AD203B41FA5}">
                      <a16:colId xmlns:a16="http://schemas.microsoft.com/office/drawing/2014/main" val="3724411413"/>
                    </a:ext>
                  </a:extLst>
                </a:gridCol>
              </a:tblGrid>
              <a:tr h="1029776"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21704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Таблица № 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21704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Критерии оценивания выполнения задания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723239"/>
                  </a:ext>
                </a:extLst>
              </a:tr>
              <a:tr h="8867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21704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Баллы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коммуникативной задачи</a:t>
                      </a:r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Организация текста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Языковое оформление текста</a:t>
                      </a:r>
                    </a:p>
                  </a:txBody>
                  <a:tcPr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6799544"/>
                  </a:ext>
                </a:extLst>
              </a:tr>
              <a:tr h="4719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21704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solidFill>
                      <a:srgbClr val="FFF6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solidFill>
                      <a:srgbClr val="FFF6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6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 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6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467098"/>
                  </a:ext>
                </a:extLst>
              </a:tr>
              <a:tr h="42478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Задание выполнено полностью: содержание отражает все аспекты, указанные в задании (даны полные ответы на все вопросы, заданы три вопроса по указанной теме); стилевое оформление речи выбрано правильно с учётом цели высказывания и адресата; соблюдены принятые в языке нормы вежливости.</a:t>
                      </a:r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Высказывание логично;</a:t>
                      </a:r>
                      <a:r>
                        <a:rPr lang="ru-RU" sz="240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средства логической связи использованы правильно; текст верно разделён на абзацы; структурное оформление текста соответствует нормам русского языка.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Используемый словарный запас и грамматические структуры соответствуют поставленной</a:t>
                      </a:r>
                      <a:r>
                        <a:rPr lang="ru-RU" sz="240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задаче;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481731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495" y="235769"/>
            <a:ext cx="816935" cy="8169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92627">
            <a:off x="10010917" y="5254838"/>
            <a:ext cx="2843549" cy="22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90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6" t="27214" b="13536"/>
          <a:stretch/>
        </p:blipFill>
        <p:spPr>
          <a:xfrm>
            <a:off x="0" y="1260"/>
            <a:ext cx="12192000" cy="685674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097091"/>
              </p:ext>
            </p:extLst>
          </p:nvPr>
        </p:nvGraphicFramePr>
        <p:xfrm>
          <a:off x="124690" y="138541"/>
          <a:ext cx="11928764" cy="6594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219">
                  <a:extLst>
                    <a:ext uri="{9D8B030D-6E8A-4147-A177-3AD203B41FA5}">
                      <a16:colId xmlns:a16="http://schemas.microsoft.com/office/drawing/2014/main" val="2375255097"/>
                    </a:ext>
                  </a:extLst>
                </a:gridCol>
                <a:gridCol w="3823855">
                  <a:extLst>
                    <a:ext uri="{9D8B030D-6E8A-4147-A177-3AD203B41FA5}">
                      <a16:colId xmlns:a16="http://schemas.microsoft.com/office/drawing/2014/main" val="2527493285"/>
                    </a:ext>
                  </a:extLst>
                </a:gridCol>
                <a:gridCol w="3117272">
                  <a:extLst>
                    <a:ext uri="{9D8B030D-6E8A-4147-A177-3AD203B41FA5}">
                      <a16:colId xmlns:a16="http://schemas.microsoft.com/office/drawing/2014/main" val="1532514030"/>
                    </a:ext>
                  </a:extLst>
                </a:gridCol>
                <a:gridCol w="3865418">
                  <a:extLst>
                    <a:ext uri="{9D8B030D-6E8A-4147-A177-3AD203B41FA5}">
                      <a16:colId xmlns:a16="http://schemas.microsoft.com/office/drawing/2014/main" val="1190187910"/>
                    </a:ext>
                  </a:extLst>
                </a:gridCol>
              </a:tblGrid>
              <a:tr h="376355">
                <a:tc gridSpan="4">
                  <a:txBody>
                    <a:bodyPr/>
                    <a:lstStyle/>
                    <a:p>
                      <a:pPr algn="r"/>
                      <a:r>
                        <a:rPr lang="ru-RU" i="1" dirty="0" smtClean="0">
                          <a:solidFill>
                            <a:srgbClr val="32170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Таблица № 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989707"/>
                  </a:ext>
                </a:extLst>
              </a:tr>
              <a:tr h="479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32170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>
                    <a:solidFill>
                      <a:srgbClr val="FFF6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>
                    <a:solidFill>
                      <a:srgbClr val="FFF6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>
                    <a:solidFill>
                      <a:srgbClr val="FFF6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>
                    <a:solidFill>
                      <a:srgbClr val="FFF6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410377"/>
                  </a:ext>
                </a:extLst>
              </a:tr>
              <a:tr h="5739412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Задание выполнено не полностью: содержание отражает не все аспекты, указанные в задании (более одного аспекта раскрыто не полностью или один аспект полностью отсутствует); встречаются нарушения стилевого оформления речи или (и) принятых в языке норм вежливости.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Высказывание не всегда логично; имеются недостатки/ ошибки в использовании средств логической связи, их выбор ограничен; деление текста на абзацы нелогично/ отсутствует; имеются отдельные нарушения принятых норм оформления личного письма.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Имеются лексические грамматические ошибки, не затрудняющие понимание текста; имеются орфографические и пунктуационные ошибки, не затрудняющие</a:t>
                      </a:r>
                      <a:r>
                        <a:rPr lang="ru-RU" sz="240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коммуникацию (допускается не более 4-х негрубых лексико – грамматических ошибок или (и) не более 4-х негрубых орфографических и пунктуационных ошибок).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540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276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6" t="27214" b="13536"/>
          <a:stretch/>
        </p:blipFill>
        <p:spPr>
          <a:xfrm>
            <a:off x="0" y="1260"/>
            <a:ext cx="12192000" cy="685674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223702"/>
              </p:ext>
            </p:extLst>
          </p:nvPr>
        </p:nvGraphicFramePr>
        <p:xfrm>
          <a:off x="110836" y="124691"/>
          <a:ext cx="11970328" cy="6678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055">
                  <a:extLst>
                    <a:ext uri="{9D8B030D-6E8A-4147-A177-3AD203B41FA5}">
                      <a16:colId xmlns:a16="http://schemas.microsoft.com/office/drawing/2014/main" val="1851502084"/>
                    </a:ext>
                  </a:extLst>
                </a:gridCol>
                <a:gridCol w="4419600">
                  <a:extLst>
                    <a:ext uri="{9D8B030D-6E8A-4147-A177-3AD203B41FA5}">
                      <a16:colId xmlns:a16="http://schemas.microsoft.com/office/drawing/2014/main" val="1495390925"/>
                    </a:ext>
                  </a:extLst>
                </a:gridCol>
                <a:gridCol w="3144982">
                  <a:extLst>
                    <a:ext uri="{9D8B030D-6E8A-4147-A177-3AD203B41FA5}">
                      <a16:colId xmlns:a16="http://schemas.microsoft.com/office/drawing/2014/main" val="746599326"/>
                    </a:ext>
                  </a:extLst>
                </a:gridCol>
                <a:gridCol w="3172691">
                  <a:extLst>
                    <a:ext uri="{9D8B030D-6E8A-4147-A177-3AD203B41FA5}">
                      <a16:colId xmlns:a16="http://schemas.microsoft.com/office/drawing/2014/main" val="3724411413"/>
                    </a:ext>
                  </a:extLst>
                </a:gridCol>
              </a:tblGrid>
              <a:tr h="643723"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21704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Окончание таблицы № 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723239"/>
                  </a:ext>
                </a:extLst>
              </a:tr>
              <a:tr h="4497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21704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 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A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6799544"/>
                  </a:ext>
                </a:extLst>
              </a:tr>
              <a:tr h="54874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21704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solidFill>
                      <a:srgbClr val="FFF6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Задание не выполнено: содержание не отражает те аспекты, которые указаны в задании, или (и) не соответствуют требуемому объёму. </a:t>
                      </a:r>
                    </a:p>
                  </a:txBody>
                  <a:tcPr>
                    <a:solidFill>
                      <a:srgbClr val="FFF6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Отсутствует логика в построении высказывания; принятые нормы оформления личного письма не соблюдаются.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6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Понимание текста затруднено из – за множества лексико – грамматических ошибок.</a:t>
                      </a:r>
                    </a:p>
                  </a:txBody>
                  <a:tcPr>
                    <a:solidFill>
                      <a:srgbClr val="FFF6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46709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45429">
            <a:off x="9659639" y="4676311"/>
            <a:ext cx="3562882" cy="27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78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09" b="13536"/>
          <a:stretch/>
        </p:blipFill>
        <p:spPr>
          <a:xfrm>
            <a:off x="0" y="-14516"/>
            <a:ext cx="12192000" cy="687251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924" y="1488869"/>
            <a:ext cx="4533220" cy="51349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67891" y="762000"/>
            <a:ext cx="7038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5526" y="1488869"/>
            <a:ext cx="892232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1" i="1" dirty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Смоделировать  и оформить конспект </a:t>
            </a:r>
            <a:r>
              <a:rPr lang="ru-RU" sz="2800" b="1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и образец письма по теме:</a:t>
            </a:r>
            <a:r>
              <a:rPr lang="ru-RU" sz="2800" b="1" dirty="0">
                <a:latin typeface="Times New Roman" panose="02020603050405020304" pitchFamily="18" charset="0"/>
              </a:rPr>
              <a:t> 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письма 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детям … … …» </a:t>
            </a: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(на выбор студентов из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предложенных тем: </a:t>
            </a: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письма детям из соседнего детского </a:t>
            </a: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сада; письмо заболевшему другу или Деду Морозу; в любимую телепередачу)</a:t>
            </a:r>
            <a:r>
              <a:rPr lang="ru-RU" sz="2800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i="1" dirty="0">
                <a:solidFill>
                  <a:srgbClr val="3217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по ТМРР, </a:t>
            </a:r>
            <a:r>
              <a:rPr lang="ru-RU" sz="2800" b="1" i="1" dirty="0" smtClean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используя </a:t>
            </a:r>
            <a:r>
              <a:rPr lang="ru-RU" sz="2800" b="1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методическую</a:t>
            </a:r>
            <a:endParaRPr lang="ru-RU" dirty="0">
              <a:solidFill>
                <a:srgbClr val="32170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5019" y="4488873"/>
            <a:ext cx="68995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b="1" i="1" dirty="0" smtClean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литературу </a:t>
            </a:r>
            <a:r>
              <a:rPr lang="ru-RU" sz="2800" b="1" i="1" dirty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учебники, электронный образовательный контент, слайд лекций, слайд тьюторинга</a:t>
            </a:r>
            <a:r>
              <a:rPr lang="ru-RU" sz="2800" b="1" i="1" dirty="0" smtClean="0">
                <a:solidFill>
                  <a:srgbClr val="32170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*.</a:t>
            </a:r>
            <a:endParaRPr lang="ru-RU" dirty="0">
              <a:solidFill>
                <a:srgbClr val="3217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9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878</Words>
  <Application>Microsoft Office PowerPoint</Application>
  <PresentationFormat>Широкоэкранный</PresentationFormat>
  <Paragraphs>93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65</cp:revision>
  <dcterms:created xsi:type="dcterms:W3CDTF">2017-11-10T12:16:58Z</dcterms:created>
  <dcterms:modified xsi:type="dcterms:W3CDTF">2020-10-29T22:10:08Z</dcterms:modified>
</cp:coreProperties>
</file>