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6" r:id="rId4"/>
    <p:sldId id="258" r:id="rId5"/>
    <p:sldId id="259" r:id="rId6"/>
    <p:sldId id="269" r:id="rId7"/>
    <p:sldId id="270" r:id="rId8"/>
    <p:sldId id="260" r:id="rId9"/>
    <p:sldId id="261" r:id="rId10"/>
    <p:sldId id="262" r:id="rId11"/>
    <p:sldId id="263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2" d="100"/>
          <a:sy n="72" d="100"/>
        </p:scale>
        <p:origin x="-414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60B019-6952-418F-838F-16BDC69A9EF7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FD9A77-4EA3-4F17-AA48-C79D5BE8D09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69402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527774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314911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852458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90868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24311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06309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31375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835497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9394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6360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310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22000"/>
            <a:lum/>
          </a:blip>
          <a:srcRect/>
          <a:stretch>
            <a:fillRect t="-23000" b="-2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A6D03E-4770-4457-BE66-C5AC0A26A0B1}" type="datetimeFigureOut">
              <a:rPr lang="ru-RU" smtClean="0"/>
              <a:pPr/>
              <a:t>28.10.2020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010609-296F-4B3F-B02D-1156688A52B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358477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arzamas.academy/materials/591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arzamas.academy/materials/357" TargetMode="Externa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arzamas.academy/materials/359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arzamas.academy/materials/652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4899" y="89210"/>
            <a:ext cx="1153036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i="1" dirty="0" smtClean="0"/>
              <a:t>Население и занятия петербуржцев </a:t>
            </a:r>
            <a:r>
              <a:rPr lang="en-US" sz="9600" b="1" i="1" dirty="0" smtClean="0"/>
              <a:t>XIX </a:t>
            </a:r>
            <a:r>
              <a:rPr lang="ru-RU" sz="9600" b="1" i="1" dirty="0" smtClean="0"/>
              <a:t>века</a:t>
            </a:r>
            <a:endParaRPr lang="ru-RU" sz="9600" b="1" i="1" dirty="0"/>
          </a:p>
        </p:txBody>
      </p:sp>
    </p:spTree>
    <p:extLst>
      <p:ext uri="{BB962C8B-B14F-4D97-AF65-F5344CB8AC3E}">
        <p14:creationId xmlns:p14="http://schemas.microsoft.com/office/powerpoint/2010/main" xmlns="" val="23043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634" y="0"/>
            <a:ext cx="8996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Жилища петербургской бедноты</a:t>
            </a:r>
            <a:endParaRPr lang="ru-RU" sz="4800" b="1" dirty="0"/>
          </a:p>
        </p:txBody>
      </p:sp>
      <p:pic>
        <p:nvPicPr>
          <p:cNvPr id="3074" name="Picture 2" descr="https://paperpaper.ru/wp-content/uploads/2018/03/nochlobsh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994" y="805380"/>
            <a:ext cx="7914005" cy="5965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195310" y="1223010"/>
            <a:ext cx="38862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В ночлежке начала</a:t>
            </a:r>
            <a:r>
              <a:rPr lang="en-US" sz="6600" b="1" dirty="0" smtClean="0"/>
              <a:t> XX</a:t>
            </a:r>
            <a:r>
              <a:rPr lang="ru-RU" sz="6600" b="1" dirty="0" smtClean="0"/>
              <a:t> века </a:t>
            </a:r>
            <a:endParaRPr lang="ru-RU" sz="6600" b="1" dirty="0"/>
          </a:p>
        </p:txBody>
      </p:sp>
    </p:spTree>
    <p:extLst>
      <p:ext uri="{BB962C8B-B14F-4D97-AF65-F5344CB8AC3E}">
        <p14:creationId xmlns:p14="http://schemas.microsoft.com/office/powerpoint/2010/main" xmlns="" val="10805276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634" y="0"/>
            <a:ext cx="8996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Жилища петербургской бедноты</a:t>
            </a:r>
            <a:endParaRPr lang="ru-RU" sz="4800" b="1" dirty="0"/>
          </a:p>
        </p:txBody>
      </p:sp>
      <p:pic>
        <p:nvPicPr>
          <p:cNvPr id="4098" name="Picture 2" descr="https://rusmuseumvrm.ru/data/collections/painting/19_20/makovskiy_ve_nochlezhniy_dom_1889_zh_4224/2697_mainfoto_0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9855" y="804544"/>
            <a:ext cx="8987962" cy="5962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006840" y="1120140"/>
            <a:ext cx="318516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Маковский В. Е. «Ночлежный дом»</a:t>
            </a:r>
          </a:p>
          <a:p>
            <a:pPr algn="ctr"/>
            <a:r>
              <a:rPr lang="ru-RU" sz="4000" b="1" dirty="0" smtClean="0"/>
              <a:t>1889 г.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xmlns="" val="28457394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287" y="265043"/>
            <a:ext cx="1170285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Задание 5. На основе четырех предыдущих иллюстраций и информации по ссылке дайте развернутую оценку жилищу петербургской бедноты </a:t>
            </a:r>
          </a:p>
          <a:p>
            <a:pPr algn="ctr"/>
            <a:endParaRPr lang="ru-RU" sz="4800" b="1" dirty="0" smtClean="0"/>
          </a:p>
          <a:p>
            <a:pPr algn="ctr"/>
            <a:r>
              <a:rPr lang="en-US" sz="4800" b="1" dirty="0" smtClean="0">
                <a:hlinkClick r:id="rId2"/>
              </a:rPr>
              <a:t>https://</a:t>
            </a:r>
            <a:r>
              <a:rPr lang="en-US" sz="4800" b="1" dirty="0" smtClean="0">
                <a:hlinkClick r:id="rId2"/>
              </a:rPr>
              <a:t>arzamas.academy/materials/591</a:t>
            </a:r>
            <a:r>
              <a:rPr lang="ru-RU" sz="4800" b="1" dirty="0" smtClean="0"/>
              <a:t> </a:t>
            </a:r>
            <a:endParaRPr lang="ru-RU" sz="48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57038" y="0"/>
            <a:ext cx="738830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Общее население столицы</a:t>
            </a:r>
            <a:endParaRPr lang="ru-RU" sz="4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49726823"/>
              </p:ext>
            </p:extLst>
          </p:nvPr>
        </p:nvGraphicFramePr>
        <p:xfrm>
          <a:off x="102839" y="786571"/>
          <a:ext cx="11951628" cy="60177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7907">
                  <a:extLst>
                    <a:ext uri="{9D8B030D-6E8A-4147-A177-3AD203B41FA5}">
                      <a16:colId xmlns:a16="http://schemas.microsoft.com/office/drawing/2014/main" xmlns="" val="1850141809"/>
                    </a:ext>
                  </a:extLst>
                </a:gridCol>
                <a:gridCol w="2987907">
                  <a:extLst>
                    <a:ext uri="{9D8B030D-6E8A-4147-A177-3AD203B41FA5}">
                      <a16:colId xmlns:a16="http://schemas.microsoft.com/office/drawing/2014/main" xmlns="" val="370477660"/>
                    </a:ext>
                  </a:extLst>
                </a:gridCol>
                <a:gridCol w="2987907">
                  <a:extLst>
                    <a:ext uri="{9D8B030D-6E8A-4147-A177-3AD203B41FA5}">
                      <a16:colId xmlns:a16="http://schemas.microsoft.com/office/drawing/2014/main" xmlns="" val="2938900819"/>
                    </a:ext>
                  </a:extLst>
                </a:gridCol>
                <a:gridCol w="2987907">
                  <a:extLst>
                    <a:ext uri="{9D8B030D-6E8A-4147-A177-3AD203B41FA5}">
                      <a16:colId xmlns:a16="http://schemas.microsoft.com/office/drawing/2014/main" xmlns="" val="176680500"/>
                    </a:ext>
                  </a:extLst>
                </a:gridCol>
              </a:tblGrid>
              <a:tr h="1319014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Годы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Количество жителей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Мужчин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Женщин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7741953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1800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220 208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153 590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66 618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47664903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1825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438 112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313 021 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125 091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552386167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1840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470 202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337 612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132 590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546414845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1853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523 721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343 882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179 839</a:t>
                      </a:r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65252819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1881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928 016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819074464"/>
                  </a:ext>
                </a:extLst>
              </a:tr>
              <a:tr h="764191"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1900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/>
                        <a:t>1 439 613</a:t>
                      </a:r>
                      <a:endParaRPr lang="ru-RU" sz="4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44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413932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88216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530" y="278296"/>
            <a:ext cx="11810852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dirty="0" smtClean="0"/>
              <a:t>Задание 1. Проанализируйте данные предыдущего слайда. Какое явление отражено в таблице? Предположите причины этого явления в Петербурге </a:t>
            </a:r>
            <a:r>
              <a:rPr lang="en-US" sz="6600" b="1" dirty="0" smtClean="0"/>
              <a:t>XIX</a:t>
            </a:r>
            <a:r>
              <a:rPr lang="ru-RU" sz="6600" b="1" dirty="0" smtClean="0"/>
              <a:t> века.</a:t>
            </a:r>
            <a:endParaRPr lang="ru-RU" sz="6600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72278"/>
            <a:ext cx="120544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Диаспоры в </a:t>
            </a:r>
            <a:r>
              <a:rPr lang="ru-RU" sz="4800" b="1" dirty="0" smtClean="0"/>
              <a:t>Петербурге</a:t>
            </a:r>
            <a:endParaRPr lang="ru-RU" sz="48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2279" y="938456"/>
            <a:ext cx="1201972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/>
              <a:t>Задание 2. По ссылке проанализируйте численный состав населения по национальному признаку. </a:t>
            </a:r>
            <a:r>
              <a:rPr lang="ru-RU" sz="4400" b="1" dirty="0" smtClean="0"/>
              <a:t>Предположите, почему так много иностранцев приезжало и проживало в Петербурге</a:t>
            </a:r>
            <a:r>
              <a:rPr lang="ru-RU" sz="4400" b="1" dirty="0" smtClean="0"/>
              <a:t>.</a:t>
            </a:r>
          </a:p>
          <a:p>
            <a:pPr algn="ctr"/>
            <a:endParaRPr lang="ru-RU" sz="4400" b="1" dirty="0" smtClean="0"/>
          </a:p>
          <a:p>
            <a:pPr algn="ctr"/>
            <a:r>
              <a:rPr lang="en-US" sz="4400" b="1" dirty="0" smtClean="0">
                <a:hlinkClick r:id="rId2"/>
              </a:rPr>
              <a:t>https://arzamas.academy/materials/357</a:t>
            </a:r>
            <a:endParaRPr lang="ru-RU" sz="4400" b="1" dirty="0"/>
          </a:p>
        </p:txBody>
      </p:sp>
    </p:spTree>
    <p:extLst>
      <p:ext uri="{BB962C8B-B14F-4D97-AF65-F5344CB8AC3E}">
        <p14:creationId xmlns:p14="http://schemas.microsoft.com/office/powerpoint/2010/main" xmlns="" val="4876951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28439" y="0"/>
            <a:ext cx="83676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/>
              <a:t>Социальный состав населения</a:t>
            </a:r>
            <a:endParaRPr lang="ru-RU" sz="4800" b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717059079"/>
              </p:ext>
            </p:extLst>
          </p:nvPr>
        </p:nvGraphicFramePr>
        <p:xfrm>
          <a:off x="125141" y="761794"/>
          <a:ext cx="11929326" cy="596041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76442">
                  <a:extLst>
                    <a:ext uri="{9D8B030D-6E8A-4147-A177-3AD203B41FA5}">
                      <a16:colId xmlns:a16="http://schemas.microsoft.com/office/drawing/2014/main" xmlns="" val="922204904"/>
                    </a:ext>
                  </a:extLst>
                </a:gridCol>
                <a:gridCol w="3976442">
                  <a:extLst>
                    <a:ext uri="{9D8B030D-6E8A-4147-A177-3AD203B41FA5}">
                      <a16:colId xmlns:a16="http://schemas.microsoft.com/office/drawing/2014/main" xmlns="" val="3554780284"/>
                    </a:ext>
                  </a:extLst>
                </a:gridCol>
                <a:gridCol w="3976442">
                  <a:extLst>
                    <a:ext uri="{9D8B030D-6E8A-4147-A177-3AD203B41FA5}">
                      <a16:colId xmlns:a16="http://schemas.microsoft.com/office/drawing/2014/main" xmlns="" val="2355423568"/>
                    </a:ext>
                  </a:extLst>
                </a:gridCol>
              </a:tblGrid>
              <a:tr h="604357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Слой населения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1869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 1900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3596825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Мещане</a:t>
                      </a:r>
                      <a:endParaRPr lang="ru-RU" sz="32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21,1%</a:t>
                      </a:r>
                      <a:endParaRPr lang="ru-RU" sz="3200" b="1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19%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93970843"/>
                  </a:ext>
                </a:extLst>
              </a:tr>
              <a:tr h="1057625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Цеховые</a:t>
                      </a:r>
                      <a:r>
                        <a:rPr lang="ru-RU" sz="3200" b="1" baseline="0" dirty="0" smtClean="0"/>
                        <a:t> ремесленники</a:t>
                      </a:r>
                      <a:endParaRPr lang="ru-RU" sz="3200" b="1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281563092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Купцы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3,3%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1,4%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80198802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Разночинцы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2,7%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690386195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Крестьяне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31%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63,1%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320948371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Военные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19,8%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151153089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духовенство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464014927"/>
                  </a:ext>
                </a:extLst>
              </a:tr>
              <a:tr h="612751"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дворяне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14,2%</a:t>
                      </a:r>
                      <a:endParaRPr lang="ru-RU" sz="3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9%</a:t>
                      </a:r>
                      <a:endParaRPr lang="ru-RU" sz="3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89535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450840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5530" y="278296"/>
            <a:ext cx="1181085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Задание 3. Выясните, кто такие мещане и разночинцы. Определения запишите. Объясните, почему в два раза увеличилась численность  крестьян.</a:t>
            </a:r>
          </a:p>
          <a:p>
            <a:pPr algn="ctr"/>
            <a:r>
              <a:rPr lang="ru-RU" sz="4800" b="1" dirty="0" smtClean="0"/>
              <a:t>По ссылке посмотрите, представителей каких профессий можно было встретить в Петербурге: </a:t>
            </a:r>
          </a:p>
          <a:p>
            <a:pPr algn="ctr"/>
            <a:r>
              <a:rPr lang="en-US" sz="4800" b="1" dirty="0" smtClean="0">
                <a:hlinkClick r:id="rId2"/>
              </a:rPr>
              <a:t>https://</a:t>
            </a:r>
            <a:r>
              <a:rPr lang="en-US" sz="4800" b="1" dirty="0" smtClean="0">
                <a:hlinkClick r:id="rId2"/>
              </a:rPr>
              <a:t>arzamas.academy/materials/359</a:t>
            </a:r>
            <a:r>
              <a:rPr lang="ru-RU" sz="4800" b="1" dirty="0" smtClean="0"/>
              <a:t> </a:t>
            </a:r>
            <a:endParaRPr lang="ru-RU" sz="4800" b="1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5287" y="238539"/>
            <a:ext cx="11771095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/>
              <a:t>Задание 4. По ссылке статья «Все развлечения Петербурга». Прочитайте её (да, всю). Составьте кластер, в котором отразите все возможные варианты досуга в Петербурге</a:t>
            </a:r>
          </a:p>
          <a:p>
            <a:pPr algn="ctr"/>
            <a:r>
              <a:rPr lang="en-US" sz="5400" b="1" dirty="0" smtClean="0">
                <a:hlinkClick r:id="rId2"/>
              </a:rPr>
              <a:t>https://</a:t>
            </a:r>
            <a:r>
              <a:rPr lang="en-US" sz="5400" b="1" dirty="0" smtClean="0">
                <a:hlinkClick r:id="rId2"/>
              </a:rPr>
              <a:t>arzamas.academy/materials/652</a:t>
            </a:r>
            <a:r>
              <a:rPr lang="ru-RU" sz="5400" b="1" dirty="0" smtClean="0"/>
              <a:t> </a:t>
            </a:r>
            <a:endParaRPr lang="ru-RU" sz="54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634" y="0"/>
            <a:ext cx="8996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Жилища петербургской бедноты</a:t>
            </a:r>
            <a:endParaRPr lang="ru-RU" sz="4800" b="1" dirty="0"/>
          </a:p>
        </p:txBody>
      </p:sp>
      <p:pic>
        <p:nvPicPr>
          <p:cNvPr id="1026" name="Picture 2" descr="Картинки по запросу &quot;доходный дом схема&quot;&quot;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31367" y="1391394"/>
            <a:ext cx="5408144" cy="5340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ки по запросу &quot;доходный дом циммермана&quot;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7454" y="891540"/>
            <a:ext cx="6370319" cy="4777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717888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49634" y="0"/>
            <a:ext cx="89965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Жилища петербургской бедноты</a:t>
            </a:r>
            <a:endParaRPr lang="ru-RU" sz="4800" b="1" dirty="0"/>
          </a:p>
        </p:txBody>
      </p:sp>
      <p:pic>
        <p:nvPicPr>
          <p:cNvPr id="2050" name="Picture 2" descr="https://paperpaper.ru/wp-content/uploads/2018/03/nochlvyaz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004" y="931339"/>
            <a:ext cx="7833995" cy="5679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840980" y="2034540"/>
            <a:ext cx="4446271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/>
              <a:t>Общественный дом князя Вяземского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xmlns="" val="325236973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251</TotalTime>
  <Words>269</Words>
  <Application>Microsoft Office PowerPoint</Application>
  <PresentationFormat>Произвольный</PresentationFormat>
  <Paragraphs>70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Маша</cp:lastModifiedBy>
  <cp:revision>16</cp:revision>
  <dcterms:created xsi:type="dcterms:W3CDTF">2019-11-24T09:00:02Z</dcterms:created>
  <dcterms:modified xsi:type="dcterms:W3CDTF">2020-10-28T10:04:04Z</dcterms:modified>
</cp:coreProperties>
</file>