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1"/>
  </p:notesMasterIdLst>
  <p:sldIdLst>
    <p:sldId id="256" r:id="rId2"/>
    <p:sldId id="263" r:id="rId3"/>
    <p:sldId id="260" r:id="rId4"/>
    <p:sldId id="275" r:id="rId5"/>
    <p:sldId id="265" r:id="rId6"/>
    <p:sldId id="261" r:id="rId7"/>
    <p:sldId id="262" r:id="rId8"/>
    <p:sldId id="259" r:id="rId9"/>
    <p:sldId id="267" r:id="rId10"/>
    <p:sldId id="268" r:id="rId11"/>
    <p:sldId id="269" r:id="rId12"/>
    <p:sldId id="273" r:id="rId13"/>
    <p:sldId id="274" r:id="rId14"/>
    <p:sldId id="272" r:id="rId15"/>
    <p:sldId id="276" r:id="rId16"/>
    <p:sldId id="277" r:id="rId17"/>
    <p:sldId id="279" r:id="rId18"/>
    <p:sldId id="278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387" autoAdjust="0"/>
  </p:normalViewPr>
  <p:slideViewPr>
    <p:cSldViewPr>
      <p:cViewPr varScale="1">
        <p:scale>
          <a:sx n="112" d="100"/>
          <a:sy n="112" d="100"/>
        </p:scale>
        <p:origin x="6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E0C03-0C23-4807-9C19-C4F6C184C233}" type="doc">
      <dgm:prSet loTypeId="urn:microsoft.com/office/officeart/2005/8/layout/radial5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870E9DF-6925-451A-8C7A-3C449F7EDB46}">
      <dgm:prSet phldrT="[Текст]" custT="1"/>
      <dgm:spPr/>
      <dgm:t>
        <a:bodyPr/>
        <a:lstStyle/>
        <a:p>
          <a:r>
            <a:rPr lang="ru-RU" sz="1800" b="1" i="0" dirty="0" smtClean="0">
              <a:solidFill>
                <a:schemeClr val="bg1"/>
              </a:solidFill>
            </a:rPr>
            <a:t>Игровые упражнения по развитию мелкой моторики</a:t>
          </a:r>
          <a:endParaRPr lang="ru-RU" sz="1800" b="1" i="0" dirty="0">
            <a:solidFill>
              <a:schemeClr val="bg1"/>
            </a:solidFill>
          </a:endParaRPr>
        </a:p>
      </dgm:t>
    </dgm:pt>
    <dgm:pt modelId="{0B201FCF-9B3B-4C69-9A3D-18DC69DB9BD9}" type="parTrans" cxnId="{70EBDCAF-20E2-4C57-AD6F-2E113D67CAE4}">
      <dgm:prSet/>
      <dgm:spPr/>
      <dgm:t>
        <a:bodyPr/>
        <a:lstStyle/>
        <a:p>
          <a:endParaRPr lang="ru-RU"/>
        </a:p>
      </dgm:t>
    </dgm:pt>
    <dgm:pt modelId="{5D759BEC-0FC2-4250-86DE-20CCA18E5F49}" type="sibTrans" cxnId="{70EBDCAF-20E2-4C57-AD6F-2E113D67CAE4}">
      <dgm:prSet/>
      <dgm:spPr/>
      <dgm:t>
        <a:bodyPr/>
        <a:lstStyle/>
        <a:p>
          <a:endParaRPr lang="ru-RU"/>
        </a:p>
      </dgm:t>
    </dgm:pt>
    <dgm:pt modelId="{6BCF790C-2196-4919-9C44-3223710CF31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Использование нестандартного оборудования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4FF4D9-B9A6-4E9A-930F-4DD9A4CF3D69}" type="parTrans" cxnId="{F16683E5-6980-4EA9-89CE-5A298E007036}">
      <dgm:prSet/>
      <dgm:spPr/>
      <dgm:t>
        <a:bodyPr/>
        <a:lstStyle/>
        <a:p>
          <a:endParaRPr lang="ru-RU"/>
        </a:p>
      </dgm:t>
    </dgm:pt>
    <dgm:pt modelId="{C69596A1-E053-4E07-AEB1-754E1186B1BD}" type="sibTrans" cxnId="{F16683E5-6980-4EA9-89CE-5A298E007036}">
      <dgm:prSet/>
      <dgm:spPr/>
      <dgm:t>
        <a:bodyPr/>
        <a:lstStyle/>
        <a:p>
          <a:endParaRPr lang="ru-RU"/>
        </a:p>
      </dgm:t>
    </dgm:pt>
    <dgm:pt modelId="{B80C4529-762F-4B2D-954F-2A8BB241742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Элементы </a:t>
          </a:r>
          <a:r>
            <a:rPr lang="ru-RU" sz="18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изодеятельности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2409A4B-AE81-48CC-8E85-2F018A2B3C3A}" type="parTrans" cxnId="{5DC80B33-C5EE-419B-ADEE-6E68951FFB18}">
      <dgm:prSet/>
      <dgm:spPr/>
      <dgm:t>
        <a:bodyPr/>
        <a:lstStyle/>
        <a:p>
          <a:endParaRPr lang="ru-RU"/>
        </a:p>
      </dgm:t>
    </dgm:pt>
    <dgm:pt modelId="{464E84C2-EB6C-4011-BC28-73B736820844}" type="sibTrans" cxnId="{5DC80B33-C5EE-419B-ADEE-6E68951FFB18}">
      <dgm:prSet/>
      <dgm:spPr/>
      <dgm:t>
        <a:bodyPr/>
        <a:lstStyle/>
        <a:p>
          <a:endParaRPr lang="ru-RU"/>
        </a:p>
      </dgm:t>
    </dgm:pt>
    <dgm:pt modelId="{13BBE514-A020-460A-92D1-515D7237C01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Игровой массаж со стихотворным сопровождением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7A0A0C-0B99-4A02-B5BE-C0709914D0E0}" type="parTrans" cxnId="{99CA25A8-F28F-41CA-8AB7-762EFC47C941}">
      <dgm:prSet/>
      <dgm:spPr/>
      <dgm:t>
        <a:bodyPr/>
        <a:lstStyle/>
        <a:p>
          <a:endParaRPr lang="ru-RU"/>
        </a:p>
      </dgm:t>
    </dgm:pt>
    <dgm:pt modelId="{30511FE7-AB3E-4E05-90C1-A17A7B02E3CE}" type="sibTrans" cxnId="{99CA25A8-F28F-41CA-8AB7-762EFC47C941}">
      <dgm:prSet/>
      <dgm:spPr/>
      <dgm:t>
        <a:bodyPr/>
        <a:lstStyle/>
        <a:p>
          <a:endParaRPr lang="ru-RU"/>
        </a:p>
      </dgm:t>
    </dgm:pt>
    <dgm:pt modelId="{7F2A6EBE-F4BE-4BE8-9BAD-F8FE7B90B76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Пальчиковые</a:t>
          </a:r>
          <a:r>
            <a:rPr lang="ru-RU" sz="18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игры с предметами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CB1CE7-C190-4010-8572-AF477BED2692}" type="parTrans" cxnId="{CD30D801-ACA7-4AD3-B654-16F3BECB20E4}">
      <dgm:prSet/>
      <dgm:spPr/>
      <dgm:t>
        <a:bodyPr/>
        <a:lstStyle/>
        <a:p>
          <a:endParaRPr lang="ru-RU"/>
        </a:p>
      </dgm:t>
    </dgm:pt>
    <dgm:pt modelId="{8B1DFD8D-7F11-40B0-9DB2-E341F67BFAEB}" type="sibTrans" cxnId="{CD30D801-ACA7-4AD3-B654-16F3BECB20E4}">
      <dgm:prSet/>
      <dgm:spPr/>
      <dgm:t>
        <a:bodyPr/>
        <a:lstStyle/>
        <a:p>
          <a:endParaRPr lang="ru-RU"/>
        </a:p>
      </dgm:t>
    </dgm:pt>
    <dgm:pt modelId="{542F3499-9099-414E-9414-6DAD80F24125}">
      <dgm:prSet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Развитие графической моторики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26DDF7-B1E2-4292-8F4C-0CE4B75E7BE1}" type="parTrans" cxnId="{96F7F3C9-67AE-4446-8B35-803A7AE61CA5}">
      <dgm:prSet/>
      <dgm:spPr/>
      <dgm:t>
        <a:bodyPr/>
        <a:lstStyle/>
        <a:p>
          <a:endParaRPr lang="ru-RU"/>
        </a:p>
      </dgm:t>
    </dgm:pt>
    <dgm:pt modelId="{DA962063-3E9F-402C-8D68-4541060DA5B3}" type="sibTrans" cxnId="{96F7F3C9-67AE-4446-8B35-803A7AE61CA5}">
      <dgm:prSet/>
      <dgm:spPr/>
      <dgm:t>
        <a:bodyPr/>
        <a:lstStyle/>
        <a:p>
          <a:endParaRPr lang="ru-RU"/>
        </a:p>
      </dgm:t>
    </dgm:pt>
    <dgm:pt modelId="{A88D259B-DC22-47DD-9907-05D788B6E0CC}" type="pres">
      <dgm:prSet presAssocID="{A83E0C03-0C23-4807-9C19-C4F6C184C2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E7F3DC-2A32-44F1-9832-3D6E4D65C6C7}" type="pres">
      <dgm:prSet presAssocID="{B870E9DF-6925-451A-8C7A-3C449F7EDB46}" presName="centerShape" presStyleLbl="node0" presStyleIdx="0" presStyleCnt="1" custScaleX="141070" custScaleY="137504" custLinFactNeighborX="924" custLinFactNeighborY="-1275"/>
      <dgm:spPr/>
      <dgm:t>
        <a:bodyPr/>
        <a:lstStyle/>
        <a:p>
          <a:endParaRPr lang="ru-RU"/>
        </a:p>
      </dgm:t>
    </dgm:pt>
    <dgm:pt modelId="{E83B3AAC-C679-47C0-82FF-71C1E4E592DA}" type="pres">
      <dgm:prSet presAssocID="{434FF4D9-B9A6-4E9A-930F-4DD9A4CF3D69}" presName="parTrans" presStyleLbl="sibTrans2D1" presStyleIdx="0" presStyleCnt="5"/>
      <dgm:spPr/>
      <dgm:t>
        <a:bodyPr/>
        <a:lstStyle/>
        <a:p>
          <a:endParaRPr lang="ru-RU"/>
        </a:p>
      </dgm:t>
    </dgm:pt>
    <dgm:pt modelId="{5486F58D-2A16-42DC-9246-0A0268FFA1D1}" type="pres">
      <dgm:prSet presAssocID="{434FF4D9-B9A6-4E9A-930F-4DD9A4CF3D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360F205-60D3-4ED2-8316-4A477730F763}" type="pres">
      <dgm:prSet presAssocID="{6BCF790C-2196-4919-9C44-3223710CF31C}" presName="node" presStyleLbl="node1" presStyleIdx="0" presStyleCnt="5" custScaleX="149512" custScaleY="114934" custRadScaleRad="103485" custRadScaleInc="1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954E7-D00D-42BF-A52E-68B4B715D3D6}" type="pres">
      <dgm:prSet presAssocID="{E2409A4B-AE81-48CC-8E85-2F018A2B3C3A}" presName="parTrans" presStyleLbl="sibTrans2D1" presStyleIdx="1" presStyleCnt="5"/>
      <dgm:spPr/>
      <dgm:t>
        <a:bodyPr/>
        <a:lstStyle/>
        <a:p>
          <a:endParaRPr lang="ru-RU"/>
        </a:p>
      </dgm:t>
    </dgm:pt>
    <dgm:pt modelId="{464EE6C4-B9CE-4F12-8A00-F7134C696F85}" type="pres">
      <dgm:prSet presAssocID="{E2409A4B-AE81-48CC-8E85-2F018A2B3C3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9E15948-9DDE-4138-A64F-9533A9FD6CA9}" type="pres">
      <dgm:prSet presAssocID="{B80C4529-762F-4B2D-954F-2A8BB2417423}" presName="node" presStyleLbl="node1" presStyleIdx="1" presStyleCnt="5" custScaleX="145829" custScaleY="120022" custRadScaleRad="118288" custRadScaleInc="6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84074-08E1-4CD2-B921-5689C92D666D}" type="pres">
      <dgm:prSet presAssocID="{B026DDF7-B1E2-4292-8F4C-0CE4B75E7BE1}" presName="parTrans" presStyleLbl="sibTrans2D1" presStyleIdx="2" presStyleCnt="5"/>
      <dgm:spPr/>
      <dgm:t>
        <a:bodyPr/>
        <a:lstStyle/>
        <a:p>
          <a:endParaRPr lang="ru-RU"/>
        </a:p>
      </dgm:t>
    </dgm:pt>
    <dgm:pt modelId="{63D4D02E-49A7-4F7C-857B-4B497D1D6A95}" type="pres">
      <dgm:prSet presAssocID="{B026DDF7-B1E2-4292-8F4C-0CE4B75E7BE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D364DD2-24B8-4612-BDA4-B531612364E6}" type="pres">
      <dgm:prSet presAssocID="{542F3499-9099-414E-9414-6DAD80F24125}" presName="node" presStyleLbl="node1" presStyleIdx="2" presStyleCnt="5" custScaleX="144606" custScaleY="115209" custRadScaleRad="128960" custRadScaleInc="-47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7F4DB-F026-4526-86BF-902476F33B2A}" type="pres">
      <dgm:prSet presAssocID="{267A0A0C-0B99-4A02-B5BE-C0709914D0E0}" presName="parTrans" presStyleLbl="sibTrans2D1" presStyleIdx="3" presStyleCnt="5"/>
      <dgm:spPr/>
      <dgm:t>
        <a:bodyPr/>
        <a:lstStyle/>
        <a:p>
          <a:endParaRPr lang="ru-RU"/>
        </a:p>
      </dgm:t>
    </dgm:pt>
    <dgm:pt modelId="{F83138B7-F41E-4E2D-B082-FFE56E7DC82E}" type="pres">
      <dgm:prSet presAssocID="{267A0A0C-0B99-4A02-B5BE-C0709914D0E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C3E8C396-33AC-4A9E-9230-138497CCBAD4}" type="pres">
      <dgm:prSet presAssocID="{13BBE514-A020-460A-92D1-515D7237C013}" presName="node" presStyleLbl="node1" presStyleIdx="3" presStyleCnt="5" custScaleX="144634" custScaleY="114853" custRadScaleRad="104460" custRadScaleInc="-22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E5BFA-E407-402F-8E08-93FF8E56F051}" type="pres">
      <dgm:prSet presAssocID="{25CB1CE7-C190-4010-8572-AF477BED2692}" presName="parTrans" presStyleLbl="sibTrans2D1" presStyleIdx="4" presStyleCnt="5"/>
      <dgm:spPr/>
      <dgm:t>
        <a:bodyPr/>
        <a:lstStyle/>
        <a:p>
          <a:endParaRPr lang="ru-RU"/>
        </a:p>
      </dgm:t>
    </dgm:pt>
    <dgm:pt modelId="{AE3E071D-8B8E-4832-A62B-5A9905E75B0F}" type="pres">
      <dgm:prSet presAssocID="{25CB1CE7-C190-4010-8572-AF477BED2692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74E7F3A-31F1-432F-9C83-BC5A3973CC80}" type="pres">
      <dgm:prSet presAssocID="{7F2A6EBE-F4BE-4BE8-9BAD-F8FE7B90B769}" presName="node" presStyleLbl="node1" presStyleIdx="4" presStyleCnt="5" custScaleX="141754" custScaleY="120551" custRadScaleRad="111941" custRadScaleInc="-8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F870A4-95AD-416F-9130-BEA294D73EFF}" type="presOf" srcId="{25CB1CE7-C190-4010-8572-AF477BED2692}" destId="{D84E5BFA-E407-402F-8E08-93FF8E56F051}" srcOrd="0" destOrd="0" presId="urn:microsoft.com/office/officeart/2005/8/layout/radial5"/>
    <dgm:cxn modelId="{96F7F3C9-67AE-4446-8B35-803A7AE61CA5}" srcId="{B870E9DF-6925-451A-8C7A-3C449F7EDB46}" destId="{542F3499-9099-414E-9414-6DAD80F24125}" srcOrd="2" destOrd="0" parTransId="{B026DDF7-B1E2-4292-8F4C-0CE4B75E7BE1}" sibTransId="{DA962063-3E9F-402C-8D68-4541060DA5B3}"/>
    <dgm:cxn modelId="{70EBDCAF-20E2-4C57-AD6F-2E113D67CAE4}" srcId="{A83E0C03-0C23-4807-9C19-C4F6C184C233}" destId="{B870E9DF-6925-451A-8C7A-3C449F7EDB46}" srcOrd="0" destOrd="0" parTransId="{0B201FCF-9B3B-4C69-9A3D-18DC69DB9BD9}" sibTransId="{5D759BEC-0FC2-4250-86DE-20CCA18E5F49}"/>
    <dgm:cxn modelId="{058EB3A6-E72C-467E-8A35-F4965817657A}" type="presOf" srcId="{434FF4D9-B9A6-4E9A-930F-4DD9A4CF3D69}" destId="{5486F58D-2A16-42DC-9246-0A0268FFA1D1}" srcOrd="1" destOrd="0" presId="urn:microsoft.com/office/officeart/2005/8/layout/radial5"/>
    <dgm:cxn modelId="{6FEFFF1D-D627-4BD9-B76B-B2BCB1EB9709}" type="presOf" srcId="{13BBE514-A020-460A-92D1-515D7237C013}" destId="{C3E8C396-33AC-4A9E-9230-138497CCBAD4}" srcOrd="0" destOrd="0" presId="urn:microsoft.com/office/officeart/2005/8/layout/radial5"/>
    <dgm:cxn modelId="{92C8EA4A-2488-4FD8-8EA2-058D297FC2B5}" type="presOf" srcId="{7F2A6EBE-F4BE-4BE8-9BAD-F8FE7B90B769}" destId="{074E7F3A-31F1-432F-9C83-BC5A3973CC80}" srcOrd="0" destOrd="0" presId="urn:microsoft.com/office/officeart/2005/8/layout/radial5"/>
    <dgm:cxn modelId="{1BD44537-29C2-407E-B572-1B02699C0036}" type="presOf" srcId="{267A0A0C-0B99-4A02-B5BE-C0709914D0E0}" destId="{33B7F4DB-F026-4526-86BF-902476F33B2A}" srcOrd="0" destOrd="0" presId="urn:microsoft.com/office/officeart/2005/8/layout/radial5"/>
    <dgm:cxn modelId="{D2F26AAC-2CCF-492E-9509-CE443ED998B6}" type="presOf" srcId="{A83E0C03-0C23-4807-9C19-C4F6C184C233}" destId="{A88D259B-DC22-47DD-9907-05D788B6E0CC}" srcOrd="0" destOrd="0" presId="urn:microsoft.com/office/officeart/2005/8/layout/radial5"/>
    <dgm:cxn modelId="{73105DB2-79FD-40EA-B994-DDA352F59BE6}" type="presOf" srcId="{6BCF790C-2196-4919-9C44-3223710CF31C}" destId="{2360F205-60D3-4ED2-8316-4A477730F763}" srcOrd="0" destOrd="0" presId="urn:microsoft.com/office/officeart/2005/8/layout/radial5"/>
    <dgm:cxn modelId="{75237D12-FC7C-46A9-A90D-3DCAD8216E8B}" type="presOf" srcId="{434FF4D9-B9A6-4E9A-930F-4DD9A4CF3D69}" destId="{E83B3AAC-C679-47C0-82FF-71C1E4E592DA}" srcOrd="0" destOrd="0" presId="urn:microsoft.com/office/officeart/2005/8/layout/radial5"/>
    <dgm:cxn modelId="{321C6E02-87D3-491D-B5C5-BF0AFB6CD286}" type="presOf" srcId="{25CB1CE7-C190-4010-8572-AF477BED2692}" destId="{AE3E071D-8B8E-4832-A62B-5A9905E75B0F}" srcOrd="1" destOrd="0" presId="urn:microsoft.com/office/officeart/2005/8/layout/radial5"/>
    <dgm:cxn modelId="{B2090A7F-F14E-49F9-BC30-4CEC5F23F35C}" type="presOf" srcId="{E2409A4B-AE81-48CC-8E85-2F018A2B3C3A}" destId="{D9A954E7-D00D-42BF-A52E-68B4B715D3D6}" srcOrd="0" destOrd="0" presId="urn:microsoft.com/office/officeart/2005/8/layout/radial5"/>
    <dgm:cxn modelId="{AFD85EA1-D09C-49F2-AA8F-EC6CC0AAFEA7}" type="presOf" srcId="{267A0A0C-0B99-4A02-B5BE-C0709914D0E0}" destId="{F83138B7-F41E-4E2D-B082-FFE56E7DC82E}" srcOrd="1" destOrd="0" presId="urn:microsoft.com/office/officeart/2005/8/layout/radial5"/>
    <dgm:cxn modelId="{2010D7CB-7CD4-44C7-A9C3-3C216ED3EB3A}" type="presOf" srcId="{B870E9DF-6925-451A-8C7A-3C449F7EDB46}" destId="{B6E7F3DC-2A32-44F1-9832-3D6E4D65C6C7}" srcOrd="0" destOrd="0" presId="urn:microsoft.com/office/officeart/2005/8/layout/radial5"/>
    <dgm:cxn modelId="{5DC80B33-C5EE-419B-ADEE-6E68951FFB18}" srcId="{B870E9DF-6925-451A-8C7A-3C449F7EDB46}" destId="{B80C4529-762F-4B2D-954F-2A8BB2417423}" srcOrd="1" destOrd="0" parTransId="{E2409A4B-AE81-48CC-8E85-2F018A2B3C3A}" sibTransId="{464E84C2-EB6C-4011-BC28-73B736820844}"/>
    <dgm:cxn modelId="{E9221DD8-CD6E-4366-AB24-7760C44C7CC0}" type="presOf" srcId="{E2409A4B-AE81-48CC-8E85-2F018A2B3C3A}" destId="{464EE6C4-B9CE-4F12-8A00-F7134C696F85}" srcOrd="1" destOrd="0" presId="urn:microsoft.com/office/officeart/2005/8/layout/radial5"/>
    <dgm:cxn modelId="{F16683E5-6980-4EA9-89CE-5A298E007036}" srcId="{B870E9DF-6925-451A-8C7A-3C449F7EDB46}" destId="{6BCF790C-2196-4919-9C44-3223710CF31C}" srcOrd="0" destOrd="0" parTransId="{434FF4D9-B9A6-4E9A-930F-4DD9A4CF3D69}" sibTransId="{C69596A1-E053-4E07-AEB1-754E1186B1BD}"/>
    <dgm:cxn modelId="{AE60CFAB-7974-4E10-AFB2-8898E7CDB490}" type="presOf" srcId="{B026DDF7-B1E2-4292-8F4C-0CE4B75E7BE1}" destId="{63D4D02E-49A7-4F7C-857B-4B497D1D6A95}" srcOrd="1" destOrd="0" presId="urn:microsoft.com/office/officeart/2005/8/layout/radial5"/>
    <dgm:cxn modelId="{4403AB03-821D-464E-ADF7-4FCBE9616107}" type="presOf" srcId="{542F3499-9099-414E-9414-6DAD80F24125}" destId="{5D364DD2-24B8-4612-BDA4-B531612364E6}" srcOrd="0" destOrd="0" presId="urn:microsoft.com/office/officeart/2005/8/layout/radial5"/>
    <dgm:cxn modelId="{7DB1B760-7CDF-45C9-9311-AE2FA5422ED3}" type="presOf" srcId="{B026DDF7-B1E2-4292-8F4C-0CE4B75E7BE1}" destId="{16E84074-08E1-4CD2-B921-5689C92D666D}" srcOrd="0" destOrd="0" presId="urn:microsoft.com/office/officeart/2005/8/layout/radial5"/>
    <dgm:cxn modelId="{3D7544D8-DDA6-4486-BA98-D52D575409FF}" type="presOf" srcId="{B80C4529-762F-4B2D-954F-2A8BB2417423}" destId="{29E15948-9DDE-4138-A64F-9533A9FD6CA9}" srcOrd="0" destOrd="0" presId="urn:microsoft.com/office/officeart/2005/8/layout/radial5"/>
    <dgm:cxn modelId="{99CA25A8-F28F-41CA-8AB7-762EFC47C941}" srcId="{B870E9DF-6925-451A-8C7A-3C449F7EDB46}" destId="{13BBE514-A020-460A-92D1-515D7237C013}" srcOrd="3" destOrd="0" parTransId="{267A0A0C-0B99-4A02-B5BE-C0709914D0E0}" sibTransId="{30511FE7-AB3E-4E05-90C1-A17A7B02E3CE}"/>
    <dgm:cxn modelId="{CD30D801-ACA7-4AD3-B654-16F3BECB20E4}" srcId="{B870E9DF-6925-451A-8C7A-3C449F7EDB46}" destId="{7F2A6EBE-F4BE-4BE8-9BAD-F8FE7B90B769}" srcOrd="4" destOrd="0" parTransId="{25CB1CE7-C190-4010-8572-AF477BED2692}" sibTransId="{8B1DFD8D-7F11-40B0-9DB2-E341F67BFAEB}"/>
    <dgm:cxn modelId="{4B96E32F-5BBA-4506-B856-5B8133B80ABC}" type="presParOf" srcId="{A88D259B-DC22-47DD-9907-05D788B6E0CC}" destId="{B6E7F3DC-2A32-44F1-9832-3D6E4D65C6C7}" srcOrd="0" destOrd="0" presId="urn:microsoft.com/office/officeart/2005/8/layout/radial5"/>
    <dgm:cxn modelId="{E41E7B7E-742A-488B-A35D-A8151D1FA66B}" type="presParOf" srcId="{A88D259B-DC22-47DD-9907-05D788B6E0CC}" destId="{E83B3AAC-C679-47C0-82FF-71C1E4E592DA}" srcOrd="1" destOrd="0" presId="urn:microsoft.com/office/officeart/2005/8/layout/radial5"/>
    <dgm:cxn modelId="{E93AF16F-AD29-412C-84C6-F3F0242FE36E}" type="presParOf" srcId="{E83B3AAC-C679-47C0-82FF-71C1E4E592DA}" destId="{5486F58D-2A16-42DC-9246-0A0268FFA1D1}" srcOrd="0" destOrd="0" presId="urn:microsoft.com/office/officeart/2005/8/layout/radial5"/>
    <dgm:cxn modelId="{64D700D8-2A46-417E-86F2-1A2D7F8B7443}" type="presParOf" srcId="{A88D259B-DC22-47DD-9907-05D788B6E0CC}" destId="{2360F205-60D3-4ED2-8316-4A477730F763}" srcOrd="2" destOrd="0" presId="urn:microsoft.com/office/officeart/2005/8/layout/radial5"/>
    <dgm:cxn modelId="{69424D33-47C8-456A-8F0A-9474253AB429}" type="presParOf" srcId="{A88D259B-DC22-47DD-9907-05D788B6E0CC}" destId="{D9A954E7-D00D-42BF-A52E-68B4B715D3D6}" srcOrd="3" destOrd="0" presId="urn:microsoft.com/office/officeart/2005/8/layout/radial5"/>
    <dgm:cxn modelId="{F0CB95C6-54B7-48E5-8108-13E97564C50E}" type="presParOf" srcId="{D9A954E7-D00D-42BF-A52E-68B4B715D3D6}" destId="{464EE6C4-B9CE-4F12-8A00-F7134C696F85}" srcOrd="0" destOrd="0" presId="urn:microsoft.com/office/officeart/2005/8/layout/radial5"/>
    <dgm:cxn modelId="{E6C63670-4370-4409-B834-8C06E53AEEA4}" type="presParOf" srcId="{A88D259B-DC22-47DD-9907-05D788B6E0CC}" destId="{29E15948-9DDE-4138-A64F-9533A9FD6CA9}" srcOrd="4" destOrd="0" presId="urn:microsoft.com/office/officeart/2005/8/layout/radial5"/>
    <dgm:cxn modelId="{7E14C7A3-0C4D-47CA-A669-4E80C86B5569}" type="presParOf" srcId="{A88D259B-DC22-47DD-9907-05D788B6E0CC}" destId="{16E84074-08E1-4CD2-B921-5689C92D666D}" srcOrd="5" destOrd="0" presId="urn:microsoft.com/office/officeart/2005/8/layout/radial5"/>
    <dgm:cxn modelId="{E94D2CC4-01EB-46C7-B9FD-1CFA055C2DEC}" type="presParOf" srcId="{16E84074-08E1-4CD2-B921-5689C92D666D}" destId="{63D4D02E-49A7-4F7C-857B-4B497D1D6A95}" srcOrd="0" destOrd="0" presId="urn:microsoft.com/office/officeart/2005/8/layout/radial5"/>
    <dgm:cxn modelId="{0CD2B942-84DF-43B9-B5A2-87F01CCB8784}" type="presParOf" srcId="{A88D259B-DC22-47DD-9907-05D788B6E0CC}" destId="{5D364DD2-24B8-4612-BDA4-B531612364E6}" srcOrd="6" destOrd="0" presId="urn:microsoft.com/office/officeart/2005/8/layout/radial5"/>
    <dgm:cxn modelId="{3EDB26AD-3A7B-4764-8963-E0D2A12C0173}" type="presParOf" srcId="{A88D259B-DC22-47DD-9907-05D788B6E0CC}" destId="{33B7F4DB-F026-4526-86BF-902476F33B2A}" srcOrd="7" destOrd="0" presId="urn:microsoft.com/office/officeart/2005/8/layout/radial5"/>
    <dgm:cxn modelId="{0FED806E-CC4D-43DF-95E1-FB50911E7494}" type="presParOf" srcId="{33B7F4DB-F026-4526-86BF-902476F33B2A}" destId="{F83138B7-F41E-4E2D-B082-FFE56E7DC82E}" srcOrd="0" destOrd="0" presId="urn:microsoft.com/office/officeart/2005/8/layout/radial5"/>
    <dgm:cxn modelId="{8C16A18E-4FF3-4E33-984C-A82F6755838A}" type="presParOf" srcId="{A88D259B-DC22-47DD-9907-05D788B6E0CC}" destId="{C3E8C396-33AC-4A9E-9230-138497CCBAD4}" srcOrd="8" destOrd="0" presId="urn:microsoft.com/office/officeart/2005/8/layout/radial5"/>
    <dgm:cxn modelId="{A85063E7-B39E-45C3-A13E-9478BD298E05}" type="presParOf" srcId="{A88D259B-DC22-47DD-9907-05D788B6E0CC}" destId="{D84E5BFA-E407-402F-8E08-93FF8E56F051}" srcOrd="9" destOrd="0" presId="urn:microsoft.com/office/officeart/2005/8/layout/radial5"/>
    <dgm:cxn modelId="{E6C66D16-2017-4D58-B50A-BA9C95AF714A}" type="presParOf" srcId="{D84E5BFA-E407-402F-8E08-93FF8E56F051}" destId="{AE3E071D-8B8E-4832-A62B-5A9905E75B0F}" srcOrd="0" destOrd="0" presId="urn:microsoft.com/office/officeart/2005/8/layout/radial5"/>
    <dgm:cxn modelId="{CD359D17-C3F0-4BAC-9D3E-A9AC0D3EA6BC}" type="presParOf" srcId="{A88D259B-DC22-47DD-9907-05D788B6E0CC}" destId="{074E7F3A-31F1-432F-9C83-BC5A3973CC80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7F3DC-2A32-44F1-9832-3D6E4D65C6C7}">
      <dsp:nvSpPr>
        <dsp:cNvPr id="0" name=""/>
        <dsp:cNvSpPr/>
      </dsp:nvSpPr>
      <dsp:spPr>
        <a:xfrm>
          <a:off x="2734184" y="2077232"/>
          <a:ext cx="2362777" cy="230305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>
              <a:solidFill>
                <a:schemeClr val="bg1"/>
              </a:solidFill>
            </a:rPr>
            <a:t>Игровые упражнения по развитию мелкой моторики</a:t>
          </a:r>
          <a:endParaRPr lang="ru-RU" sz="1800" b="1" i="0" kern="1200" dirty="0">
            <a:solidFill>
              <a:schemeClr val="bg1"/>
            </a:solidFill>
          </a:endParaRPr>
        </a:p>
      </dsp:txBody>
      <dsp:txXfrm>
        <a:off x="3080205" y="2414506"/>
        <a:ext cx="1670735" cy="1628503"/>
      </dsp:txXfrm>
    </dsp:sp>
    <dsp:sp modelId="{E83B3AAC-C679-47C0-82FF-71C1E4E592DA}">
      <dsp:nvSpPr>
        <dsp:cNvPr id="0" name=""/>
        <dsp:cNvSpPr/>
      </dsp:nvSpPr>
      <dsp:spPr>
        <a:xfrm rot="16158023">
          <a:off x="3843260" y="1678672"/>
          <a:ext cx="113958" cy="588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3860562" y="1813510"/>
        <a:ext cx="79771" cy="353240"/>
      </dsp:txXfrm>
    </dsp:sp>
    <dsp:sp modelId="{2360F205-60D3-4ED2-8316-4A477730F763}">
      <dsp:nvSpPr>
        <dsp:cNvPr id="0" name=""/>
        <dsp:cNvSpPr/>
      </dsp:nvSpPr>
      <dsp:spPr>
        <a:xfrm>
          <a:off x="2592286" y="-127801"/>
          <a:ext cx="2588901" cy="19901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Использование нестандартного оборудования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71422" y="163651"/>
        <a:ext cx="1830629" cy="1407255"/>
      </dsp:txXfrm>
    </dsp:sp>
    <dsp:sp modelId="{D9A954E7-D00D-42BF-A52E-68B4B715D3D6}">
      <dsp:nvSpPr>
        <dsp:cNvPr id="0" name=""/>
        <dsp:cNvSpPr/>
      </dsp:nvSpPr>
      <dsp:spPr>
        <a:xfrm rot="20691035">
          <a:off x="5108816" y="2591918"/>
          <a:ext cx="143363" cy="588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5109563" y="2715284"/>
        <a:ext cx="100354" cy="353240"/>
      </dsp:txXfrm>
    </dsp:sp>
    <dsp:sp modelId="{29E15948-9DDE-4138-A64F-9533A9FD6CA9}">
      <dsp:nvSpPr>
        <dsp:cNvPr id="0" name=""/>
        <dsp:cNvSpPr/>
      </dsp:nvSpPr>
      <dsp:spPr>
        <a:xfrm>
          <a:off x="5251736" y="1486031"/>
          <a:ext cx="2525127" cy="207826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Элементы 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изодеятельности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21532" y="1790385"/>
        <a:ext cx="1785535" cy="1469553"/>
      </dsp:txXfrm>
    </dsp:sp>
    <dsp:sp modelId="{16E84074-08E1-4CD2-B921-5689C92D666D}">
      <dsp:nvSpPr>
        <dsp:cNvPr id="0" name=""/>
        <dsp:cNvSpPr/>
      </dsp:nvSpPr>
      <dsp:spPr>
        <a:xfrm rot="2307554">
          <a:off x="4926168" y="3910865"/>
          <a:ext cx="437591" cy="588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4940408" y="3987787"/>
        <a:ext cx="306314" cy="353240"/>
      </dsp:txXfrm>
    </dsp:sp>
    <dsp:sp modelId="{5D364DD2-24B8-4612-BDA4-B531612364E6}">
      <dsp:nvSpPr>
        <dsp:cNvPr id="0" name=""/>
        <dsp:cNvSpPr/>
      </dsp:nvSpPr>
      <dsp:spPr>
        <a:xfrm>
          <a:off x="5112582" y="4176463"/>
          <a:ext cx="2503950" cy="199492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Развитие графической моторики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79277" y="4468612"/>
        <a:ext cx="1770560" cy="1410623"/>
      </dsp:txXfrm>
    </dsp:sp>
    <dsp:sp modelId="{33B7F4DB-F026-4526-86BF-902476F33B2A}">
      <dsp:nvSpPr>
        <dsp:cNvPr id="0" name=""/>
        <dsp:cNvSpPr/>
      </dsp:nvSpPr>
      <dsp:spPr>
        <a:xfrm rot="7270102">
          <a:off x="3234783" y="3991320"/>
          <a:ext cx="82978" cy="588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3253671" y="4098416"/>
        <a:ext cx="58085" cy="353240"/>
      </dsp:txXfrm>
    </dsp:sp>
    <dsp:sp modelId="{C3E8C396-33AC-4A9E-9230-138497CCBAD4}">
      <dsp:nvSpPr>
        <dsp:cNvPr id="0" name=""/>
        <dsp:cNvSpPr/>
      </dsp:nvSpPr>
      <dsp:spPr>
        <a:xfrm>
          <a:off x="1440156" y="4256642"/>
          <a:ext cx="2504435" cy="198875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Игровой массаж со стихотворным сопровождением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06922" y="4547889"/>
        <a:ext cx="1770903" cy="1406263"/>
      </dsp:txXfrm>
    </dsp:sp>
    <dsp:sp modelId="{D84E5BFA-E407-402F-8E08-93FF8E56F051}">
      <dsp:nvSpPr>
        <dsp:cNvPr id="0" name=""/>
        <dsp:cNvSpPr/>
      </dsp:nvSpPr>
      <dsp:spPr>
        <a:xfrm rot="11613244">
          <a:off x="2513547" y="2618531"/>
          <a:ext cx="183644" cy="5887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2567873" y="2742733"/>
        <a:ext cx="128551" cy="353240"/>
      </dsp:txXfrm>
    </dsp:sp>
    <dsp:sp modelId="{074E7F3A-31F1-432F-9C83-BC5A3973CC80}">
      <dsp:nvSpPr>
        <dsp:cNvPr id="0" name=""/>
        <dsp:cNvSpPr/>
      </dsp:nvSpPr>
      <dsp:spPr>
        <a:xfrm>
          <a:off x="23852" y="1542711"/>
          <a:ext cx="2454566" cy="208742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Пальчиковые</a:t>
          </a:r>
          <a:r>
            <a:rPr lang="ru-RU" sz="1800" b="1" kern="1200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игры с предметами</a:t>
          </a:r>
          <a:endParaRPr lang="ru-RU" sz="18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3315" y="1848407"/>
        <a:ext cx="1735640" cy="1476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6B0A3-FA61-420A-B4F1-C4B2F5EF08CE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2DAF0-3FB6-45B7-B2DF-800FA194EE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7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2DAF0-3FB6-45B7-B2DF-800FA194EE6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84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6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71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3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25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68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60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446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695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6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79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5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3989E-201B-447C-8741-55B49A91954C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5FF69-8F15-47DB-83E2-8902ECA95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89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285992"/>
            <a:ext cx="7358114" cy="1500197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r">
              <a:lnSpc>
                <a:spcPct val="100000"/>
              </a:lnSpc>
            </a:pPr>
            <a:r>
              <a:rPr lang="ru-RU" sz="4800" i="1" spc="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spc="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spc="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spc="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spc="300" dirty="0" smtClean="0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Развитие речи дошкольников посредством пальчиковых игр</a:t>
            </a:r>
            <a:endParaRPr lang="ru-RU" sz="4800" spc="300" dirty="0"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643446"/>
            <a:ext cx="5473700" cy="1211270"/>
          </a:xfrm>
          <a:noFill/>
        </p:spPr>
        <p:txBody>
          <a:bodyPr>
            <a:normAutofit fontScale="47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МБДОУ «ДС №3» </a:t>
            </a:r>
          </a:p>
          <a:p>
            <a:pPr algn="l"/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5900" b="1" dirty="0" err="1" smtClean="0">
                <a:latin typeface="Times New Roman" pitchFamily="18" charset="0"/>
                <a:cs typeface="Times New Roman" pitchFamily="18" charset="0"/>
              </a:rPr>
              <a:t>Постнова</a:t>
            </a:r>
            <a:r>
              <a:rPr lang="ru-RU" sz="5900" b="1" dirty="0" smtClean="0">
                <a:latin typeface="Times New Roman" pitchFamily="18" charset="0"/>
                <a:cs typeface="Times New Roman" pitchFamily="18" charset="0"/>
              </a:rPr>
              <a:t> И.С.</a:t>
            </a:r>
            <a:endParaRPr lang="ru-RU" sz="59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00042"/>
            <a:ext cx="57864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Активные игры со стихотворным сопровождением </a:t>
            </a:r>
            <a:endParaRPr lang="ru-RU" alt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142873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Дети могут проговаривать и выполнять движение пальчиками как в свободное время, так в образовательной деятельности.</a:t>
            </a:r>
          </a:p>
          <a:p>
            <a:pPr>
              <a:spcBef>
                <a:spcPct val="0"/>
              </a:spcBef>
            </a:pPr>
            <a:endParaRPr lang="ru-RU" alt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Раз, два, три, четыре, пять</a:t>
            </a:r>
          </a:p>
          <a:p>
            <a:pPr>
              <a:spcBef>
                <a:spcPct val="0"/>
              </a:spcBef>
            </a:pPr>
            <a:r>
              <a:rPr lang="ru-RU" alt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Вышли пальчики гулять .</a:t>
            </a:r>
          </a:p>
          <a:p>
            <a:pPr>
              <a:spcBef>
                <a:spcPct val="0"/>
              </a:spcBef>
            </a:pPr>
            <a:r>
              <a:rPr lang="ru-RU" alt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</a:t>
            </a:r>
          </a:p>
          <a:p>
            <a:pPr>
              <a:spcBef>
                <a:spcPct val="0"/>
              </a:spcBef>
            </a:pPr>
            <a:r>
              <a:rPr lang="ru-RU" alt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домик спрятались опять</a:t>
            </a:r>
            <a:r>
              <a:rPr lang="ru-RU" alt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61048"/>
            <a:ext cx="3428993" cy="2571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93096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571480"/>
            <a:ext cx="5698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</a:t>
            </a:r>
            <a:r>
              <a:rPr lang="ru-RU" alt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alt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  <a:endParaRPr lang="ru-RU" alt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1643050"/>
            <a:ext cx="41434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словами — это «гимнастика мозга». Такие игры позволяют активизировать межполушарное взаимодействие,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улучшают мыслительную деятельность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стрессоустойчивость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улучшению памяти и внимания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пример упражнение : «КОЛЕЧКО»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i1.wp.com/heaclub.ru/tim/4468b0227c84a29c578809511cae9f4e/palcevaya-gimnastika-dlya-mozg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214554"/>
            <a:ext cx="3643338" cy="337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графической моторики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1.wp.com/svetlica-mama-blogger.ru/wp-content/uploads/2019/03/%D0%A0%D0%B8%D1%81%D1%83%D0%B5%D0%BC-%D0%BF%D0%BE-%D1%82%D0%BE%D1%87%D0%BA%D0%B0%D0%BC-%D1%81-%D0%B4%D0%B5%D1%82%D1%8C%D0%BC%D0%B8-3-4-%D0%BB%D0%B5%D1%82-%D1%83%D0%B7%D0%BE%D1%80%D1%8B.jpeg?resize=605%2C483&amp;ssl=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285992"/>
            <a:ext cx="4439729" cy="3544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F:\10.11\фото\DSC_01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2000240"/>
            <a:ext cx="3349328" cy="23216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571480"/>
            <a:ext cx="4705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alt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alt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изодеятельности</a:t>
            </a:r>
            <a:endParaRPr lang="ru-RU" alt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1643050"/>
            <a:ext cx="4143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2074" y="938957"/>
            <a:ext cx="2939819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981" y="3140968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r="16346"/>
          <a:stretch>
            <a:fillRect/>
          </a:stretch>
        </p:blipFill>
        <p:spPr bwMode="auto">
          <a:xfrm rot="5400000">
            <a:off x="2618322" y="2963085"/>
            <a:ext cx="3571901" cy="3202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886700" cy="1325563"/>
          </a:xfrm>
        </p:spPr>
        <p:txBody>
          <a:bodyPr/>
          <a:lstStyle/>
          <a:p>
            <a:pPr algn="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Использование нестандартного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оборудования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64613" y="3664726"/>
            <a:ext cx="3105125" cy="2328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r="19318" b="10675"/>
          <a:stretch>
            <a:fillRect/>
          </a:stretch>
        </p:blipFill>
        <p:spPr bwMode="auto">
          <a:xfrm rot="5400000">
            <a:off x="5702354" y="3111463"/>
            <a:ext cx="3573363" cy="2967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 t="13726" r="16912"/>
          <a:stretch>
            <a:fillRect/>
          </a:stretch>
        </p:blipFill>
        <p:spPr bwMode="auto">
          <a:xfrm rot="5400000">
            <a:off x="-7284" y="668135"/>
            <a:ext cx="2990463" cy="2328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28604"/>
            <a:ext cx="8321546" cy="95410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/>
              <a:t>Родители – активные помощники в организации </a:t>
            </a:r>
            <a:r>
              <a:rPr lang="ru-RU" sz="2800" dirty="0" smtClean="0"/>
              <a:t>                 образовательного </a:t>
            </a:r>
            <a:r>
              <a:rPr lang="ru-RU" sz="2800" dirty="0"/>
              <a:t>процесса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72816"/>
            <a:ext cx="69127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/>
              <a:t>Нельзя добиться хороших результатов в решении задач </a:t>
            </a:r>
            <a:r>
              <a:rPr lang="ru-RU" sz="3200" b="1"/>
              <a:t>развития речи</a:t>
            </a:r>
            <a:r>
              <a:rPr lang="ru-RU" sz="3200"/>
              <a:t>, если они не решаются совместно с семьей. Необходимо информировать родителей о состоянии </a:t>
            </a:r>
            <a:r>
              <a:rPr lang="ru-RU" sz="3200" b="1"/>
              <a:t>речи их детей</a:t>
            </a:r>
            <a:r>
              <a:rPr lang="ru-RU" sz="3200"/>
              <a:t>. Широко использовать информацию в родительских уголках, и обновлять их по мере изучения игр.</a:t>
            </a: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928794" y="357166"/>
            <a:ext cx="70103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дает пальчиковая гимнастика детям?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4071934" y="1000108"/>
            <a:ext cx="48577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упражнений и ритмических движений пальцами индуктивно приводит к возбуждению в речевых центрах головного мозга, что, в конечном итоге, стимулирует развитие речи.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85992"/>
            <a:ext cx="31432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Игры с пальчиками создают благоприятный эмоциональный фон, развивают умение подражать взрослому, учат вслушиваться и понимать смысл речи, повышают речевую активность ребёнка. </a:t>
            </a: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285720" y="5572140"/>
            <a:ext cx="82153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Малыш учится концентрировать своё внимание и правильно его распределять.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929058" y="3071810"/>
            <a:ext cx="421484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ребёнок будет выполнять упражнения, сопровождая их короткими стихотворными строчками, то его речь станет более чёткой, ритмичной, яркой, и усилится контроль за выполняемыми движениями.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5714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Развивается память ребёнка, так как он учится запоминать определённые положения рук и последовательность движений.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71678"/>
            <a:ext cx="32861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детей  развивается воображение и фантазия. Овладев многими упражнениями, он сможет «рассказывать руками» целые истории.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42900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результате пальчиковых упражнений кисти рук и пальцы приобретут силу, хорошую подвижность и гибкость, а это в дальнейшем облегчит овладение навыком письма.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714620"/>
            <a:ext cx="6667500" cy="965199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https://ds05.infourok.ru/uploads/ex/03cf/000a0266-d87e6525/hello_html_m2c6c3be6.jpg"/>
          <p:cNvPicPr>
            <a:picLocks noChangeAspect="1" noChangeArrowheads="1"/>
          </p:cNvPicPr>
          <p:nvPr/>
        </p:nvPicPr>
        <p:blipFill>
          <a:blip r:embed="rId3" cstate="print"/>
          <a:srcRect l="59462" t="50949" r="9288" b="5301"/>
          <a:stretch>
            <a:fillRect/>
          </a:stretch>
        </p:blipFill>
        <p:spPr bwMode="auto">
          <a:xfrm>
            <a:off x="4211960" y="332656"/>
            <a:ext cx="3096344" cy="3251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562" name="Picture 2" descr="https://ds05.infourok.ru/uploads/ex/03cf/000a0266-d87e6525/hello_html_m2c6c3be6.jpg"/>
          <p:cNvPicPr>
            <a:picLocks noChangeAspect="1" noChangeArrowheads="1"/>
          </p:cNvPicPr>
          <p:nvPr/>
        </p:nvPicPr>
        <p:blipFill>
          <a:blip r:embed="rId3" cstate="print"/>
          <a:srcRect l="43056" t="18657" r="27257" b="45926"/>
          <a:stretch>
            <a:fillRect/>
          </a:stretch>
        </p:blipFill>
        <p:spPr bwMode="auto">
          <a:xfrm>
            <a:off x="5364088" y="3698083"/>
            <a:ext cx="3218700" cy="2879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https://ds05.infourok.ru/uploads/ex/03cf/000a0266-d87e6525/hello_html_m2c6c3be6.jpg"/>
          <p:cNvPicPr>
            <a:picLocks noChangeAspect="1" noChangeArrowheads="1"/>
          </p:cNvPicPr>
          <p:nvPr/>
        </p:nvPicPr>
        <p:blipFill>
          <a:blip r:embed="rId3" cstate="print"/>
          <a:srcRect l="16493" t="50949" r="51476" b="3217"/>
          <a:stretch>
            <a:fillRect/>
          </a:stretch>
        </p:blipFill>
        <p:spPr bwMode="auto">
          <a:xfrm>
            <a:off x="323528" y="2420888"/>
            <a:ext cx="3734138" cy="4007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715304" cy="506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5000"/>
              </a:lnSpc>
            </a:pP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Пальчиковые игры — </a:t>
            </a:r>
          </a:p>
          <a:p>
            <a:pPr algn="r">
              <a:lnSpc>
                <a:spcPct val="105000"/>
              </a:lnSpc>
            </a:pPr>
            <a:r>
              <a:rPr lang="ru-RU" alt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общепринятое название занятий на развитие мелкой моторики у детей. Пальчиковые игры сопровождаются рифмованными историями или сказками. В ходе "пальчиковых игр" ребенок, повторяя движения взрослых, достигает хорошего развития мелкой моторики рук, которая не только оказывает благоприятное влияние на развитие речи, но и подготавливает ребенка к рисованию, письму. </a:t>
            </a:r>
            <a:endParaRPr lang="ru-RU" sz="28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642918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Учёными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была выявлена закономерность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1928802"/>
            <a:ext cx="4572000" cy="12557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развитие движений пальцев        </a:t>
            </a:r>
          </a:p>
          <a:p>
            <a:pPr algn="ctr">
              <a:lnSpc>
                <a:spcPct val="90000"/>
              </a:lnSpc>
              <a:tabLst>
                <a:tab pos="0" algn="l"/>
              </a:tabLs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соответствует возрасту,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4000504"/>
            <a:ext cx="4572000" cy="12557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речевое развитие находится в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пределах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нормы и наоборот.</a:t>
            </a: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6875898" y="2820924"/>
            <a:ext cx="928694" cy="2359160"/>
          </a:xfrm>
          <a:prstGeom prst="curvedLef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rot="10800000">
            <a:off x="1428728" y="2214554"/>
            <a:ext cx="874571" cy="235915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61436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4617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развитие руки находится в тесной связи с развитием речи и мышления ребенка;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всестороннее представление об окружающем предметном мире у человека не может сложиться без тактильно-двигательного восприятия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уровень развития мелкой моторики – один из показателей интеллектуальной готовности к школе.</a:t>
            </a:r>
            <a:endParaRPr lang="ru-RU" sz="2400" b="1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571480"/>
            <a:ext cx="4643470" cy="1414482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/>
            </a:r>
            <a:br>
              <a:rPr lang="ru-RU" sz="2800" b="1" i="1" dirty="0" smtClean="0">
                <a:solidFill>
                  <a:schemeClr val="bg1"/>
                </a:solidFill>
              </a:rPr>
            </a:br>
            <a:r>
              <a:rPr lang="ru-RU" sz="2800" b="1" i="1" dirty="0" smtClean="0">
                <a:solidFill>
                  <a:schemeClr val="bg1"/>
                </a:solidFill>
              </a:rPr>
              <a:t>«Ум ребенка находится на кончиках пальцев» Сухомлинский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1258640821377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4863" r="14863"/>
          <a:stretch>
            <a:fillRect/>
          </a:stretch>
        </p:blipFill>
        <p:spPr>
          <a:xfrm>
            <a:off x="3887390" y="428604"/>
            <a:ext cx="4899451" cy="543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057400"/>
            <a:ext cx="3078985" cy="3811588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Слаженная и умелая работа пальчиков малыша помогает развиваться речи и интеллекту, оказывает положительное воздействие на весь организм в целом, готовит непослушную ручку к письму.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14393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ОСНОВНЫЕ НАПРАВЛЕНИЯ: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smtClean="0">
                <a:latin typeface="Times New Roman"/>
                <a:ea typeface="Times New Roman"/>
              </a:rPr>
              <a:t>Интегрировать пальчиковые игры, упражнения в речевой деятельности детей;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-Совершенствовать мелкую моторику детей через пальчиковые игры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-Систематизировать работу по совершенствованию пальчиковой моторики</a:t>
            </a:r>
            <a:r>
              <a:rPr lang="ru-RU" sz="2000" dirty="0" smtClean="0">
                <a:latin typeface="Times New Roman"/>
                <a:ea typeface="Times New Roman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правильно произносить звуки ;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слушать речь, понимать содержание и соотносить слова с действиями пальцев;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Содействовать развитию игровой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Выполнять действия в определённой последовательности.</a:t>
            </a:r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 умение договаривать строки стихотворения;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Развивать продуктивную деятельность детей – аппликация, лепки</a:t>
            </a:r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моторику, координацию движения руки;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Формировать умение выполнять элементарные действия обеими руками в пальчиковых играх.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3333350"/>
              </p:ext>
            </p:extLst>
          </p:nvPr>
        </p:nvGraphicFramePr>
        <p:xfrm>
          <a:off x="683568" y="260648"/>
          <a:ext cx="777686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354343"/>
            <a:ext cx="53578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Пальчиковые игры с элементами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самомассажа</a:t>
            </a:r>
            <a:endParaRPr lang="ru-RU" alt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2071678"/>
            <a:ext cx="3571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Используются традиционные для массажа движения – разминание, растирание, надавливание, пощипывание – такие движения выполняются от периферии к центру. </a:t>
            </a:r>
          </a:p>
        </p:txBody>
      </p:sp>
      <p:pic>
        <p:nvPicPr>
          <p:cNvPr id="6" name="Picture 6" descr="F:\10.11\фото\285688-1642e065ae1cd41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79" y="4291903"/>
            <a:ext cx="3174228" cy="2380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880" y="1934450"/>
            <a:ext cx="3143271" cy="2357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443165"/>
            <a:ext cx="266701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055671"/>
            <a:ext cx="3071802" cy="2303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00298" y="571480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Пальчиковые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игры с предметами 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285860"/>
            <a:ext cx="450059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мышление, повышают эластичность мышц, вызывают положительные эмоции и стойкий интерес 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карандаши, прищепки, палочки, бобы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игры легко «укалывают» ладони, активизируют нервные окончания, снимают напряжение. В играх с сыпучими материалами пальчики станут более гибкими, восприимчивыми к мелким деталям. 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084" y="3990100"/>
            <a:ext cx="2803804" cy="2102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508</Words>
  <Application>Microsoft Office PowerPoint</Application>
  <PresentationFormat>Экран (4:3)</PresentationFormat>
  <Paragraphs>65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Bookman Old Style</vt:lpstr>
      <vt:lpstr>Calibri</vt:lpstr>
      <vt:lpstr>Calibri Light</vt:lpstr>
      <vt:lpstr>Times New Roman</vt:lpstr>
      <vt:lpstr>Тема Office</vt:lpstr>
      <vt:lpstr>  Развитие речи дошкольников посредством пальчиковых игр</vt:lpstr>
      <vt:lpstr>Презентация PowerPoint</vt:lpstr>
      <vt:lpstr>Презентация PowerPoint</vt:lpstr>
      <vt:lpstr>Презентация PowerPoint</vt:lpstr>
      <vt:lpstr>       «Ум ребенка находится на кончиках пальцев» Сухомлинский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графической моторики</vt:lpstr>
      <vt:lpstr>Презентация PowerPoint</vt:lpstr>
      <vt:lpstr>Использование нестандартного  оборудования</vt:lpstr>
      <vt:lpstr>Презентация PowerPoint</vt:lpstr>
      <vt:lpstr>Презентация PowerPoint</vt:lpstr>
      <vt:lpstr>Презентация PowerPoint</vt:lpstr>
      <vt:lpstr>Спасибо  за внимание!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дошкольников посредством пальчиковых игр</dc:title>
  <dc:creator>User</dc:creator>
  <cp:lastModifiedBy>Dimka</cp:lastModifiedBy>
  <cp:revision>80</cp:revision>
  <dcterms:created xsi:type="dcterms:W3CDTF">2019-10-05T15:12:26Z</dcterms:created>
  <dcterms:modified xsi:type="dcterms:W3CDTF">2020-09-12T15:45:42Z</dcterms:modified>
</cp:coreProperties>
</file>