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F4EA0-481B-4035-BCB4-F8EC0A0098AE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C2416-F083-43EC-8D61-B2E7F5182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F4EA0-481B-4035-BCB4-F8EC0A0098AE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C2416-F083-43EC-8D61-B2E7F5182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F4EA0-481B-4035-BCB4-F8EC0A0098AE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C2416-F083-43EC-8D61-B2E7F5182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F4EA0-481B-4035-BCB4-F8EC0A0098AE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C2416-F083-43EC-8D61-B2E7F5182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F4EA0-481B-4035-BCB4-F8EC0A0098AE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C2416-F083-43EC-8D61-B2E7F5182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F4EA0-481B-4035-BCB4-F8EC0A0098AE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C2416-F083-43EC-8D61-B2E7F5182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F4EA0-481B-4035-BCB4-F8EC0A0098AE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C2416-F083-43EC-8D61-B2E7F5182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F4EA0-481B-4035-BCB4-F8EC0A0098AE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C2416-F083-43EC-8D61-B2E7F5182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F4EA0-481B-4035-BCB4-F8EC0A0098AE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C2416-F083-43EC-8D61-B2E7F5182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F4EA0-481B-4035-BCB4-F8EC0A0098AE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C2416-F083-43EC-8D61-B2E7F5182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F4EA0-481B-4035-BCB4-F8EC0A0098AE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C2416-F083-43EC-8D61-B2E7F51828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400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F4EA0-481B-4035-BCB4-F8EC0A0098AE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C2416-F083-43EC-8D61-B2E7F51828F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642918"/>
            <a:ext cx="8572560" cy="1470025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«Профессиональное «выгорание» </a:t>
            </a:r>
            <a:endParaRPr lang="ru-RU" sz="7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горел на работе 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3857628"/>
            <a:ext cx="3695893" cy="27661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844" y="2714620"/>
            <a:ext cx="50720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         - </a:t>
            </a:r>
            <a:r>
              <a:rPr lang="ru-RU" sz="2800" b="1" dirty="0">
                <a:solidFill>
                  <a:srgbClr val="FFFF00"/>
                </a:solidFill>
              </a:rPr>
              <a:t>это неблагоприятная реакция человека на  стресс, полученный на работе, включающая в </a:t>
            </a:r>
            <a:r>
              <a:rPr lang="ru-RU" sz="2800" b="1" dirty="0" smtClean="0">
                <a:solidFill>
                  <a:srgbClr val="FFFF00"/>
                </a:solidFill>
              </a:rPr>
              <a:t> себя </a:t>
            </a:r>
            <a:r>
              <a:rPr lang="ru-RU" sz="2800" b="1" dirty="0">
                <a:solidFill>
                  <a:srgbClr val="FFFF00"/>
                </a:solidFill>
              </a:rPr>
              <a:t>психофизиологические и поведенческие компоненты».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899692" y="214290"/>
            <a:ext cx="3357586" cy="1928826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928926" y="500042"/>
            <a:ext cx="3357586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Синдром профессионального «выгорания»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57158" y="2428868"/>
            <a:ext cx="2286016" cy="142876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428992" y="2428868"/>
            <a:ext cx="2286016" cy="142876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357950" y="2428868"/>
            <a:ext cx="2286016" cy="142876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28596" y="2786058"/>
            <a:ext cx="21431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FFFF00"/>
                </a:solidFill>
              </a:rPr>
              <a:t>Психическое изнеможение</a:t>
            </a:r>
            <a:endParaRPr lang="ru-RU" sz="22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72264" y="2714620"/>
            <a:ext cx="1928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FFFF00"/>
                </a:solidFill>
              </a:rPr>
              <a:t>Физическое изнеможение</a:t>
            </a:r>
            <a:endParaRPr lang="ru-RU" sz="22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0430" y="2730997"/>
            <a:ext cx="2214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FFFF00"/>
                </a:solidFill>
              </a:rPr>
              <a:t>Эмоциональное изнеможение</a:t>
            </a:r>
            <a:endParaRPr lang="ru-RU" sz="2200" b="1" dirty="0">
              <a:solidFill>
                <a:srgbClr val="FFFF00"/>
              </a:solidFill>
            </a:endParaRPr>
          </a:p>
        </p:txBody>
      </p:sp>
      <p:cxnSp>
        <p:nvCxnSpPr>
          <p:cNvPr id="17" name="Прямая соединительная линия 16"/>
          <p:cNvCxnSpPr>
            <a:endCxn id="6" idx="0"/>
          </p:cNvCxnSpPr>
          <p:nvPr/>
        </p:nvCxnSpPr>
        <p:spPr>
          <a:xfrm rot="10800000" flipV="1">
            <a:off x="1500166" y="1643050"/>
            <a:ext cx="1571636" cy="78581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endCxn id="8" idx="0"/>
          </p:cNvCxnSpPr>
          <p:nvPr/>
        </p:nvCxnSpPr>
        <p:spPr>
          <a:xfrm>
            <a:off x="6072198" y="1714488"/>
            <a:ext cx="1428760" cy="71438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4" idx="4"/>
            <a:endCxn id="7" idx="0"/>
          </p:cNvCxnSpPr>
          <p:nvPr/>
        </p:nvCxnSpPr>
        <p:spPr>
          <a:xfrm rot="5400000">
            <a:off x="4432367" y="2282750"/>
            <a:ext cx="285752" cy="6485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6" idx="6"/>
            <a:endCxn id="7" idx="2"/>
          </p:cNvCxnSpPr>
          <p:nvPr/>
        </p:nvCxnSpPr>
        <p:spPr>
          <a:xfrm>
            <a:off x="2643174" y="3143248"/>
            <a:ext cx="785818" cy="158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7" idx="6"/>
            <a:endCxn id="8" idx="2"/>
          </p:cNvCxnSpPr>
          <p:nvPr/>
        </p:nvCxnSpPr>
        <p:spPr>
          <a:xfrm>
            <a:off x="5715008" y="3143248"/>
            <a:ext cx="642942" cy="158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46" idx="1"/>
          </p:cNvCxnSpPr>
          <p:nvPr/>
        </p:nvCxnSpPr>
        <p:spPr>
          <a:xfrm rot="16200000" flipV="1">
            <a:off x="1365370" y="3920990"/>
            <a:ext cx="956796" cy="830074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stCxn id="46" idx="7"/>
            <a:endCxn id="8" idx="4"/>
          </p:cNvCxnSpPr>
          <p:nvPr/>
        </p:nvCxnSpPr>
        <p:spPr>
          <a:xfrm rot="5400000" flipH="1" flipV="1">
            <a:off x="6750397" y="4063865"/>
            <a:ext cx="956797" cy="544325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7" idx="4"/>
            <a:endCxn id="46" idx="0"/>
          </p:cNvCxnSpPr>
          <p:nvPr/>
        </p:nvCxnSpPr>
        <p:spPr>
          <a:xfrm rot="16200000" flipH="1">
            <a:off x="4268388" y="4161239"/>
            <a:ext cx="642942" cy="35719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/>
          <p:cNvSpPr/>
          <p:nvPr/>
        </p:nvSpPr>
        <p:spPr>
          <a:xfrm>
            <a:off x="1285852" y="4500570"/>
            <a:ext cx="6643734" cy="214314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2143108" y="4643446"/>
            <a:ext cx="50720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Чувство хронической усталости, напряжённость, раздражительность, тревожность, нарушение аппетита, сна, рост 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заболеваемости, негативное отношение к окружающему, потеря интереса к  работе и к жизни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0578" t="5151" r="2742" b="5269"/>
          <a:stretch>
            <a:fillRect/>
          </a:stretch>
        </p:blipFill>
        <p:spPr bwMode="auto">
          <a:xfrm>
            <a:off x="214282" y="214289"/>
            <a:ext cx="2286016" cy="1494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214290"/>
            <a:ext cx="2159021" cy="1689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Home\Рабочий стол\пож уч.jpg"/>
          <p:cNvPicPr>
            <a:picLocks noChangeAspect="1" noChangeArrowheads="1"/>
          </p:cNvPicPr>
          <p:nvPr/>
        </p:nvPicPr>
        <p:blipFill>
          <a:blip r:embed="rId2"/>
          <a:srcRect l="7142" r="21442"/>
          <a:stretch>
            <a:fillRect/>
          </a:stretch>
        </p:blipFill>
        <p:spPr bwMode="auto">
          <a:xfrm>
            <a:off x="5214942" y="3591552"/>
            <a:ext cx="3440378" cy="3266448"/>
          </a:xfrm>
          <a:prstGeom prst="rect">
            <a:avLst/>
          </a:prstGeom>
          <a:noFill/>
        </p:spPr>
      </p:pic>
      <p:pic>
        <p:nvPicPr>
          <p:cNvPr id="2051" name="Picture 3" descr="C:\Documents and Settings\Home\Рабочий стол\Мол уч.jpg"/>
          <p:cNvPicPr>
            <a:picLocks noChangeAspect="1" noChangeArrowheads="1"/>
          </p:cNvPicPr>
          <p:nvPr/>
        </p:nvPicPr>
        <p:blipFill>
          <a:blip r:embed="rId3"/>
          <a:srcRect l="19634"/>
          <a:stretch>
            <a:fillRect/>
          </a:stretch>
        </p:blipFill>
        <p:spPr bwMode="auto">
          <a:xfrm flipH="1">
            <a:off x="0" y="3571876"/>
            <a:ext cx="3491770" cy="3286124"/>
          </a:xfrm>
          <a:prstGeom prst="rect">
            <a:avLst/>
          </a:prstGeom>
          <a:noFill/>
        </p:spPr>
      </p:pic>
      <p:pic>
        <p:nvPicPr>
          <p:cNvPr id="5" name="Рисунок 4" descr="AG00120_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214290"/>
            <a:ext cx="7286676" cy="31882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es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4" y="0"/>
            <a:ext cx="9134631" cy="6858000"/>
          </a:xfrm>
          <a:prstGeom prst="rect">
            <a:avLst/>
          </a:prstGeom>
        </p:spPr>
      </p:pic>
      <p:pic>
        <p:nvPicPr>
          <p:cNvPr id="3" name="Рисунок 2" descr="здор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00" b="90400" l="11800" r="84600">
                        <a14:backgroundMark x1="23200" y1="29600" x2="12800" y2="63800"/>
                      </a14:backgroundRemoval>
                    </a14:imgEffect>
                  </a14:imgLayer>
                </a14:imgProps>
              </a:ext>
            </a:extLst>
          </a:blip>
          <a:srcRect l="12875" t="9500" r="15125" b="11750"/>
          <a:stretch>
            <a:fillRect/>
          </a:stretch>
        </p:blipFill>
        <p:spPr>
          <a:xfrm>
            <a:off x="1115616" y="4509120"/>
            <a:ext cx="1512168" cy="16539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53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«Профессиональное «выгорание» </vt:lpstr>
      <vt:lpstr>Презентация PowerPoint</vt:lpstr>
      <vt:lpstr>Презентация PowerPoint</vt:lpstr>
      <vt:lpstr>Презентация PowerPoint</vt:lpstr>
    </vt:vector>
  </TitlesOfParts>
  <Company>OFFICE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Домашний</cp:lastModifiedBy>
  <cp:revision>9</cp:revision>
  <dcterms:created xsi:type="dcterms:W3CDTF">2013-03-28T04:29:56Z</dcterms:created>
  <dcterms:modified xsi:type="dcterms:W3CDTF">2013-03-28T09:33:42Z</dcterms:modified>
</cp:coreProperties>
</file>