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</p:sldMasterIdLst>
  <p:sldIdLst>
    <p:sldId id="256" r:id="rId2"/>
    <p:sldId id="257" r:id="rId3"/>
    <p:sldId id="259" r:id="rId4"/>
    <p:sldId id="262" r:id="rId5"/>
    <p:sldId id="265" r:id="rId6"/>
    <p:sldId id="264" r:id="rId7"/>
    <p:sldId id="266" r:id="rId8"/>
    <p:sldId id="284" r:id="rId9"/>
    <p:sldId id="282" r:id="rId10"/>
    <p:sldId id="283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DED1AF"/>
    <a:srgbClr val="827F4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88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Click to edit Master title style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F0E45D-AE82-4142-9194-19CAF8809C0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DD9C73-FAFA-44F4-A724-DB990781FAE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835528-6D59-4C8A-8AFF-8290C2A849A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503664-900C-4FD5-AC7E-81EB27366FA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1C96CE-C73F-4F07-9F6A-90B83F2E03D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AA4556-2DE4-4700-9B06-5A8D8AED642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7B5E2A-311A-4764-849D-023CCEBF490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5B588-08DF-49E6-A397-1A0ACF299F6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E1FC14-CE8A-48B0-97F4-60683AD6FCE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B0D9AF-C452-4146-87E5-E16476B97A0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F546F-7A2B-43C1-B781-B776CFFECDA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68B61F-C01B-4033-870A-B34CDE07D03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" descr="http://player.myshared.ru/403597/data/images/img0.jpg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title style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D419592A-8600-4747-AEF6-8EF82E9E307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9" r:id="rId2"/>
    <p:sldLayoutId id="2147483668" r:id="rId3"/>
    <p:sldLayoutId id="2147483667" r:id="rId4"/>
    <p:sldLayoutId id="2147483666" r:id="rId5"/>
    <p:sldLayoutId id="2147483665" r:id="rId6"/>
    <p:sldLayoutId id="2147483664" r:id="rId7"/>
    <p:sldLayoutId id="2147483663" r:id="rId8"/>
    <p:sldLayoutId id="2147483662" r:id="rId9"/>
    <p:sldLayoutId id="2147483661" r:id="rId10"/>
    <p:sldLayoutId id="2147483660" r:id="rId11"/>
    <p:sldLayoutId id="214748365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all-biography.ru/alpha/t/turgenev-ivan-sergeevich-turgenev-ivan-sergeyevich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/>
          </p:cNvPicPr>
          <p:nvPr/>
        </p:nvPicPr>
        <p:blipFill>
          <a:blip r:embed="rId2"/>
          <a:srcRect r="3572"/>
          <a:stretch>
            <a:fillRect/>
          </a:stretch>
        </p:blipFill>
        <p:spPr bwMode="auto">
          <a:xfrm>
            <a:off x="5057775" y="1346200"/>
            <a:ext cx="3840163" cy="424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4691063" cy="6477000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dirty="0" smtClean="0">
                <a:solidFill>
                  <a:srgbClr val="827F4C"/>
                </a:solidFill>
                <a:hlinkClick r:id="rId3"/>
              </a:rPr>
              <a:t>Биография</a:t>
            </a:r>
            <a:r>
              <a:rPr lang="en-US" sz="4800" dirty="0" smtClean="0">
                <a:hlinkClick r:id="rId3"/>
              </a:rPr>
              <a:t/>
            </a:r>
            <a:br>
              <a:rPr lang="en-US" sz="4800" dirty="0" smtClean="0">
                <a:hlinkClick r:id="rId3"/>
              </a:rPr>
            </a:br>
            <a:r>
              <a:rPr lang="ru-RU" sz="4800" dirty="0" smtClean="0">
                <a:hlinkClick r:id="rId3"/>
              </a:rPr>
              <a:t>Тургенева</a:t>
            </a:r>
            <a:r>
              <a:rPr lang="en-US" sz="4800" dirty="0" smtClean="0">
                <a:hlinkClick r:id="rId3"/>
              </a:rPr>
              <a:t/>
            </a:r>
            <a:br>
              <a:rPr lang="en-US" sz="4800" dirty="0" smtClean="0">
                <a:hlinkClick r:id="rId3"/>
              </a:rPr>
            </a:br>
            <a:r>
              <a:rPr lang="ru-RU" sz="4800" dirty="0" smtClean="0">
                <a:hlinkClick r:id="rId3"/>
              </a:rPr>
              <a:t>Ивана</a:t>
            </a:r>
            <a:r>
              <a:rPr lang="en-US" sz="4800" dirty="0" smtClean="0">
                <a:hlinkClick r:id="rId3"/>
              </a:rPr>
              <a:t/>
            </a:r>
            <a:br>
              <a:rPr lang="en-US" sz="4800" dirty="0" smtClean="0">
                <a:hlinkClick r:id="rId3"/>
              </a:rPr>
            </a:br>
            <a:r>
              <a:rPr lang="ru-RU" sz="4800" dirty="0" smtClean="0">
                <a:hlinkClick r:id="rId3"/>
              </a:rPr>
              <a:t>Сергеевича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ru-RU" sz="4000" dirty="0" smtClean="0"/>
              <a:t>(1818 – 1883)</a:t>
            </a:r>
          </a:p>
        </p:txBody>
      </p:sp>
      <p:pic>
        <p:nvPicPr>
          <p:cNvPr id="14339" name="Picture 5" descr="http://supersoch.ucoz.ru/I_C_Typgenev/Turgenevivan.jp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 b="10567"/>
          <a:stretch>
            <a:fillRect/>
          </a:stretch>
        </p:blipFill>
        <p:spPr>
          <a:xfrm>
            <a:off x="5292725" y="1628775"/>
            <a:ext cx="3370263" cy="3679825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936625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Последние годы.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356100" y="1196975"/>
            <a:ext cx="4608513" cy="53276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800" b="1" smtClean="0"/>
              <a:t>В поздние годы Тургенев получил европейское признание.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b="1" smtClean="0"/>
              <a:t> Его литературные интересы во многом теперь были связаны с Европой. Он тесно общается с ведущими французскими писателями – Г.Флобером, Ж.Санд, Э.Золя,и др.; в 1878 вместе с В.Гюго председательствует на международном литературном конгрессе в Париже; получает титул почетного профессора Оксфордского университета и еще множество лестных знаков внимания.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b="1" smtClean="0"/>
              <a:t> Он переводит на русский язык рассказы Флобера, рекомендует русских авторов для переводов на европейские языки. </a:t>
            </a:r>
          </a:p>
        </p:txBody>
      </p:sp>
      <p:pic>
        <p:nvPicPr>
          <p:cNvPr id="27651" name="Picture 6" descr="53let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1341438"/>
            <a:ext cx="3459163" cy="4392612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Детство.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000" b="1" smtClean="0"/>
              <a:t>Иван Сергеевич родился 28 октября (9 ноября) в Орле.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smtClean="0"/>
              <a:t> Отец, Сергей Николаевич, (1793–1834) принадлежал к старинному дворянскому роду Тургеневых, известному с XV в.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smtClean="0"/>
              <a:t>Мать,Варвара Петровна, (1788–1850) – урождённая Лутовинова, история её рода восходит к XVII в. </a:t>
            </a:r>
          </a:p>
        </p:txBody>
      </p:sp>
      <p:pic>
        <p:nvPicPr>
          <p:cNvPr id="15363" name="Picture 7" descr="gerb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30250" y="1844675"/>
            <a:ext cx="3330575" cy="460851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Родовое имение.</a:t>
            </a:r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b="1" smtClean="0"/>
              <a:t>Детство будущего писателя прошло в имении и усадьбе Спасское-Лутовиново близ города Мценска Орловской губернии, где в наши дни находится дом-музей писателя. </a:t>
            </a:r>
          </a:p>
        </p:txBody>
      </p:sp>
      <p:pic>
        <p:nvPicPr>
          <p:cNvPr id="17411" name="Picture 6" descr="Спасское-Лутовиново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00113" y="1727200"/>
            <a:ext cx="4038600" cy="424815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Годы учёбы.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557338"/>
            <a:ext cx="4038600" cy="45386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800" b="1" smtClean="0"/>
              <a:t>Вместе с тем Варвара Петровна была женщиной образованной и не чуждой литературным интересам. На наставников для сыновей Николая, Ивана и Сергея она не скупилась.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b="1" smtClean="0"/>
              <a:t> С малых лет Тургенева вывозили за границу, а после переезда семейства в Москву в 1827 юношу обучали лучшие педагоги , и к моменту поступления на словесное отделение философского факультета Московского университета в 1833 он уже говорил на французском, немецком, английском языках и сочинял стихи.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1800" b="1" smtClean="0"/>
          </a:p>
        </p:txBody>
      </p:sp>
      <p:pic>
        <p:nvPicPr>
          <p:cNvPr id="19459" name="Picture 7" descr="20let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74675" y="1773238"/>
            <a:ext cx="3797300" cy="4535487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Тургенев и Полина Виардо.</a:t>
            </a:r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000" b="1" smtClean="0"/>
              <a:t>Познакомившись в ноябре 1843 с французской певицей Полиной Виардо, любовь к которой он пронёс через всю свою жизнь, Тургенев все чаще испрашивает отпуска «по болезни» и выезжает вслед за ней за границу, а в апреле 1845 он окончательно  вышел в отставку и с тех пор часто стал бывать в Германии и Франции. </a:t>
            </a:r>
          </a:p>
        </p:txBody>
      </p:sp>
      <p:pic>
        <p:nvPicPr>
          <p:cNvPr id="22531" name="Picture 7" descr="Полина Виардо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92175" y="2060575"/>
            <a:ext cx="3009900" cy="4176713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8636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Творческая деятельность.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284663" y="1052513"/>
            <a:ext cx="4608512" cy="56165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800" b="1" dirty="0" smtClean="0"/>
              <a:t>В первых замеченных публикой литературных выступлениях (поэмы «</a:t>
            </a:r>
            <a:r>
              <a:rPr lang="ru-RU" sz="1800" b="1" i="1" dirty="0" smtClean="0"/>
              <a:t>Параша»</a:t>
            </a:r>
            <a:r>
              <a:rPr lang="ru-RU" sz="1800" b="1" dirty="0" smtClean="0"/>
              <a:t>, 1843; </a:t>
            </a:r>
            <a:r>
              <a:rPr lang="ru-RU" sz="1800" b="1" i="1" dirty="0" smtClean="0"/>
              <a:t> «Помещик», 1845; повести  «Андрей Колосов», 1844; «Три портрета», 1845),  преобладало влияние М.Ю.Лермонтова , хотя  в них  на первый план  было выдвинуто изображение «среды» и ее уродующего воздействия на человека.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b="1" i="1" dirty="0" smtClean="0"/>
              <a:t>Эти первые поэмы и повести Тургенева были высоко оценены главным идеологом «натуральной школы» В.Г.Белинским, который во многом и был «наставником» начинающего писателя.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b="1" i="1" dirty="0" smtClean="0"/>
              <a:t>Пробовал Тургенев свои силы и в драматургии: пьесы  «Нахлебник»,1848,  «Холостяк»,1849,  «Месяц в деревне»,1850 и др. с успехом шли  в театре.</a:t>
            </a:r>
          </a:p>
        </p:txBody>
      </p:sp>
      <p:pic>
        <p:nvPicPr>
          <p:cNvPr id="23555" name="Picture 7" descr="1846 Тургенев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31825" y="1341438"/>
            <a:ext cx="3652838" cy="4681537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81075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«Записки охотника»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356100" y="908050"/>
            <a:ext cx="4537075" cy="5689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800" b="1" smtClean="0"/>
              <a:t>Настоящую славу Тургеневу принесли маленькие рассказы и очерки, на которые сам он не возлагал больших надежд.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b="1" smtClean="0"/>
              <a:t> В 1846, в очередной раз уезжая за границу, он оставил одному из издателей «Современника» И.И.Панаеву очерк </a:t>
            </a:r>
            <a:r>
              <a:rPr lang="ru-RU" sz="1800" b="1" i="1" smtClean="0"/>
              <a:t>Хорь и Калиныч</a:t>
            </a:r>
            <a:r>
              <a:rPr lang="ru-RU" sz="1800" b="1" smtClean="0"/>
              <a:t>. Панаев поместил его в разделе «Смесь» журнала за 1847, сопроводив подзаголовком « </a:t>
            </a:r>
            <a:r>
              <a:rPr lang="ru-RU" sz="1800" b="1" i="1" smtClean="0"/>
              <a:t>Из записок охотника»</a:t>
            </a:r>
            <a:r>
              <a:rPr lang="ru-RU" sz="1800" b="1" smtClean="0"/>
              <a:t>, чтобы расположить читателей к снисходительности.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b="1" smtClean="0"/>
              <a:t> Успеха не предвидели ни автор, ни издатель, но успех был необыкновенный. Белинский в статье «</a:t>
            </a:r>
            <a:r>
              <a:rPr lang="ru-RU" sz="1800" b="1" i="1" smtClean="0"/>
              <a:t>Взгляд на русскую литературу 1847 года»писал</a:t>
            </a:r>
            <a:r>
              <a:rPr lang="ru-RU" sz="1800" b="1" smtClean="0"/>
              <a:t>, что в этой «маленькой пьеске» «автор зашел к народу с такой стороны, с какой до него к нему еще никто не заходил». </a:t>
            </a:r>
          </a:p>
        </p:txBody>
      </p:sp>
      <p:pic>
        <p:nvPicPr>
          <p:cNvPr id="24579" name="Picture 7" descr="39let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1341438"/>
            <a:ext cx="3495675" cy="4103687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Романы Тургенева.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000" b="1" smtClean="0"/>
              <a:t>Перу Ивана Сергеевича Тургенева принадлежит 6 романов, в каждом из которых писатель затрагивал актуальные проблемы современности: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smtClean="0"/>
              <a:t>    «Рудин», 1855; «Дворянское гнездо», 1858;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smtClean="0"/>
              <a:t>     «Накануне», 1859;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smtClean="0"/>
              <a:t>     «Отцы и дети», 1861;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smtClean="0"/>
              <a:t>     «Дым», 1867;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smtClean="0"/>
              <a:t>     «Новь», 1876).</a:t>
            </a:r>
          </a:p>
        </p:txBody>
      </p:sp>
      <p:pic>
        <p:nvPicPr>
          <p:cNvPr id="25603" name="Picture 5" descr="Тургенев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74688" y="1590675"/>
            <a:ext cx="3973512" cy="489585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96975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«Стихотворения в прозе».</a:t>
            </a:r>
          </a:p>
        </p:txBody>
      </p:sp>
      <p:sp>
        <p:nvSpPr>
          <p:cNvPr id="6759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356100" y="1196975"/>
            <a:ext cx="4537075" cy="5472113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800" b="1" smtClean="0"/>
              <a:t>«Лебединой песнью» Тургенева стали «</a:t>
            </a:r>
            <a:r>
              <a:rPr lang="ru-RU" sz="1800" b="1" i="1" smtClean="0"/>
              <a:t>Стихотворения в прозе»</a:t>
            </a:r>
            <a:r>
              <a:rPr lang="ru-RU" sz="1800" b="1" smtClean="0"/>
              <a:t>, создававшиеся им в последние годы жизни (первая часть появилась в 1882; вторая при жизни не публиковалась).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b="1" smtClean="0"/>
              <a:t>Этот лирический цикл обрамляют стихотворения о России – «</a:t>
            </a:r>
            <a:r>
              <a:rPr lang="ru-RU" sz="1800" b="1" i="1" smtClean="0"/>
              <a:t>Деревня»</a:t>
            </a:r>
            <a:r>
              <a:rPr lang="ru-RU" sz="1800" b="1" smtClean="0"/>
              <a:t> </a:t>
            </a:r>
            <a:r>
              <a:rPr lang="ru-RU" sz="1800" b="1" i="1" smtClean="0"/>
              <a:t> и «Русский язык».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b="1" i="1" smtClean="0"/>
              <a:t>В последний раз Тургенев побывал в России в 1881 и, словно предчувствуя, что это его последний приезд, посетил родное Спасское-Лутовиново. Последние его слова, сказанные перед смертью 22 августа (3 сентября) 1883 в Буживале на юге Франции, были обращены к орловским лесам: «Прощайте, мои милые...»</a:t>
            </a:r>
            <a:r>
              <a:rPr lang="ru-RU" sz="1800" b="1" smtClean="0"/>
              <a:t> </a:t>
            </a:r>
          </a:p>
        </p:txBody>
      </p:sp>
      <p:pic>
        <p:nvPicPr>
          <p:cNvPr id="26627" name="Picture 7" descr="Фото в 56 лет, фотограф К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01663" y="1125538"/>
            <a:ext cx="3960812" cy="532765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xtured">
  <a:themeElements>
    <a:clrScheme name="Custom 5">
      <a:dk1>
        <a:srgbClr val="000000"/>
      </a:dk1>
      <a:lt1>
        <a:srgbClr val="DBDAC2"/>
      </a:lt1>
      <a:dk2>
        <a:srgbClr val="827F4C"/>
      </a:dk2>
      <a:lt2>
        <a:srgbClr val="C0BC94"/>
      </a:lt2>
      <a:accent1>
        <a:srgbClr val="AAA578"/>
      </a:accent1>
      <a:accent2>
        <a:srgbClr val="A2A4AC"/>
      </a:accent2>
      <a:accent3>
        <a:srgbClr val="EAEADD"/>
      </a:accent3>
      <a:accent4>
        <a:srgbClr val="000000"/>
      </a:accent4>
      <a:accent5>
        <a:srgbClr val="D2CFBE"/>
      </a:accent5>
      <a:accent6>
        <a:srgbClr val="92949B"/>
      </a:accent6>
      <a:hlink>
        <a:srgbClr val="827F4C"/>
      </a:hlink>
      <a:folHlink>
        <a:srgbClr val="827F4C"/>
      </a:folHlink>
    </a:clrScheme>
    <a:fontScheme name="Textured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284</TotalTime>
  <Words>555</Words>
  <Application>Microsoft Office PowerPoint</Application>
  <PresentationFormat>Экран (4:3)</PresentationFormat>
  <Paragraphs>35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Tahoma</vt:lpstr>
      <vt:lpstr>Arial</vt:lpstr>
      <vt:lpstr>Wingdings</vt:lpstr>
      <vt:lpstr>Calibri</vt:lpstr>
      <vt:lpstr>Textured</vt:lpstr>
      <vt:lpstr>Биография Тургенева Ивана Сергеевича   (1818 – 1883)</vt:lpstr>
      <vt:lpstr>Детство.</vt:lpstr>
      <vt:lpstr>Родовое имение.</vt:lpstr>
      <vt:lpstr>Годы учёбы.</vt:lpstr>
      <vt:lpstr>Тургенев и Полина Виардо.</vt:lpstr>
      <vt:lpstr>Творческая деятельность.</vt:lpstr>
      <vt:lpstr>«Записки охотника»</vt:lpstr>
      <vt:lpstr>Романы Тургенева.</vt:lpstr>
      <vt:lpstr>«Стихотворения в прозе».</vt:lpstr>
      <vt:lpstr>Последние годы.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Сергеевич Тургенев 1818 – 1883 г.г.</dc:title>
  <dc:creator>Lena</dc:creator>
  <cp:lastModifiedBy>Раднир</cp:lastModifiedBy>
  <cp:revision>20</cp:revision>
  <dcterms:created xsi:type="dcterms:W3CDTF">2008-01-05T19:55:28Z</dcterms:created>
  <dcterms:modified xsi:type="dcterms:W3CDTF">2020-11-06T20:02:22Z</dcterms:modified>
</cp:coreProperties>
</file>