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2"/>
  </p:notesMasterIdLst>
  <p:sldIdLst>
    <p:sldId id="256" r:id="rId2"/>
    <p:sldId id="27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3" r:id="rId18"/>
    <p:sldId id="272" r:id="rId19"/>
    <p:sldId id="271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72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E3DD2E-89AB-40BC-A3B7-BE69F2895229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495179-FBBB-4FCD-97BE-00CC34CA88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978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495179-FBBB-4FCD-97BE-00CC34CA885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9058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4500570"/>
            <a:ext cx="2808312" cy="928694"/>
          </a:xfrm>
        </p:spPr>
        <p:txBody>
          <a:bodyPr>
            <a:noAutofit/>
          </a:bodyPr>
          <a:lstStyle/>
          <a:p>
            <a:r>
              <a:rPr lang="ru-RU" sz="2000" dirty="0" smtClean="0"/>
              <a:t>Чем будем заниматься</a:t>
            </a:r>
          </a:p>
          <a:p>
            <a:r>
              <a:rPr lang="ru-RU" sz="2000" dirty="0" smtClean="0"/>
              <a:t> на уроке?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3286124"/>
            <a:ext cx="7643866" cy="1295400"/>
          </a:xfrm>
        </p:spPr>
        <p:txBody>
          <a:bodyPr>
            <a:normAutofit fontScale="90000"/>
          </a:bodyPr>
          <a:lstStyle/>
          <a:p>
            <a:pPr marL="18288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12" descr="ÐÐ°ÑÑÐ¸Ð½ÐºÐ¸ Ð¿Ð¾ Ð·Ð°Ð¿ÑÐ¾ÑÑ Ð¾ÑÐºÑÑÑÐºÐ¸ Ñ 8 Ð¼Ð°ÑÑÐ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84" y="284980"/>
            <a:ext cx="5715000" cy="3648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ÐÐ°ÑÑÐ¸Ð½ÐºÐ¸ Ð¿Ð¾ Ð·Ð°Ð¿ÑÐ¾ÑÑ ÐºÐ°ÑÑÐ¸Ð½ÐºÐ° ÐÑÐ¸Ð±Ð¾Ñ Ð´Ð»Ñ Ð²ÑÐ¶Ð¸Ð³Ð°Ð½Ð¸Ñ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8" r="1520"/>
          <a:stretch/>
        </p:blipFill>
        <p:spPr bwMode="auto">
          <a:xfrm>
            <a:off x="2873484" y="2966760"/>
            <a:ext cx="5959065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253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ПИРОГРАФИЯ - выжигание по дерев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3968" y="1988840"/>
            <a:ext cx="4515055" cy="2819401"/>
          </a:xfrm>
          <a:prstGeom prst="rect">
            <a:avLst/>
          </a:prstGeom>
          <a:noFill/>
        </p:spPr>
      </p:pic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323528" y="692696"/>
            <a:ext cx="8352928" cy="685800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dirty="0" smtClean="0"/>
              <a:t>Правила выжигания по дереву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79512" y="1844824"/>
            <a:ext cx="4104456" cy="312680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/>
              <a:t>Перед тем, как приступать к выжиганию изделия, следует </a:t>
            </a:r>
            <a:r>
              <a:rPr lang="ru-RU" sz="2000" dirty="0" smtClean="0"/>
              <a:t>потренироваться в выжигании прямых </a:t>
            </a:r>
            <a:r>
              <a:rPr lang="ru-RU" sz="2000" dirty="0"/>
              <a:t>и кривых </a:t>
            </a:r>
            <a:r>
              <a:rPr lang="ru-RU" sz="2000" dirty="0" smtClean="0"/>
              <a:t>линий </a:t>
            </a:r>
            <a:r>
              <a:rPr lang="ru-RU" sz="2000" dirty="0"/>
              <a:t>различной </a:t>
            </a:r>
            <a:r>
              <a:rPr lang="ru-RU" sz="2000" dirty="0" smtClean="0"/>
              <a:t>толщины </a:t>
            </a:r>
            <a:r>
              <a:rPr lang="ru-RU" sz="2000" dirty="0"/>
              <a:t>на </a:t>
            </a:r>
            <a:r>
              <a:rPr lang="ru-RU" sz="2000" dirty="0" smtClean="0"/>
              <a:t>небольших </a:t>
            </a:r>
            <a:r>
              <a:rPr lang="ru-RU" sz="2000" dirty="0"/>
              <a:t>кусках </a:t>
            </a:r>
            <a:r>
              <a:rPr lang="ru-RU" sz="2000" dirty="0" smtClean="0"/>
              <a:t>фанеры</a:t>
            </a:r>
            <a:endParaRPr lang="ru-RU" sz="2000" dirty="0"/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107504" y="908720"/>
            <a:ext cx="8568952" cy="685800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dirty="0" smtClean="0"/>
              <a:t>Правила выжигания по дереву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11560" y="2409176"/>
            <a:ext cx="2857520" cy="304800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200" dirty="0" smtClean="0"/>
              <a:t>Первоначально поверхность заготовки шлифуют наждачной бумагой </a:t>
            </a:r>
            <a:endParaRPr lang="ru-RU" sz="2200" dirty="0"/>
          </a:p>
        </p:txBody>
      </p:sp>
      <p:pic>
        <p:nvPicPr>
          <p:cNvPr id="22530" name="Picture 2" descr="C:\Users\Анна\Desktop\277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63888" y="2348880"/>
            <a:ext cx="4838784" cy="3376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107504" y="908720"/>
            <a:ext cx="8784976" cy="685800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dirty="0" smtClean="0"/>
              <a:t>Правила выжигания по дереву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5364088" y="2361827"/>
            <a:ext cx="3100334" cy="3048001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200" dirty="0" smtClean="0"/>
              <a:t>На фанеру переносят рисунок с помощью копировальной бумаги</a:t>
            </a:r>
          </a:p>
          <a:p>
            <a:pPr>
              <a:buNone/>
            </a:pPr>
            <a:r>
              <a:rPr lang="ru-RU" sz="2200" dirty="0" smtClean="0"/>
              <a:t>1 – фанера</a:t>
            </a:r>
          </a:p>
          <a:p>
            <a:pPr>
              <a:buNone/>
            </a:pPr>
            <a:r>
              <a:rPr lang="ru-RU" sz="2200" dirty="0" smtClean="0"/>
              <a:t>2 – копировальная бумага</a:t>
            </a:r>
          </a:p>
          <a:p>
            <a:pPr>
              <a:buNone/>
            </a:pPr>
            <a:r>
              <a:rPr lang="ru-RU" sz="2200" dirty="0" smtClean="0"/>
              <a:t>3 - рисунок</a:t>
            </a:r>
            <a:endParaRPr lang="ru-RU" sz="2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32856"/>
            <a:ext cx="4701742" cy="3276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611560" y="764704"/>
            <a:ext cx="8280920" cy="685800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dirty="0" smtClean="0"/>
              <a:t>Правила выжигания по дереву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51520" y="2420888"/>
            <a:ext cx="3200400" cy="3048001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200" dirty="0" smtClean="0"/>
              <a:t>Рукоятку выжигателя держат в  руке как карандаш при рисовании </a:t>
            </a:r>
            <a:endParaRPr lang="ru-RU" sz="2200" dirty="0"/>
          </a:p>
        </p:txBody>
      </p:sp>
      <p:pic>
        <p:nvPicPr>
          <p:cNvPr id="23554" name="Picture 2" descr="Светлана У нас все есть Pag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2287090"/>
            <a:ext cx="4619624" cy="3464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251520" y="692696"/>
            <a:ext cx="8568952" cy="685800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dirty="0" smtClean="0"/>
              <a:t>Правила выжигания по дереву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5072066" y="2438400"/>
            <a:ext cx="2700334" cy="304800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200" dirty="0" smtClean="0"/>
              <a:t>Сначала выжигают внешний контур, а затем переходят к внутренним элементам</a:t>
            </a:r>
            <a:endParaRPr lang="ru-RU" sz="2200" dirty="0"/>
          </a:p>
        </p:txBody>
      </p:sp>
      <p:pic>
        <p:nvPicPr>
          <p:cNvPr id="25602" name="Picture 2" descr="Декорирование Информационно-новостной портал 'Час Пик'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552" y="1844824"/>
            <a:ext cx="4126928" cy="3879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611560" y="692696"/>
            <a:ext cx="8352928" cy="685800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dirty="0" smtClean="0"/>
              <a:t>Правила выжигания по дереву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786314" y="2438400"/>
            <a:ext cx="3429024" cy="349093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200" dirty="0" smtClean="0"/>
              <a:t>Чтобы выжечь тонкую линию, наконечник </a:t>
            </a:r>
            <a:r>
              <a:rPr lang="ru-RU" sz="2200" dirty="0" err="1" smtClean="0"/>
              <a:t>выжигателя</a:t>
            </a:r>
            <a:r>
              <a:rPr lang="ru-RU" sz="2200" dirty="0" smtClean="0"/>
              <a:t> быстро и без сильного нажима перемещают по поверхности. Для получения толстой линии наконечник ведут медленно</a:t>
            </a:r>
            <a:endParaRPr lang="ru-RU" sz="2200" dirty="0"/>
          </a:p>
        </p:txBody>
      </p:sp>
      <p:pic>
        <p:nvPicPr>
          <p:cNvPr id="26626" name="Picture 2" descr="Выжигание по дерев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0" y="2132856"/>
            <a:ext cx="4600683" cy="3450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395536" y="836712"/>
            <a:ext cx="8496944" cy="685800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dirty="0" smtClean="0"/>
              <a:t>Правила выжигания по дереву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95536" y="2204864"/>
            <a:ext cx="3200400" cy="3048001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200" dirty="0" smtClean="0"/>
              <a:t>Выжигание выполняют то в одной части рисунка, то в другой, чтобы древесина не перегревалась</a:t>
            </a:r>
            <a:endParaRPr lang="ru-RU" sz="2200" dirty="0"/>
          </a:p>
        </p:txBody>
      </p:sp>
      <p:pic>
        <p:nvPicPr>
          <p:cNvPr id="27650" name="Picture 2" descr="Мастер-класс по выжиганию и раскрашиванию разделочной доски с пошаговыми фото"/>
          <p:cNvPicPr>
            <a:picLocks noChangeAspect="1" noChangeArrowheads="1"/>
          </p:cNvPicPr>
          <p:nvPr/>
        </p:nvPicPr>
        <p:blipFill rotWithShape="1">
          <a:blip r:embed="rId2"/>
          <a:srcRect r="26673"/>
          <a:stretch/>
        </p:blipFill>
        <p:spPr bwMode="auto">
          <a:xfrm>
            <a:off x="4644007" y="1916832"/>
            <a:ext cx="3949479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80920" cy="685800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dirty="0" smtClean="0"/>
              <a:t>Правила выжигания по дереву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51520" y="2428868"/>
            <a:ext cx="3357586" cy="3048001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200" dirty="0" smtClean="0"/>
              <a:t>Иногда выжигание сочетают с раскрашиванием. </a:t>
            </a:r>
          </a:p>
          <a:p>
            <a:pPr algn="ctr">
              <a:buNone/>
            </a:pPr>
            <a:r>
              <a:rPr lang="ru-RU" sz="2200" dirty="0" smtClean="0"/>
              <a:t>Для этого используют </a:t>
            </a:r>
            <a:r>
              <a:rPr lang="ru-RU" sz="2200" b="1" i="1" dirty="0" smtClean="0"/>
              <a:t>акварель</a:t>
            </a:r>
            <a:r>
              <a:rPr lang="ru-RU" sz="2200" dirty="0" smtClean="0"/>
              <a:t> или</a:t>
            </a:r>
            <a:r>
              <a:rPr lang="ru-RU" sz="2200" b="1" i="1" dirty="0" smtClean="0"/>
              <a:t> морилку</a:t>
            </a:r>
            <a:endParaRPr lang="ru-RU" sz="2200" b="1" i="1" dirty="0"/>
          </a:p>
        </p:txBody>
      </p:sp>
      <p:pic>
        <p:nvPicPr>
          <p:cNvPr id="30722" name="Picture 2" descr="C:\Users\Анна\Desktop\rp58704_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2428868"/>
            <a:ext cx="4214842" cy="30144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107504" y="692696"/>
            <a:ext cx="8856984" cy="685800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dirty="0" smtClean="0"/>
              <a:t>Правила выжигания по дереву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5292080" y="2420888"/>
            <a:ext cx="3429024" cy="349093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200" dirty="0" smtClean="0"/>
              <a:t>Завершающим этапом является отделка изделия лаком</a:t>
            </a:r>
            <a:endParaRPr lang="ru-RU" sz="2200" dirty="0"/>
          </a:p>
        </p:txBody>
      </p:sp>
      <p:pic>
        <p:nvPicPr>
          <p:cNvPr id="28674" name="Picture 2" descr="Кухонная дощечка в подарок / Выжигание / В рукодел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285992"/>
            <a:ext cx="3754345" cy="324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12576" y="548680"/>
            <a:ext cx="8856984" cy="685800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dirty="0" smtClean="0"/>
              <a:t>Правила безопасной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83568" y="1700808"/>
            <a:ext cx="8280920" cy="3571900"/>
          </a:xfrm>
        </p:spPr>
        <p:txBody>
          <a:bodyPr>
            <a:noAutofit/>
          </a:bodyPr>
          <a:lstStyle/>
          <a:p>
            <a:pPr marL="68580" indent="-342900">
              <a:buAutoNum type="arabicPeriod"/>
            </a:pPr>
            <a:r>
              <a:rPr lang="ru-RU" sz="2400" dirty="0" smtClean="0"/>
              <a:t>Работы по выжиганию проводить при наличии на рабочем месте вытяжной вентиляции или в только хорошо проветриваемом помещении</a:t>
            </a:r>
          </a:p>
          <a:p>
            <a:pPr marL="68580" indent="-342900">
              <a:buAutoNum type="arabicPeriod"/>
            </a:pPr>
            <a:r>
              <a:rPr lang="ru-RU" sz="2400" dirty="0" err="1" smtClean="0"/>
              <a:t>Электровыжигатель</a:t>
            </a:r>
            <a:r>
              <a:rPr lang="ru-RU" sz="2400" dirty="0" smtClean="0"/>
              <a:t> включать только с разрешения учителя. Во время перерывов в работе не оставлять </a:t>
            </a:r>
            <a:r>
              <a:rPr lang="ru-RU" sz="2400" dirty="0" err="1" smtClean="0"/>
              <a:t>электровыжигатель</a:t>
            </a:r>
            <a:r>
              <a:rPr lang="ru-RU" sz="2400" dirty="0" smtClean="0"/>
              <a:t> включенным</a:t>
            </a:r>
          </a:p>
          <a:p>
            <a:pPr marL="68580" indent="-342900">
              <a:buAutoNum type="arabicPeriod"/>
            </a:pPr>
            <a:r>
              <a:rPr lang="ru-RU" sz="2400" dirty="0" smtClean="0"/>
              <a:t>Во время работы не наклоняться низко над изделием, сидеть прямо, дышать только носом</a:t>
            </a:r>
          </a:p>
          <a:p>
            <a:pPr marL="68580" indent="-342900">
              <a:buAutoNum type="arabicPeriod"/>
            </a:pPr>
            <a:r>
              <a:rPr lang="ru-RU" sz="2400" dirty="0" smtClean="0"/>
              <a:t>Чтобы не уставали глаза, каждые 15-20 минут делать небольшие перерывы для отдыха</a:t>
            </a:r>
          </a:p>
          <a:p>
            <a:pPr marL="68580" indent="-342900">
              <a:buAutoNum type="arabicPeriod"/>
            </a:pPr>
            <a:r>
              <a:rPr lang="ru-RU" sz="2400" dirty="0" smtClean="0"/>
              <a:t>Оберегать руки и одежду от раскаленного наконечника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1" y="548680"/>
            <a:ext cx="7130887" cy="838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/>
              <a:t>Выжигание по дереву</a:t>
            </a:r>
            <a:endParaRPr lang="ru-RU" sz="4400" b="1" dirty="0"/>
          </a:p>
        </p:txBody>
      </p:sp>
      <p:pic>
        <p:nvPicPr>
          <p:cNvPr id="2050" name="Picture 2" descr="ÐÐ°ÑÑÐ¸Ð½ÐºÐ¸ Ð¿Ð¾ Ð·Ð°Ð¿ÑÐ¾ÑÑ Ð¸Ð·Ð´ÐµÐ»Ð¸Ðµ Ð²ÑÐ¶Ð¸Ð³Ð°Ð½Ð¸Ðµ Ð¿Ð¾ Ð´ÐµÑÐµÐ²Ñ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08991"/>
            <a:ext cx="22479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ÐÐ°ÑÑÐ¸Ð½ÐºÐ¸ Ð¿Ð¾ Ð·Ð°Ð¿ÑÐ¾ÑÑ Ð¸Ð·Ð´ÐµÐ»Ð¸Ðµ Ð²ÑÐ¶Ð¸Ð³Ð°Ð½Ð¸Ðµ Ð¿Ð¾ Ð´ÐµÑÐµÐ²Ñ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356992"/>
            <a:ext cx="6481710" cy="2879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166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731520"/>
            <a:ext cx="7488832" cy="34747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dirty="0" smtClean="0"/>
              <a:t>1</a:t>
            </a:r>
            <a:r>
              <a:rPr lang="ru-RU" sz="2800" dirty="0"/>
              <a:t>. Сегодня на уроке я </a:t>
            </a:r>
            <a:r>
              <a:rPr lang="ru-RU" sz="2800" dirty="0" smtClean="0"/>
              <a:t>узнал (научился)…</a:t>
            </a:r>
            <a:endParaRPr lang="ru-RU" sz="2800" dirty="0"/>
          </a:p>
          <a:p>
            <a:pPr marL="45720" indent="0">
              <a:buNone/>
            </a:pPr>
            <a:r>
              <a:rPr lang="ru-RU" sz="2800" dirty="0"/>
              <a:t>2. М</a:t>
            </a:r>
            <a:r>
              <a:rPr lang="ru-RU" sz="2800" dirty="0" smtClean="0"/>
              <a:t>не </a:t>
            </a:r>
            <a:r>
              <a:rPr lang="ru-RU" sz="2800" dirty="0"/>
              <a:t>было трудно …</a:t>
            </a:r>
          </a:p>
          <a:p>
            <a:pPr marL="45720" indent="0">
              <a:buNone/>
            </a:pPr>
            <a:r>
              <a:rPr lang="ru-RU" sz="2800" dirty="0"/>
              <a:t>3. На следующем уроке я попробую </a:t>
            </a:r>
            <a:r>
              <a:rPr lang="ru-RU" sz="2800" dirty="0" smtClean="0"/>
              <a:t>…</a:t>
            </a:r>
          </a:p>
          <a:p>
            <a:pPr marL="45720" lvl="0" indent="0">
              <a:buNone/>
            </a:pPr>
            <a:r>
              <a:rPr lang="ru-RU" sz="2800" dirty="0" smtClean="0"/>
              <a:t>4. </a:t>
            </a:r>
            <a:r>
              <a:rPr lang="ru-RU" sz="2800" dirty="0"/>
              <a:t>Было интересно …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761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836712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Выжигание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432080" y="1940998"/>
            <a:ext cx="6336705" cy="3366864"/>
          </a:xfrm>
        </p:spPr>
        <p:txBody>
          <a:bodyPr/>
          <a:lstStyle/>
          <a:p>
            <a:pPr indent="0" algn="ctr">
              <a:buNone/>
            </a:pPr>
            <a:r>
              <a:rPr lang="ru-RU" sz="2500" b="1" i="1" dirty="0" smtClean="0"/>
              <a:t>Выжигание </a:t>
            </a:r>
            <a:r>
              <a:rPr lang="ru-RU" sz="2500" dirty="0" smtClean="0"/>
              <a:t>(</a:t>
            </a:r>
            <a:r>
              <a:rPr lang="ru-RU" sz="2500" dirty="0" err="1" smtClean="0"/>
              <a:t>пирография</a:t>
            </a:r>
            <a:r>
              <a:rPr lang="ru-RU" sz="2500" dirty="0" smtClean="0"/>
              <a:t> – «рисование огнем») – древний вид декоративно-прикладного искусства, основанный на нанесении рисунка или узора на деревянной поверхности раскаленной металлической пластиной.</a:t>
            </a:r>
          </a:p>
          <a:p>
            <a:pPr indent="0">
              <a:buNone/>
            </a:pPr>
            <a:endParaRPr lang="ru-RU" dirty="0"/>
          </a:p>
        </p:txBody>
      </p:sp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564904"/>
            <a:ext cx="2448272" cy="3210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794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6400800" cy="685800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dirty="0" smtClean="0"/>
              <a:t>Приспособление для выжигания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44008" y="2721000"/>
            <a:ext cx="3888432" cy="3372341"/>
          </a:xfrm>
        </p:spPr>
        <p:txBody>
          <a:bodyPr>
            <a:normAutofit/>
          </a:bodyPr>
          <a:lstStyle/>
          <a:p>
            <a:pPr indent="0" algn="ctr">
              <a:buNone/>
            </a:pPr>
            <a:r>
              <a:rPr lang="ru-RU" sz="2500" b="1" dirty="0" err="1" smtClean="0"/>
              <a:t>Электровыжигатель</a:t>
            </a:r>
            <a:endParaRPr lang="ru-RU" sz="2500" b="1" dirty="0" smtClean="0"/>
          </a:p>
          <a:p>
            <a:pPr indent="0">
              <a:buNone/>
            </a:pPr>
            <a:r>
              <a:rPr lang="ru-RU" sz="2000" dirty="0" smtClean="0"/>
              <a:t>1 – рукоятка</a:t>
            </a:r>
          </a:p>
          <a:p>
            <a:pPr indent="0">
              <a:buNone/>
            </a:pPr>
            <a:r>
              <a:rPr lang="ru-RU" sz="2000" dirty="0" smtClean="0"/>
              <a:t>2 – наконечник</a:t>
            </a:r>
          </a:p>
          <a:p>
            <a:pPr indent="0">
              <a:buNone/>
            </a:pPr>
            <a:r>
              <a:rPr lang="ru-RU" sz="2000" dirty="0" smtClean="0"/>
              <a:t>3 – корпус</a:t>
            </a:r>
          </a:p>
          <a:p>
            <a:pPr indent="0">
              <a:buNone/>
            </a:pPr>
            <a:r>
              <a:rPr lang="ru-RU" sz="2000" dirty="0" smtClean="0"/>
              <a:t>4 – регулятор нагрева наконечника</a:t>
            </a:r>
          </a:p>
          <a:p>
            <a:pPr indent="0">
              <a:buNone/>
            </a:pPr>
            <a:r>
              <a:rPr lang="ru-RU" sz="2000" dirty="0" smtClean="0"/>
              <a:t>5 – электрический шнур</a:t>
            </a:r>
            <a:endParaRPr lang="ru-RU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708920"/>
            <a:ext cx="3629025" cy="287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7600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331640" y="692696"/>
            <a:ext cx="6400800" cy="685800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dirty="0" smtClean="0"/>
              <a:t>Приспособление для выжигания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29058" y="2428868"/>
            <a:ext cx="4286280" cy="3048001"/>
          </a:xfrm>
        </p:spPr>
        <p:txBody>
          <a:bodyPr>
            <a:normAutofit/>
          </a:bodyPr>
          <a:lstStyle/>
          <a:p>
            <a:pPr indent="0" algn="ctr">
              <a:buNone/>
            </a:pPr>
            <a:r>
              <a:rPr lang="ru-RU" sz="2400" dirty="0" smtClean="0"/>
              <a:t>При соприкосновении раскалённого наконечника </a:t>
            </a:r>
            <a:r>
              <a:rPr lang="ru-RU" sz="2400" dirty="0" err="1" smtClean="0"/>
              <a:t>выжигателя</a:t>
            </a:r>
            <a:r>
              <a:rPr lang="ru-RU" sz="2400" dirty="0" smtClean="0"/>
              <a:t> с древесиной её поверхностный слой подгорает, принимая желто-коричневый оттенок</a:t>
            </a:r>
          </a:p>
          <a:p>
            <a:pPr indent="0">
              <a:buNone/>
            </a:pPr>
            <a:endParaRPr lang="ru-RU" dirty="0"/>
          </a:p>
        </p:txBody>
      </p:sp>
      <p:pic>
        <p:nvPicPr>
          <p:cNvPr id="5" name="Picture 2" descr="Блог о бисероплетении и резьбе по дереву - Part 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428868"/>
            <a:ext cx="3000396" cy="30003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0990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Пирография от LeRoc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9632" y="1844824"/>
            <a:ext cx="6667500" cy="27432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6326" y="836712"/>
            <a:ext cx="7400130" cy="68580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dirty="0"/>
              <a:t>Материал </a:t>
            </a:r>
            <a:r>
              <a:rPr lang="ru-RU" dirty="0" smtClean="0"/>
              <a:t>для выжигания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68314" y="4869160"/>
            <a:ext cx="7416824" cy="2119331"/>
          </a:xfrm>
        </p:spPr>
        <p:txBody>
          <a:bodyPr>
            <a:normAutofit/>
          </a:bodyPr>
          <a:lstStyle/>
          <a:p>
            <a:pPr indent="0" algn="ctr">
              <a:buNone/>
            </a:pPr>
            <a:r>
              <a:rPr lang="ru-RU" sz="2200" dirty="0" smtClean="0"/>
              <a:t>Для выжигания лучше всего подходят мягкие породы древесины – </a:t>
            </a:r>
            <a:r>
              <a:rPr lang="ru-RU" sz="2200" b="1" i="1" dirty="0" smtClean="0"/>
              <a:t>тополь, ольха, липа</a:t>
            </a:r>
            <a:r>
              <a:rPr lang="ru-RU" sz="2200" dirty="0" smtClean="0"/>
              <a:t>, а также </a:t>
            </a:r>
            <a:r>
              <a:rPr lang="ru-RU" sz="2200" b="1" i="1" dirty="0" smtClean="0"/>
              <a:t>березовая фанера</a:t>
            </a:r>
          </a:p>
          <a:p>
            <a:pPr indent="0" algn="ctr">
              <a:buNone/>
            </a:pP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2484769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187624" y="692696"/>
            <a:ext cx="7632848" cy="685800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dirty="0" smtClean="0"/>
              <a:t>Материал для выжигания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357686" y="2500306"/>
            <a:ext cx="3767142" cy="3143272"/>
          </a:xfrm>
        </p:spPr>
        <p:txBody>
          <a:bodyPr>
            <a:noAutofit/>
          </a:bodyPr>
          <a:lstStyle/>
          <a:p>
            <a:pPr indent="0">
              <a:buNone/>
            </a:pPr>
            <a:r>
              <a:rPr lang="ru-RU" sz="2000" dirty="0" smtClean="0"/>
              <a:t>- на поверхности твердых лиственных пород древесины (</a:t>
            </a:r>
            <a:r>
              <a:rPr lang="ru-RU" sz="2000" b="1" i="1" dirty="0" smtClean="0"/>
              <a:t>дыба, ясеня</a:t>
            </a:r>
            <a:r>
              <a:rPr lang="ru-RU" sz="2000" dirty="0" smtClean="0"/>
              <a:t>) </a:t>
            </a:r>
            <a:r>
              <a:rPr lang="ru-RU" sz="2000" i="1" dirty="0" smtClean="0"/>
              <a:t>мягкие слои чередуются с твердыми</a:t>
            </a:r>
          </a:p>
          <a:p>
            <a:pPr indent="0">
              <a:buNone/>
            </a:pPr>
            <a:r>
              <a:rPr lang="ru-RU" sz="2000" dirty="0" smtClean="0"/>
              <a:t>- у хвойных пород (</a:t>
            </a:r>
            <a:r>
              <a:rPr lang="ru-RU" sz="2000" b="1" i="1" dirty="0" smtClean="0"/>
              <a:t>сосны, ели</a:t>
            </a:r>
            <a:r>
              <a:rPr lang="ru-RU" sz="2000" dirty="0" smtClean="0"/>
              <a:t>) есть </a:t>
            </a:r>
            <a:r>
              <a:rPr lang="ru-RU" sz="2000" i="1" dirty="0" smtClean="0"/>
              <a:t>смолистые сл</a:t>
            </a:r>
            <a:r>
              <a:rPr lang="ru-RU" sz="2000" dirty="0" smtClean="0"/>
              <a:t>ои</a:t>
            </a:r>
            <a:endParaRPr lang="ru-RU" sz="2000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4"/>
          </p:nvPr>
        </p:nvSpPr>
        <p:spPr>
          <a:xfrm>
            <a:off x="1071538" y="2500306"/>
            <a:ext cx="2571768" cy="31432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200" dirty="0" smtClean="0"/>
              <a:t>Из-за чего очень трудно получить при выжигании линии одинаковой окраски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133173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11902" cy="685800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dirty="0" smtClean="0"/>
              <a:t>Правила выжигания по дереву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899592" y="2524139"/>
            <a:ext cx="3786214" cy="304800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200" dirty="0" smtClean="0"/>
              <a:t>Древесина, на которой выполняется выжигание, должна быть светлой и без сучков</a:t>
            </a:r>
            <a:endParaRPr lang="ru-RU" sz="2200" dirty="0"/>
          </a:p>
        </p:txBody>
      </p:sp>
      <p:pic>
        <p:nvPicPr>
          <p:cNvPr id="19458" name="Picture 2" descr="Выжигание по дереву от Джулии Бендер (Julie Bender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4472" y="2348880"/>
            <a:ext cx="3376180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08912" cy="685800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dirty="0" smtClean="0"/>
              <a:t>Правила выжигания по дереву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4644008" y="2348880"/>
            <a:ext cx="3786214" cy="304800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200" dirty="0" smtClean="0"/>
              <a:t>Перед выжиганием деталь хорошо просушивают, так как влажная древесина при выжигании коробится</a:t>
            </a:r>
            <a:endParaRPr lang="ru-RU" sz="2200" dirty="0"/>
          </a:p>
        </p:txBody>
      </p:sp>
      <p:pic>
        <p:nvPicPr>
          <p:cNvPr id="20482" name="Picture 2" descr="Пирография или искусство выжигания по дереву Московский колледж мебельной промышленности Неофициальный архив сайт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916832"/>
            <a:ext cx="3109518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548</TotalTime>
  <Words>437</Words>
  <Application>Microsoft Office PowerPoint</Application>
  <PresentationFormat>Экран (4:3)</PresentationFormat>
  <Paragraphs>58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Воздушный поток</vt:lpstr>
      <vt:lpstr>  </vt:lpstr>
      <vt:lpstr>Выжигание по дереву</vt:lpstr>
      <vt:lpstr>Выжигание</vt:lpstr>
      <vt:lpstr>Приспособление для выжигания</vt:lpstr>
      <vt:lpstr>Приспособление для выжигания</vt:lpstr>
      <vt:lpstr>Материал для выжигания</vt:lpstr>
      <vt:lpstr>Материал для выжигания</vt:lpstr>
      <vt:lpstr>Правила выжигания по дереву</vt:lpstr>
      <vt:lpstr>Правила выжигания по дереву</vt:lpstr>
      <vt:lpstr>Правила выжигания по дереву</vt:lpstr>
      <vt:lpstr>Правила выжигания по дереву</vt:lpstr>
      <vt:lpstr>Правила выжигания по дереву</vt:lpstr>
      <vt:lpstr>Правила выжигания по дереву</vt:lpstr>
      <vt:lpstr>Правила выжигания по дереву</vt:lpstr>
      <vt:lpstr>Правила выжигания по дереву</vt:lpstr>
      <vt:lpstr>Правила выжигания по дереву</vt:lpstr>
      <vt:lpstr>Правила выжигания по дереву</vt:lpstr>
      <vt:lpstr>Правила выжигания по дереву</vt:lpstr>
      <vt:lpstr>Правила безопасной работы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Выжигание  по дереву</dc:title>
  <dc:creator>User</dc:creator>
  <cp:lastModifiedBy>Витязевы</cp:lastModifiedBy>
  <cp:revision>21</cp:revision>
  <dcterms:created xsi:type="dcterms:W3CDTF">2015-01-30T09:09:20Z</dcterms:created>
  <dcterms:modified xsi:type="dcterms:W3CDTF">2020-11-06T18:09:10Z</dcterms:modified>
</cp:coreProperties>
</file>