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60" r:id="rId4"/>
    <p:sldId id="262" r:id="rId5"/>
    <p:sldId id="270" r:id="rId6"/>
    <p:sldId id="263" r:id="rId7"/>
    <p:sldId id="264" r:id="rId8"/>
    <p:sldId id="266" r:id="rId9"/>
    <p:sldId id="267" r:id="rId10"/>
    <p:sldId id="265" r:id="rId11"/>
    <p:sldId id="258" r:id="rId12"/>
    <p:sldId id="256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ECFF"/>
    <a:srgbClr val="FFFF99"/>
    <a:srgbClr val="FF0066"/>
    <a:srgbClr val="FFABFF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966C3-8F25-4511-B2A6-89BDA91A4E78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A775E-B8FC-42C1-9B84-3F6558A15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C01A9-0EA0-4A9D-A980-470ED5382F98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A67CE-5510-476E-B774-23D944AAA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782D4-E7EA-4B7A-B716-3736001D4F6D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B8DAD-4E65-41E8-99B9-139572281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F9B59-61AF-4740-96D9-0040DF4D2313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0B142-5D52-4D2A-A5ED-DC265F39B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88F0E-3D89-4A23-8A31-39E215443985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E671A-1DC3-4883-AD3C-4FC990E34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41273-926A-4958-B259-1226D8BF8F5E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62D9C-1C4B-4ACF-B7B7-DDDFBA33E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B9C8-B62A-4C84-ADFF-BD441C2C086B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06F8D-5ECE-4D28-AB91-C44EEB109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F5532-7159-4E44-9771-1DF56953936E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F3542-8D10-48E2-A0C3-8FA1F56AF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8BB7C-DC9D-427F-B7D9-E657F926C48E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41FE6-088B-40F8-87EA-F7D2D5D68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C4D1B-944C-4751-8821-5806FD7AC912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C3C67-7355-4394-9D4B-62DEDF089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58FB0-B329-41F6-BECD-A1AD5285BCCE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05B60-54F5-455F-A510-0CC735818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90B6B7-35B2-4037-B059-D2F708DBBB7D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AABA6A-01BF-439A-AA72-2BE76D5B8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333375"/>
            <a:ext cx="8501062" cy="6191250"/>
          </a:xfrm>
          <a:solidFill>
            <a:srgbClr val="CCECFF"/>
          </a:solidFill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</a:rPr>
              <a:t>МАМИН ДЕНЬ</a:t>
            </a:r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2000" b="1" smtClean="0">
              <a:solidFill>
                <a:srgbClr val="FF0000"/>
              </a:solidFill>
            </a:endParaRPr>
          </a:p>
          <a:p>
            <a:endParaRPr lang="ru-RU" sz="1400" b="1" smtClean="0">
              <a:solidFill>
                <a:srgbClr val="FF0000"/>
              </a:solidFill>
            </a:endParaRPr>
          </a:p>
          <a:p>
            <a:endParaRPr lang="ru-RU" sz="1400" b="1" smtClean="0">
              <a:solidFill>
                <a:srgbClr val="FF0000"/>
              </a:solidFill>
            </a:endParaRPr>
          </a:p>
          <a:p>
            <a:endParaRPr lang="ru-RU" sz="1400" b="1" smtClean="0">
              <a:solidFill>
                <a:srgbClr val="C00000"/>
              </a:solidFill>
            </a:endParaRPr>
          </a:p>
          <a:p>
            <a:endParaRPr lang="ru-RU" sz="1400" b="1" smtClean="0">
              <a:solidFill>
                <a:srgbClr val="C00000"/>
              </a:solidFill>
            </a:endParaRPr>
          </a:p>
        </p:txBody>
      </p:sp>
      <p:pic>
        <p:nvPicPr>
          <p:cNvPr id="13314" name="Picture 4" descr="http://cs405231.vk.me/v405231384/691f/bjfnpSHkEH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785938"/>
            <a:ext cx="57531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sy.3dn.ru/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714375"/>
            <a:ext cx="7608888" cy="54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450850" y="268288"/>
            <a:ext cx="8242300" cy="1158875"/>
            <a:chOff x="284" y="169"/>
            <a:chExt cx="5192" cy="730"/>
          </a:xfrm>
        </p:grpSpPr>
        <p:pic>
          <p:nvPicPr>
            <p:cNvPr id="23553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4" y="169"/>
              <a:ext cx="5192" cy="730"/>
            </a:xfrm>
            <a:prstGeom prst="rect">
              <a:avLst/>
            </a:prstGeom>
            <a:noFill/>
          </p:spPr>
        </p:pic>
        <p:sp>
          <p:nvSpPr>
            <p:cNvPr id="23554" name="Text Box 2"/>
            <p:cNvSpPr txBox="1">
              <a:spLocks noChangeArrowheads="1"/>
            </p:cNvSpPr>
            <p:nvPr/>
          </p:nvSpPr>
          <p:spPr bwMode="auto">
            <a:xfrm>
              <a:off x="288" y="173"/>
              <a:ext cx="518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000" b="1">
                  <a:solidFill>
                    <a:srgbClr val="FF0066"/>
                  </a:solidFill>
                  <a:latin typeface="Calibri" pitchFamily="34" charset="0"/>
                </a:rPr>
                <a:t>КАКИЕ ЦВЕТЫ ДАРЯТ НА 8 МАРТА ?</a:t>
              </a:r>
            </a:p>
          </p:txBody>
        </p:sp>
      </p:grpSp>
      <p:pic>
        <p:nvPicPr>
          <p:cNvPr id="4100" name="Picture 4" descr="http://www.pixic.ru/i/M0S0g169f8m0u3v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428750"/>
            <a:ext cx="66675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Прямоугольник 5"/>
          <p:cNvGrpSpPr>
            <a:grpSpLocks/>
          </p:cNvGrpSpPr>
          <p:nvPr/>
        </p:nvGrpSpPr>
        <p:grpSpPr bwMode="auto">
          <a:xfrm>
            <a:off x="341313" y="4267200"/>
            <a:ext cx="2962275" cy="2395538"/>
            <a:chOff x="215" y="2688"/>
            <a:chExt cx="1866" cy="1509"/>
          </a:xfrm>
        </p:grpSpPr>
        <p:pic>
          <p:nvPicPr>
            <p:cNvPr id="23557" name="Прямоугольник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5" y="2688"/>
              <a:ext cx="1866" cy="1509"/>
            </a:xfrm>
            <a:prstGeom prst="rect">
              <a:avLst/>
            </a:prstGeom>
            <a:noFill/>
          </p:spPr>
        </p:pic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225" y="2700"/>
              <a:ext cx="1845" cy="1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b="1">
                  <a:solidFill>
                    <a:srgbClr val="FF0066"/>
                  </a:solidFill>
                  <a:latin typeface="Calibri" pitchFamily="34" charset="0"/>
                </a:rPr>
                <a:t>Женский праздник отмечается в весенние деньки, поэтому и ассоциируется он зачастую именно с весенними цветами.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  <a:solidFill>
            <a:srgbClr val="CCECFF"/>
          </a:solidFill>
        </p:spPr>
        <p:txBody>
          <a:bodyPr/>
          <a:lstStyle/>
          <a:p>
            <a:r>
              <a:rPr lang="ru-RU" sz="1800" smtClean="0"/>
              <a:t/>
            </a:r>
            <a:br>
              <a:rPr lang="ru-RU" sz="1800" smtClean="0"/>
            </a:br>
            <a:r>
              <a:rPr lang="ru-RU" sz="2000" b="1" smtClean="0">
                <a:solidFill>
                  <a:srgbClr val="FF0066"/>
                </a:solidFill>
              </a:rPr>
              <a:t>САМЫМ ПОПУЛЯРНЫМ ВЕСЕННИМ ЦВЕТКОМ ЯВЛЯЕТСЯ ТЮЛЬПАН. </a:t>
            </a:r>
            <a:br>
              <a:rPr lang="ru-RU" sz="2000" b="1" smtClean="0">
                <a:solidFill>
                  <a:srgbClr val="FF0066"/>
                </a:solidFill>
              </a:rPr>
            </a:br>
            <a:endParaRPr lang="ru-RU" sz="2000" b="1" smtClean="0">
              <a:solidFill>
                <a:srgbClr val="FF0066"/>
              </a:solidFill>
            </a:endParaRPr>
          </a:p>
        </p:txBody>
      </p:sp>
      <p:pic>
        <p:nvPicPr>
          <p:cNvPr id="6148" name="Picture 4" descr="http://www.mrwallpaper.com/wallpapers/tulips-bouquet-hd-1680x1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14438"/>
            <a:ext cx="794226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solidFill>
            <a:srgbClr val="CCECFF"/>
          </a:solidFill>
        </p:spPr>
        <p:txBody>
          <a:bodyPr/>
          <a:lstStyle/>
          <a:p>
            <a:r>
              <a:rPr lang="ru-RU" sz="2000" b="1" smtClean="0">
                <a:solidFill>
                  <a:srgbClr val="FF0066"/>
                </a:solidFill>
              </a:rPr>
              <a:t>МИМОЗА</a:t>
            </a:r>
          </a:p>
        </p:txBody>
      </p:sp>
      <p:pic>
        <p:nvPicPr>
          <p:cNvPr id="28674" name="Picture 2" descr="http://www.playcast.ru/uploads/2015/03/07/12516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000125"/>
            <a:ext cx="8572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  <a:solidFill>
            <a:srgbClr val="CCECFF"/>
          </a:solidFill>
        </p:spPr>
        <p:txBody>
          <a:bodyPr/>
          <a:lstStyle/>
          <a:p>
            <a:r>
              <a:rPr lang="ru-RU" sz="2000" b="1" smtClean="0">
                <a:solidFill>
                  <a:srgbClr val="FF0066"/>
                </a:solidFill>
              </a:rPr>
              <a:t>ПОДСНЕЖНИКИ</a:t>
            </a:r>
          </a:p>
        </p:txBody>
      </p:sp>
      <p:pic>
        <p:nvPicPr>
          <p:cNvPr id="29698" name="Picture 2" descr="http://nikmir-kartin.ru/wp-content/uploads/2015/09/%D0%BF%D0%BE%D0%B4%D1%81%D0%BD%D0%B5%D0%B6%D0%BD%D0%B8%D0%BA%D0%B8-30-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928688"/>
            <a:ext cx="8001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00"/>
          </a:xfrm>
          <a:solidFill>
            <a:srgbClr val="CCECFF"/>
          </a:solidFill>
        </p:spPr>
        <p:txBody>
          <a:bodyPr/>
          <a:lstStyle/>
          <a:p>
            <a:r>
              <a:rPr lang="ru-RU" sz="2400" b="1" smtClean="0">
                <a:solidFill>
                  <a:srgbClr val="FF0066"/>
                </a:solidFill>
              </a:rPr>
              <a:t>Цель  :</a:t>
            </a:r>
            <a:r>
              <a:rPr lang="ru-RU" sz="2400" smtClean="0">
                <a:solidFill>
                  <a:srgbClr val="FF0066"/>
                </a:solidFill>
              </a:rPr>
              <a:t> 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smtClean="0">
                <a:solidFill>
                  <a:srgbClr val="FF0066"/>
                </a:solidFill>
              </a:rPr>
              <a:t>-Расширять знания детей о возникновении праздника 8 Марта.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b="1" smtClean="0">
                <a:solidFill>
                  <a:srgbClr val="FF0066"/>
                </a:solidFill>
              </a:rPr>
              <a:t>Задачи :</a:t>
            </a:r>
            <a:r>
              <a:rPr lang="ru-RU" sz="2400" smtClean="0">
                <a:solidFill>
                  <a:srgbClr val="FF0066"/>
                </a:solidFill>
              </a:rPr>
              <a:t/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smtClean="0">
                <a:solidFill>
                  <a:srgbClr val="FF0066"/>
                </a:solidFill>
              </a:rPr>
              <a:t>-Познакомить детей с историей возникновения праздника 8 Марта.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smtClean="0">
                <a:solidFill>
                  <a:srgbClr val="FF0066"/>
                </a:solidFill>
              </a:rPr>
              <a:t>- Обеспечивать условия для воспитания у детей уважения к женщине, чувств любви и благодарности к мамам и бабушкам.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smtClean="0">
                <a:solidFill>
                  <a:srgbClr val="FF0066"/>
                </a:solidFill>
              </a:rPr>
              <a:t>-Развивать у детей познавательную активность, активизацию и обогащение их словаря.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smtClean="0">
                <a:solidFill>
                  <a:srgbClr val="FF0066"/>
                </a:solidFill>
              </a:rPr>
              <a:t>-Закрепить навыки передачи своих эмоций, чувств к маме.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2400" smtClean="0">
                <a:solidFill>
                  <a:srgbClr val="FF0066"/>
                </a:solidFill>
              </a:rPr>
              <a:t>-Привлечь детей к созданию коллективной поздравительной открытки «Нашим мамочкам».</a:t>
            </a:r>
            <a:br>
              <a:rPr lang="ru-RU" sz="2400" smtClean="0">
                <a:solidFill>
                  <a:srgbClr val="FF0066"/>
                </a:solidFill>
              </a:rPr>
            </a:br>
            <a:r>
              <a:rPr lang="ru-RU" sz="1800" smtClean="0">
                <a:solidFill>
                  <a:srgbClr val="FF0000"/>
                </a:solidFill>
              </a:rPr>
              <a:t/>
            </a:r>
            <a:br>
              <a:rPr lang="ru-RU" sz="1800" smtClean="0">
                <a:solidFill>
                  <a:srgbClr val="FF0000"/>
                </a:solidFill>
              </a:rPr>
            </a:br>
            <a:endParaRPr lang="ru-RU" sz="18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207963" y="280988"/>
            <a:ext cx="4198937" cy="2809875"/>
            <a:chOff x="131" y="177"/>
            <a:chExt cx="2645" cy="1770"/>
          </a:xfrm>
        </p:grpSpPr>
        <p:pic>
          <p:nvPicPr>
            <p:cNvPr id="15361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1" y="177"/>
              <a:ext cx="2645" cy="1770"/>
            </a:xfrm>
            <a:prstGeom prst="rect">
              <a:avLst/>
            </a:prstGeom>
            <a:noFill/>
          </p:spPr>
        </p:pic>
        <p:sp>
          <p:nvSpPr>
            <p:cNvPr id="15362" name="Text Box 2"/>
            <p:cNvSpPr txBox="1">
              <a:spLocks noChangeArrowheads="1"/>
            </p:cNvSpPr>
            <p:nvPr/>
          </p:nvSpPr>
          <p:spPr bwMode="auto">
            <a:xfrm>
              <a:off x="135" y="180"/>
              <a:ext cx="2637" cy="1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>
                  <a:latin typeface="Calibri" pitchFamily="34" charset="0"/>
                </a:rPr>
                <a:t/>
              </a:r>
              <a:br>
                <a:rPr lang="ru-RU" sz="2000">
                  <a:latin typeface="Calibri" pitchFamily="34" charset="0"/>
                </a:rPr>
              </a:br>
              <a: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  <a:t>В марте есть такой денек</a:t>
              </a:r>
              <a:b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  <a:t>С цифрой, словно кренделек.</a:t>
              </a:r>
              <a:b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  <a:t>Кто из вас, ребята, знает,</a:t>
              </a:r>
              <a:b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  <a:t>Цифра что обозначает?</a:t>
              </a:r>
              <a:b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  <a:t>Дети хором скажут нам -</a:t>
              </a:r>
              <a:b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  <a:t>Это праздник наших мам!</a:t>
              </a:r>
              <a:r>
                <a:rPr lang="ru-RU" sz="4000">
                  <a:latin typeface="Calibri" pitchFamily="34" charset="0"/>
                </a:rPr>
                <a:t/>
              </a:r>
              <a:br>
                <a:rPr lang="ru-RU" sz="4000">
                  <a:latin typeface="Calibri" pitchFamily="34" charset="0"/>
                </a:rPr>
              </a:br>
              <a:endParaRPr lang="ru-RU" sz="4000">
                <a:latin typeface="Calibri" pitchFamily="34" charset="0"/>
              </a:endParaRPr>
            </a:p>
          </p:txBody>
        </p:sp>
      </p:grpSp>
      <p:pic>
        <p:nvPicPr>
          <p:cNvPr id="2052" name="Picture 4" descr="http://3.bp.blogspot.com/-GTySyXe4XIA/VPmUvcvLuAI/AAAAAAAACrg/vqp-UoDXyG0/s1600/bf5e7992ddb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14313"/>
            <a:ext cx="44291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 descr="http://www.winwalls.ru/pic/201306/1024x768/winwalls.ru-553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714750"/>
            <a:ext cx="37147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450850" y="268288"/>
            <a:ext cx="3840163" cy="5735637"/>
            <a:chOff x="284" y="169"/>
            <a:chExt cx="2419" cy="3613"/>
          </a:xfrm>
        </p:grpSpPr>
        <p:pic>
          <p:nvPicPr>
            <p:cNvPr id="16385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4" y="169"/>
              <a:ext cx="2419" cy="3613"/>
            </a:xfrm>
            <a:prstGeom prst="rect">
              <a:avLst/>
            </a:prstGeom>
            <a:noFill/>
          </p:spPr>
        </p:pic>
        <p:sp>
          <p:nvSpPr>
            <p:cNvPr id="16386" name="Text Box 2"/>
            <p:cNvSpPr txBox="1">
              <a:spLocks noChangeArrowheads="1"/>
            </p:cNvSpPr>
            <p:nvPr/>
          </p:nvSpPr>
          <p:spPr bwMode="auto">
            <a:xfrm>
              <a:off x="288" y="173"/>
              <a:ext cx="2412" cy="3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b="1">
                  <a:solidFill>
                    <a:srgbClr val="FF0066"/>
                  </a:solidFill>
                  <a:latin typeface="Calibri" pitchFamily="34" charset="0"/>
                </a:rPr>
                <a:t>8 МАРТА – ЭТО МЕЖДУНАРОДНЫЙ ЖЕНСКИЙ ДЕНЬ. ЭТО ЗНАЧИТ ЕГО ПРАЗДНУЮТ ВО МНОГИХ СТРАНАХ:</a:t>
              </a:r>
              <a:r>
                <a:rPr lang="ru-RU">
                  <a:solidFill>
                    <a:srgbClr val="FF0066"/>
                  </a:solidFill>
                  <a:latin typeface="Calibri" pitchFamily="34" charset="0"/>
                </a:rPr>
                <a:t/>
              </a:r>
              <a:br>
                <a:rPr lang="ru-RU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>
                  <a:solidFill>
                    <a:srgbClr val="FF0066"/>
                  </a:solidFill>
                  <a:latin typeface="Calibri" pitchFamily="34" charset="0"/>
                </a:rPr>
                <a:t>РОССИЯ, </a:t>
              </a:r>
              <a:br>
                <a:rPr lang="ru-RU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>
                  <a:solidFill>
                    <a:srgbClr val="FF0066"/>
                  </a:solidFill>
                  <a:latin typeface="Calibri" pitchFamily="34" charset="0"/>
                </a:rPr>
                <a:t>Армения, Азербайджан, Афганистан, Беларусь, Буркина-Фасо, Вьетнам, Гвинея-Бисау, Грузия, Замбия, Казахстан, Камбоджа, Киргизия, Кирибати, Китай , Коста-Рика, Куба, Лаос, Мадагаскар, Молдова, Монголия, Непал, Сербия, Таджикистан, Туркменистан, Уганда, Узбекистан, Украина, Хорватия, Черногория, Эритрея, Латвия, Ангола, Конго и Северная Корея </a:t>
              </a:r>
            </a:p>
          </p:txBody>
        </p:sp>
      </p:grpSp>
      <p:pic>
        <p:nvPicPr>
          <p:cNvPr id="3" name="Picture 14" descr="http://bibliocards.ru/uploads/59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88"/>
            <a:ext cx="3929062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static4.depositphotos.com/1000172/295/i/950/depositphotos_2958574-Little-boy-shrugging-should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357188"/>
            <a:ext cx="4786312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450850" y="268288"/>
            <a:ext cx="4267200" cy="1384300"/>
            <a:chOff x="284" y="169"/>
            <a:chExt cx="2688" cy="872"/>
          </a:xfrm>
        </p:grpSpPr>
        <p:pic>
          <p:nvPicPr>
            <p:cNvPr id="17410" name="Заголово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4" y="169"/>
              <a:ext cx="2688" cy="872"/>
            </a:xfrm>
            <a:prstGeom prst="rect">
              <a:avLst/>
            </a:prstGeom>
            <a:noFill/>
          </p:spPr>
        </p:pic>
        <p:sp>
          <p:nvSpPr>
            <p:cNvPr id="17411" name="Text Box 3"/>
            <p:cNvSpPr txBox="1">
              <a:spLocks noChangeArrowheads="1"/>
            </p:cNvSpPr>
            <p:nvPr/>
          </p:nvSpPr>
          <p:spPr bwMode="auto">
            <a:xfrm>
              <a:off x="288" y="173"/>
              <a:ext cx="2682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000" b="1">
                  <a:solidFill>
                    <a:srgbClr val="FF0066"/>
                  </a:solidFill>
                  <a:latin typeface="Calibri" pitchFamily="34" charset="0"/>
                </a:rPr>
                <a:t>ЧТО ЖЕ МЫ ПОДАРИМ МАМЕ?</a:t>
              </a:r>
            </a:p>
          </p:txBody>
        </p:sp>
      </p:grpSp>
      <p:pic>
        <p:nvPicPr>
          <p:cNvPr id="27656" name="Picture 8" descr="http://topnotchmakeovers.com/wp-content/uploads/2014/12/anniversa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2928938"/>
            <a:ext cx="335756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1"/>
          <p:cNvGrpSpPr>
            <a:grpSpLocks noGrp="1"/>
          </p:cNvGrpSpPr>
          <p:nvPr/>
        </p:nvGrpSpPr>
        <p:grpSpPr bwMode="auto">
          <a:xfrm>
            <a:off x="-6350" y="268288"/>
            <a:ext cx="4370388" cy="5883275"/>
            <a:chOff x="-4" y="169"/>
            <a:chExt cx="2753" cy="3706"/>
          </a:xfrm>
        </p:grpSpPr>
        <p:pic>
          <p:nvPicPr>
            <p:cNvPr id="18433" name="Заголово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169"/>
              <a:ext cx="2753" cy="3706"/>
            </a:xfrm>
            <a:prstGeom prst="rect">
              <a:avLst/>
            </a:prstGeom>
            <a:noFill/>
          </p:spPr>
        </p:pic>
        <p:sp>
          <p:nvSpPr>
            <p:cNvPr id="18434" name="Text Box 2"/>
            <p:cNvSpPr txBox="1">
              <a:spLocks noChangeArrowheads="1"/>
            </p:cNvSpPr>
            <p:nvPr/>
          </p:nvSpPr>
          <p:spPr bwMode="auto">
            <a:xfrm>
              <a:off x="0" y="173"/>
              <a:ext cx="2745" cy="3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А какой подарок маме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Мы подарим в женский день?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Есть для этого немало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Фантастических идей.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Ведь сюрприз готовить маме —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Это очень интересно…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Мы замесим тесто в ванне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Или выстираем кресло…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Ну, а я в подарок маме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Разрисую шкаф цветами,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Хорошо б и потолок…</a:t>
              </a:r>
              <a:br>
                <a:rPr lang="ru-RU" sz="2400">
                  <a:solidFill>
                    <a:srgbClr val="FF0066"/>
                  </a:solidFill>
                  <a:latin typeface="Calibri" pitchFamily="34" charset="0"/>
                </a:rPr>
              </a:br>
              <a:r>
                <a:rPr lang="ru-RU" sz="2400">
                  <a:solidFill>
                    <a:srgbClr val="FF0066"/>
                  </a:solidFill>
                  <a:latin typeface="Calibri" pitchFamily="34" charset="0"/>
                </a:rPr>
                <a:t>Жаль я ростом не высок.</a:t>
              </a:r>
            </a:p>
          </p:txBody>
        </p:sp>
      </p:grpSp>
      <p:pic>
        <p:nvPicPr>
          <p:cNvPr id="20494" name="Picture 14" descr="http://a2b2.ru/storage/images/kindergardens/5102/events/3739/10622_0_8678d_1ea2bfd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928688"/>
            <a:ext cx="45720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nn82-2006a.narod.ru/alboms3/8marta/images/8marta_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28625"/>
            <a:ext cx="76200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humbs.dreamstime.com/z/%D1%86%D0%B2%D0%B5%D1%82%D0%B5%D1%82-origami-1799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714375"/>
            <a:ext cx="8786813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torge.pic2.me/c/1360x800/123/54313a7bdb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00063"/>
            <a:ext cx="871537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221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Arial</vt:lpstr>
      <vt:lpstr>Тема Office</vt:lpstr>
      <vt:lpstr>Слайд 1</vt:lpstr>
      <vt:lpstr>Цель  :  -Расширять знания детей о возникновении праздника 8 Марта. Задачи : -Познакомить детей с историей возникновения праздника 8 Марта. - Обеспечивать условия для воспитания у детей уважения к женщине, чувств любви и благодарности к мамам и бабушкам. -Развивать у детей познавательную активность, активизацию и обогащение их словаря. -Закрепить навыки передачи своих эмоций, чувств к маме. -Привлечь детей к созданию коллективной поздравительной открытки «Нашим мамочкам».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САМЫМ ПОПУЛЯРНЫМ ВЕСЕННИМ ЦВЕТКОМ ЯВЛЯЕТСЯ ТЮЛЬПАН.  </vt:lpstr>
      <vt:lpstr>МИМОЗА</vt:lpstr>
      <vt:lpstr>ПОДСНЕЖНИКИ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Дом</cp:lastModifiedBy>
  <cp:revision>7</cp:revision>
  <dcterms:created xsi:type="dcterms:W3CDTF">2016-02-29T15:05:12Z</dcterms:created>
  <dcterms:modified xsi:type="dcterms:W3CDTF">2020-11-07T12:59:12Z</dcterms:modified>
</cp:coreProperties>
</file>