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0" r:id="rId3"/>
    <p:sldId id="261" r:id="rId4"/>
    <p:sldId id="262" r:id="rId5"/>
    <p:sldId id="263" r:id="rId6"/>
    <p:sldId id="264" r:id="rId7"/>
    <p:sldId id="265" r:id="rId8"/>
    <p:sldId id="266" r:id="rId9"/>
    <p:sldId id="267" r:id="rId10"/>
    <p:sldId id="268" r:id="rId11"/>
    <p:sldId id="269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1656" y="-26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959284-3A03-42EB-9386-2EC7382E592D}" type="datetimeFigureOut">
              <a:rPr lang="ru-RU" smtClean="0"/>
              <a:pPr/>
              <a:t>27.10.2020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BF9F0F-1AAE-4C06-9658-6FB9840EF0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959284-3A03-42EB-9386-2EC7382E592D}" type="datetimeFigureOut">
              <a:rPr lang="ru-RU" smtClean="0"/>
              <a:pPr/>
              <a:t>27.10.2020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BF9F0F-1AAE-4C06-9658-6FB9840EF0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959284-3A03-42EB-9386-2EC7382E592D}" type="datetimeFigureOut">
              <a:rPr lang="ru-RU" smtClean="0"/>
              <a:pPr/>
              <a:t>27.10.2020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BF9F0F-1AAE-4C06-9658-6FB9840EF0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959284-3A03-42EB-9386-2EC7382E592D}" type="datetimeFigureOut">
              <a:rPr lang="ru-RU" smtClean="0"/>
              <a:pPr/>
              <a:t>27.10.2020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BF9F0F-1AAE-4C06-9658-6FB9840EF0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959284-3A03-42EB-9386-2EC7382E592D}" type="datetimeFigureOut">
              <a:rPr lang="ru-RU" smtClean="0"/>
              <a:pPr/>
              <a:t>27.10.2020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BF9F0F-1AAE-4C06-9658-6FB9840EF0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959284-3A03-42EB-9386-2EC7382E592D}" type="datetimeFigureOut">
              <a:rPr lang="ru-RU" smtClean="0"/>
              <a:pPr/>
              <a:t>27.10.2020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BF9F0F-1AAE-4C06-9658-6FB9840EF0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959284-3A03-42EB-9386-2EC7382E592D}" type="datetimeFigureOut">
              <a:rPr lang="ru-RU" smtClean="0"/>
              <a:pPr/>
              <a:t>27.10.2020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BF9F0F-1AAE-4C06-9658-6FB9840EF0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959284-3A03-42EB-9386-2EC7382E592D}" type="datetimeFigureOut">
              <a:rPr lang="ru-RU" smtClean="0"/>
              <a:pPr/>
              <a:t>27.10.2020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BF9F0F-1AAE-4C06-9658-6FB9840EF0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959284-3A03-42EB-9386-2EC7382E592D}" type="datetimeFigureOut">
              <a:rPr lang="ru-RU" smtClean="0"/>
              <a:pPr/>
              <a:t>27.10.2020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BF9F0F-1AAE-4C06-9658-6FB9840EF0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959284-3A03-42EB-9386-2EC7382E592D}" type="datetimeFigureOut">
              <a:rPr lang="ru-RU" smtClean="0"/>
              <a:pPr/>
              <a:t>27.10.2020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BF9F0F-1AAE-4C06-9658-6FB9840EF0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959284-3A03-42EB-9386-2EC7382E592D}" type="datetimeFigureOut">
              <a:rPr lang="ru-RU" smtClean="0"/>
              <a:pPr/>
              <a:t>27.10.2020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BF9F0F-1AAE-4C06-9658-6FB9840EF0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959284-3A03-42EB-9386-2EC7382E592D}" type="datetimeFigureOut">
              <a:rPr lang="ru-RU" smtClean="0"/>
              <a:pPr/>
              <a:t>27.10.2020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BF9F0F-1AAE-4C06-9658-6FB9840EF01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892552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3200" b="1" i="1" dirty="0" smtClean="0">
                <a:latin typeface="Arial" pitchFamily="34" charset="0"/>
                <a:cs typeface="Arial" pitchFamily="34" charset="0"/>
              </a:rPr>
              <a:t>Мастер-класс </a:t>
            </a:r>
            <a:r>
              <a:rPr lang="ru-RU" sz="3200" b="1" i="1" dirty="0">
                <a:latin typeface="Arial" pitchFamily="34" charset="0"/>
                <a:cs typeface="Arial" pitchFamily="34" charset="0"/>
              </a:rPr>
              <a:t>по </a:t>
            </a:r>
            <a:r>
              <a:rPr lang="ru-RU" sz="3200" b="1" i="1" dirty="0" err="1">
                <a:latin typeface="Arial" pitchFamily="34" charset="0"/>
                <a:cs typeface="Arial" pitchFamily="34" charset="0"/>
              </a:rPr>
              <a:t>квиллингу</a:t>
            </a:r>
            <a:r>
              <a:rPr lang="ru-RU" sz="3200" b="1" i="1" dirty="0">
                <a:latin typeface="Arial" pitchFamily="34" charset="0"/>
                <a:cs typeface="Arial" pitchFamily="34" charset="0"/>
              </a:rPr>
              <a:t>: «Веточка рябины» с пошаговым </a:t>
            </a:r>
            <a:r>
              <a:rPr lang="ru-RU" sz="3200" b="1" i="1" dirty="0" smtClean="0">
                <a:latin typeface="Arial" pitchFamily="34" charset="0"/>
                <a:cs typeface="Arial" pitchFamily="34" charset="0"/>
              </a:rPr>
              <a:t>фото</a:t>
            </a:r>
          </a:p>
          <a:p>
            <a:pPr algn="ctr"/>
            <a:r>
              <a:rPr lang="ru-RU" sz="3200" b="1" i="1" dirty="0" smtClean="0">
                <a:latin typeface="Arial" pitchFamily="34" charset="0"/>
                <a:cs typeface="Arial" pitchFamily="34" charset="0"/>
              </a:rPr>
              <a:t>Ноябрь 2020 г.</a:t>
            </a:r>
          </a:p>
          <a:p>
            <a:pPr algn="ctr"/>
            <a:endParaRPr lang="ru-RU" sz="3200" b="1" i="1" dirty="0">
              <a:latin typeface="Arial" pitchFamily="34" charset="0"/>
              <a:cs typeface="Arial" pitchFamily="34" charset="0"/>
            </a:endParaRPr>
          </a:p>
          <a:p>
            <a:pPr algn="ctr"/>
            <a:endParaRPr lang="ru-RU" sz="3200" b="1" i="1" dirty="0" smtClean="0">
              <a:latin typeface="Arial" pitchFamily="34" charset="0"/>
              <a:cs typeface="Arial" pitchFamily="34" charset="0"/>
            </a:endParaRPr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  <a:p>
            <a:endParaRPr lang="ru-RU" dirty="0"/>
          </a:p>
        </p:txBody>
      </p:sp>
      <p:pic>
        <p:nvPicPr>
          <p:cNvPr id="1026" name="Picture 2" descr="https://www.maam.ru/upload/blogs/detsad-173966-142260749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1772816"/>
            <a:ext cx="7848872" cy="432048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4" name="Скругленный прямоугольник 3"/>
          <p:cNvSpPr/>
          <p:nvPr/>
        </p:nvSpPr>
        <p:spPr>
          <a:xfrm>
            <a:off x="5508104" y="6309320"/>
            <a:ext cx="3240360" cy="1224136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200" b="1" i="1" dirty="0" smtClean="0">
                <a:solidFill>
                  <a:schemeClr val="tx1"/>
                </a:solidFill>
              </a:rPr>
              <a:t>Выполнила: воспитатель гр. № 29 </a:t>
            </a:r>
          </a:p>
          <a:p>
            <a:pPr algn="ctr"/>
            <a:r>
              <a:rPr lang="ru-RU" sz="2200" b="1" i="1" dirty="0" smtClean="0">
                <a:solidFill>
                  <a:schemeClr val="tx1"/>
                </a:solidFill>
              </a:rPr>
              <a:t>Ильясова С.Ф.</a:t>
            </a:r>
            <a:endParaRPr lang="ru-RU" sz="2200" b="1" i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  <a:solidFill>
            <a:schemeClr val="accent1">
              <a:lumMod val="40000"/>
              <a:lumOff val="60000"/>
            </a:schemeClr>
          </a:solidFill>
        </p:spPr>
        <p:txBody>
          <a:bodyPr/>
          <a:lstStyle/>
          <a:p>
            <a:endParaRPr lang="ru-RU" dirty="0"/>
          </a:p>
        </p:txBody>
      </p:sp>
      <p:pic>
        <p:nvPicPr>
          <p:cNvPr id="22530" name="Picture 2" descr="https://www.maam.ru/upload/blogs/detsad-173966-142260730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484784"/>
            <a:ext cx="8784976" cy="5184576"/>
          </a:xfrm>
          <a:prstGeom prst="rect">
            <a:avLst/>
          </a:prstGeom>
          <a:noFill/>
        </p:spPr>
      </p:pic>
      <p:sp>
        <p:nvSpPr>
          <p:cNvPr id="4" name="Скругленный прямоугольник 3"/>
          <p:cNvSpPr/>
          <p:nvPr/>
        </p:nvSpPr>
        <p:spPr>
          <a:xfrm>
            <a:off x="179512" y="116632"/>
            <a:ext cx="8712968" cy="129614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8 ШАГ: Полученные заготовки укладываем на эскиз.</a:t>
            </a:r>
            <a:endParaRPr lang="ru-RU" sz="32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  <a:solidFill>
            <a:schemeClr val="accent1">
              <a:lumMod val="40000"/>
              <a:lumOff val="60000"/>
            </a:schemeClr>
          </a:solidFill>
        </p:spPr>
        <p:txBody>
          <a:bodyPr/>
          <a:lstStyle/>
          <a:p>
            <a:endParaRPr lang="ru-RU" dirty="0"/>
          </a:p>
        </p:txBody>
      </p:sp>
      <p:pic>
        <p:nvPicPr>
          <p:cNvPr id="23554" name="Picture 2" descr="https://www.maam.ru/upload/blogs/detsad-173966-142260757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196752"/>
            <a:ext cx="8496944" cy="5472608"/>
          </a:xfrm>
          <a:prstGeom prst="rect">
            <a:avLst/>
          </a:prstGeom>
          <a:noFill/>
        </p:spPr>
      </p:pic>
      <p:sp>
        <p:nvSpPr>
          <p:cNvPr id="4" name="Скругленный прямоугольник 3"/>
          <p:cNvSpPr/>
          <p:nvPr/>
        </p:nvSpPr>
        <p:spPr>
          <a:xfrm>
            <a:off x="899592" y="188640"/>
            <a:ext cx="7632848" cy="936104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Спасибо за внимание!!!</a:t>
            </a:r>
            <a:endParaRPr lang="ru-RU" sz="48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  <a:solidFill>
            <a:schemeClr val="accent1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pPr algn="l"/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Что такое </a:t>
            </a:r>
            <a:r>
              <a:rPr lang="ru-RU" sz="2200" b="1" i="1" dirty="0" err="1" smtClean="0">
                <a:latin typeface="Times New Roman" pitchFamily="18" charset="0"/>
                <a:cs typeface="Times New Roman" pitchFamily="18" charset="0"/>
              </a:rPr>
              <a:t>квиллинг</a:t>
            </a:r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? </a:t>
            </a:r>
            <a:r>
              <a:rPr lang="ru-RU" sz="2200" i="1" dirty="0" err="1" smtClean="0">
                <a:latin typeface="Times New Roman" pitchFamily="18" charset="0"/>
                <a:cs typeface="Times New Roman" pitchFamily="18" charset="0"/>
              </a:rPr>
              <a:t>Квиллинг</a:t>
            </a:r>
            <a:r>
              <a:rPr lang="ru-RU" sz="2200" i="1" dirty="0" smtClean="0">
                <a:latin typeface="Times New Roman" pitchFamily="18" charset="0"/>
                <a:cs typeface="Times New Roman" pitchFamily="18" charset="0"/>
              </a:rPr>
              <a:t> — это искусство получения разнообразных композиций из разноцветных тонких бумажных лент, которые скручены в спирали специальным образом. Причем результаты </a:t>
            </a:r>
            <a:r>
              <a:rPr lang="ru-RU" sz="2200" i="1" dirty="0" err="1" smtClean="0">
                <a:latin typeface="Times New Roman" pitchFamily="18" charset="0"/>
                <a:cs typeface="Times New Roman" pitchFamily="18" charset="0"/>
              </a:rPr>
              <a:t>квиллинга</a:t>
            </a:r>
            <a:r>
              <a:rPr lang="ru-RU" sz="2200" i="1" dirty="0" smtClean="0">
                <a:latin typeface="Times New Roman" pitchFamily="18" charset="0"/>
                <a:cs typeface="Times New Roman" pitchFamily="18" charset="0"/>
              </a:rPr>
              <a:t> могут быть как плоскими, так и объемными.</a:t>
            </a:r>
            <a:br>
              <a:rPr lang="ru-RU" sz="22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Мастер-класс</a:t>
            </a:r>
            <a:r>
              <a:rPr lang="ru-RU" sz="2200" i="1" dirty="0" smtClean="0">
                <a:latin typeface="Times New Roman" pitchFamily="18" charset="0"/>
                <a:cs typeface="Times New Roman" pitchFamily="18" charset="0"/>
              </a:rPr>
              <a:t> - рассчитан для </a:t>
            </a:r>
            <a:r>
              <a:rPr lang="ru-RU" sz="2200" i="1" dirty="0" smtClean="0">
                <a:latin typeface="Times New Roman" pitchFamily="18" charset="0"/>
                <a:cs typeface="Times New Roman" pitchFamily="18" charset="0"/>
              </a:rPr>
              <a:t>педагога, </a:t>
            </a:r>
            <a:r>
              <a:rPr lang="ru-RU" sz="2200" i="1" dirty="0" smtClean="0">
                <a:latin typeface="Times New Roman" pitchFamily="18" charset="0"/>
                <a:cs typeface="Times New Roman" pitchFamily="18" charset="0"/>
              </a:rPr>
              <a:t>родителей и детей старшего </a:t>
            </a:r>
            <a:r>
              <a:rPr lang="ru-RU" sz="2200" i="1" dirty="0" smtClean="0">
                <a:latin typeface="Times New Roman" pitchFamily="18" charset="0"/>
                <a:cs typeface="Times New Roman" pitchFamily="18" charset="0"/>
              </a:rPr>
              <a:t>дошкольного возраста</a:t>
            </a:r>
            <a:r>
              <a:rPr lang="ru-RU" sz="2200" i="1" dirty="0" smtClean="0">
                <a:latin typeface="Times New Roman" pitchFamily="18" charset="0"/>
                <a:cs typeface="Times New Roman" pitchFamily="18" charset="0"/>
              </a:rPr>
              <a:t>.</a:t>
            </a:r>
            <a:br>
              <a:rPr lang="ru-RU" sz="22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Назначение:</a:t>
            </a:r>
            <a:r>
              <a:rPr lang="ru-RU" sz="2200" i="1" dirty="0" smtClean="0">
                <a:latin typeface="Times New Roman" pitchFamily="18" charset="0"/>
                <a:cs typeface="Times New Roman" pitchFamily="18" charset="0"/>
              </a:rPr>
              <a:t> в качестве подарка, украшения интерьера.</a:t>
            </a:r>
            <a:br>
              <a:rPr lang="ru-RU" sz="22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Цель: </a:t>
            </a:r>
            <a:r>
              <a:rPr lang="ru-RU" sz="2200" i="1" dirty="0" smtClean="0">
                <a:latin typeface="Times New Roman" pitchFamily="18" charset="0"/>
                <a:cs typeface="Times New Roman" pitchFamily="18" charset="0"/>
              </a:rPr>
              <a:t>познакомить с видами работ, выполненных в технике </a:t>
            </a:r>
            <a:r>
              <a:rPr lang="ru-RU" sz="2200" i="1" dirty="0" err="1" smtClean="0">
                <a:latin typeface="Times New Roman" pitchFamily="18" charset="0"/>
                <a:cs typeface="Times New Roman" pitchFamily="18" charset="0"/>
              </a:rPr>
              <a:t>квиллинг</a:t>
            </a:r>
            <a:r>
              <a:rPr lang="ru-RU" sz="2200" i="1" dirty="0" smtClean="0">
                <a:latin typeface="Times New Roman" pitchFamily="18" charset="0"/>
                <a:cs typeface="Times New Roman" pitchFamily="18" charset="0"/>
              </a:rPr>
              <a:t>.</a:t>
            </a:r>
            <a:br>
              <a:rPr lang="ru-RU" sz="22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Задачи</a:t>
            </a:r>
            <a:r>
              <a:rPr lang="ru-RU" sz="2200" i="1" dirty="0" smtClean="0">
                <a:latin typeface="Times New Roman" pitchFamily="18" charset="0"/>
                <a:cs typeface="Times New Roman" pitchFamily="18" charset="0"/>
              </a:rPr>
              <a:t>: развивать творческие способности; мелкую моторику рук; воспитывать</a:t>
            </a:r>
            <a:br>
              <a:rPr lang="ru-RU" sz="22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i="1" dirty="0" smtClean="0">
                <a:latin typeface="Times New Roman" pitchFamily="18" charset="0"/>
                <a:cs typeface="Times New Roman" pitchFamily="18" charset="0"/>
              </a:rPr>
              <a:t>стремление сделать приятное близким (подарок своими руками);</a:t>
            </a:r>
            <a:br>
              <a:rPr lang="ru-RU" sz="22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i="1" dirty="0" smtClean="0">
                <a:latin typeface="Times New Roman" pitchFamily="18" charset="0"/>
                <a:cs typeface="Times New Roman" pitchFamily="18" charset="0"/>
              </a:rPr>
              <a:t>терпение, аккуратность; прививать любовь к декоративно-</a:t>
            </a:r>
            <a:br>
              <a:rPr lang="ru-RU" sz="22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i="1" dirty="0" smtClean="0">
                <a:latin typeface="Times New Roman" pitchFamily="18" charset="0"/>
                <a:cs typeface="Times New Roman" pitchFamily="18" charset="0"/>
              </a:rPr>
              <a:t>прикладному искусству.</a:t>
            </a:r>
            <a:br>
              <a:rPr lang="ru-RU" sz="22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Необходимые материалы:</a:t>
            </a:r>
            <a:b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i="1" dirty="0" smtClean="0">
                <a:latin typeface="Times New Roman" pitchFamily="18" charset="0"/>
                <a:cs typeface="Times New Roman" pitchFamily="18" charset="0"/>
              </a:rPr>
              <a:t>Цветной картон или бархатная бумага для фона, двусторонние цветные полоски зеленого и красного цвета с шириной 3 или 5 мм, простой карандаш, клей ПВА, зубочистки, альбомный лист.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i="1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  <a:solidFill>
            <a:schemeClr val="accent1">
              <a:lumMod val="40000"/>
              <a:lumOff val="60000"/>
            </a:schemeClr>
          </a:solidFill>
        </p:spPr>
        <p:txBody>
          <a:bodyPr/>
          <a:lstStyle/>
          <a:p>
            <a:endParaRPr lang="ru-RU" dirty="0"/>
          </a:p>
        </p:txBody>
      </p:sp>
      <p:pic>
        <p:nvPicPr>
          <p:cNvPr id="3" name="Рисунок 2" descr="Мастер-класс по квиллингу: «Веточка рябины»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340768"/>
            <a:ext cx="8712968" cy="53285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Скругленный прямоугольник 3"/>
          <p:cNvSpPr/>
          <p:nvPr/>
        </p:nvSpPr>
        <p:spPr>
          <a:xfrm>
            <a:off x="251520" y="116632"/>
            <a:ext cx="8712968" cy="115212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1 ШАГ: </a:t>
            </a:r>
          </a:p>
          <a:p>
            <a:pPr algn="ctr"/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подготовить необходимый материал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  <a:solidFill>
            <a:schemeClr val="accent1">
              <a:lumMod val="40000"/>
              <a:lumOff val="60000"/>
            </a:schemeClr>
          </a:solidFill>
        </p:spPr>
        <p:txBody>
          <a:bodyPr/>
          <a:lstStyle/>
          <a:p>
            <a:endParaRPr lang="ru-RU" dirty="0"/>
          </a:p>
        </p:txBody>
      </p:sp>
      <p:pic>
        <p:nvPicPr>
          <p:cNvPr id="1026" name="Picture 2" descr="https://www.maam.ru/upload/blogs/detsad-173966-142260682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556792"/>
            <a:ext cx="9144000" cy="5301208"/>
          </a:xfrm>
          <a:prstGeom prst="rect">
            <a:avLst/>
          </a:prstGeom>
          <a:noFill/>
        </p:spPr>
      </p:pic>
      <p:sp>
        <p:nvSpPr>
          <p:cNvPr id="4" name="Скругленный прямоугольник 3"/>
          <p:cNvSpPr/>
          <p:nvPr/>
        </p:nvSpPr>
        <p:spPr>
          <a:xfrm>
            <a:off x="467544" y="188640"/>
            <a:ext cx="8208912" cy="129614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2 ШАГ: </a:t>
            </a:r>
          </a:p>
          <a:p>
            <a:pPr algn="ctr"/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На альбомном листе рисуем веточку рябины простым карандашом.</a:t>
            </a:r>
            <a:endParaRPr lang="ru-RU" sz="24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  <a:solidFill>
            <a:schemeClr val="accent1">
              <a:lumMod val="40000"/>
              <a:lumOff val="60000"/>
            </a:schemeClr>
          </a:solidFill>
        </p:spPr>
        <p:txBody>
          <a:bodyPr/>
          <a:lstStyle/>
          <a:p>
            <a:endParaRPr lang="ru-RU" dirty="0"/>
          </a:p>
        </p:txBody>
      </p:sp>
      <p:pic>
        <p:nvPicPr>
          <p:cNvPr id="17410" name="Picture 2" descr="https://www.maam.ru/upload/blogs/detsad-173966-142260693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628800"/>
            <a:ext cx="8733234" cy="4968552"/>
          </a:xfrm>
          <a:prstGeom prst="rect">
            <a:avLst/>
          </a:prstGeom>
          <a:noFill/>
        </p:spPr>
      </p:pic>
      <p:sp>
        <p:nvSpPr>
          <p:cNvPr id="4" name="Скругленный прямоугольник 3"/>
          <p:cNvSpPr/>
          <p:nvPr/>
        </p:nvSpPr>
        <p:spPr>
          <a:xfrm>
            <a:off x="323528" y="188640"/>
            <a:ext cx="8568952" cy="1368152"/>
          </a:xfrm>
          <a:prstGeom prst="round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i="1" dirty="0" smtClean="0"/>
              <a:t> 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3 ШАГ: </a:t>
            </a:r>
          </a:p>
          <a:p>
            <a:pPr algn="ctr"/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Берем полоски красного цвета и выполняем стандартную форму плотный</a:t>
            </a:r>
          </a:p>
          <a:p>
            <a:pPr algn="ctr"/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рулончик.</a:t>
            </a:r>
            <a:endParaRPr lang="ru-RU" sz="24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  <a:solidFill>
            <a:schemeClr val="accent1">
              <a:lumMod val="40000"/>
              <a:lumOff val="60000"/>
            </a:schemeClr>
          </a:solidFill>
        </p:spPr>
        <p:txBody>
          <a:bodyPr/>
          <a:lstStyle/>
          <a:p>
            <a:endParaRPr lang="ru-RU" dirty="0"/>
          </a:p>
        </p:txBody>
      </p:sp>
      <p:pic>
        <p:nvPicPr>
          <p:cNvPr id="18434" name="Picture 2" descr="https://www.maam.ru/upload/blogs/detsad-173966-142260702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2708920"/>
            <a:ext cx="8752284" cy="4032448"/>
          </a:xfrm>
          <a:prstGeom prst="rect">
            <a:avLst/>
          </a:prstGeom>
          <a:noFill/>
        </p:spPr>
      </p:pic>
      <p:sp>
        <p:nvSpPr>
          <p:cNvPr id="4" name="Скругленный прямоугольник 3"/>
          <p:cNvSpPr/>
          <p:nvPr/>
        </p:nvSpPr>
        <p:spPr>
          <a:xfrm>
            <a:off x="107504" y="116632"/>
            <a:ext cx="8928992" cy="244827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4 ШАГ: Для этого, положите кончик зубочистки на край полоски и начните накручивать</a:t>
            </a:r>
          </a:p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таким образом, чтобы каждый завиток идеально накладывался на предыдущий.</a:t>
            </a:r>
          </a:p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Вытащите зубочистку из центра рулончика, прижимая пальцами, чтобы он не</a:t>
            </a:r>
          </a:p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раскрутился. Нанесите тонкий слой клея на край бумаги, прижмите его к внешней</a:t>
            </a:r>
          </a:p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стороне рулончика и крепко держите, пока клей не схватится.</a:t>
            </a:r>
          </a:p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Таким способом, будут выполняться ягоды рябины.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  <a:solidFill>
            <a:schemeClr val="accent1">
              <a:lumMod val="40000"/>
              <a:lumOff val="60000"/>
            </a:schemeClr>
          </a:solidFill>
        </p:spPr>
        <p:txBody>
          <a:bodyPr/>
          <a:lstStyle/>
          <a:p>
            <a:endParaRPr lang="ru-RU" dirty="0"/>
          </a:p>
        </p:txBody>
      </p:sp>
      <p:pic>
        <p:nvPicPr>
          <p:cNvPr id="19458" name="Picture 2" descr="https://www.maam.ru/upload/blogs/detsad-173966-142260708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772816"/>
            <a:ext cx="8780859" cy="4846316"/>
          </a:xfrm>
          <a:prstGeom prst="rect">
            <a:avLst/>
          </a:prstGeom>
          <a:noFill/>
        </p:spPr>
      </p:pic>
      <p:sp>
        <p:nvSpPr>
          <p:cNvPr id="4" name="Скругленный прямоугольник 3"/>
          <p:cNvSpPr/>
          <p:nvPr/>
        </p:nvSpPr>
        <p:spPr>
          <a:xfrm>
            <a:off x="323528" y="188640"/>
            <a:ext cx="8568952" cy="144016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5 ШАГ: Берем наши зеленые полоски и приглаживаем их ногтем или зубочисткой, полоса подкрутится.</a:t>
            </a:r>
            <a:endParaRPr lang="ru-RU" sz="28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  <a:solidFill>
            <a:schemeClr val="accent1">
              <a:lumMod val="40000"/>
              <a:lumOff val="60000"/>
            </a:schemeClr>
          </a:solidFill>
        </p:spPr>
        <p:txBody>
          <a:bodyPr/>
          <a:lstStyle/>
          <a:p>
            <a:endParaRPr lang="ru-RU" dirty="0"/>
          </a:p>
        </p:txBody>
      </p:sp>
      <p:pic>
        <p:nvPicPr>
          <p:cNvPr id="20482" name="Picture 2" descr="https://www.maam.ru/upload/blogs/detsad-173966-142260720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772816"/>
            <a:ext cx="8784976" cy="4824536"/>
          </a:xfrm>
          <a:prstGeom prst="rect">
            <a:avLst/>
          </a:prstGeom>
          <a:noFill/>
        </p:spPr>
      </p:pic>
      <p:sp>
        <p:nvSpPr>
          <p:cNvPr id="4" name="Скругленный прямоугольник 3"/>
          <p:cNvSpPr/>
          <p:nvPr/>
        </p:nvSpPr>
        <p:spPr>
          <a:xfrm>
            <a:off x="251520" y="188640"/>
            <a:ext cx="8568952" cy="1440160"/>
          </a:xfrm>
          <a:prstGeom prst="round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6 ШАГ:  Приклеиваем край полоски к внешней стороне разряженного круга.</a:t>
            </a:r>
            <a:endParaRPr lang="ru-RU" sz="28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  <a:solidFill>
            <a:schemeClr val="accent1">
              <a:lumMod val="40000"/>
              <a:lumOff val="60000"/>
            </a:schemeClr>
          </a:solidFill>
        </p:spPr>
        <p:txBody>
          <a:bodyPr/>
          <a:lstStyle/>
          <a:p>
            <a:endParaRPr lang="ru-RU" dirty="0"/>
          </a:p>
        </p:txBody>
      </p:sp>
      <p:pic>
        <p:nvPicPr>
          <p:cNvPr id="21506" name="Picture 2" descr="https://www.maam.ru/upload/blogs/detsad-173966-142260726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772816"/>
            <a:ext cx="8784976" cy="4968552"/>
          </a:xfrm>
          <a:prstGeom prst="rect">
            <a:avLst/>
          </a:prstGeom>
          <a:noFill/>
        </p:spPr>
      </p:pic>
      <p:sp>
        <p:nvSpPr>
          <p:cNvPr id="4" name="Скругленный прямоугольник 3"/>
          <p:cNvSpPr/>
          <p:nvPr/>
        </p:nvSpPr>
        <p:spPr>
          <a:xfrm>
            <a:off x="611560" y="188640"/>
            <a:ext cx="8064896" cy="1512168"/>
          </a:xfrm>
          <a:prstGeom prst="round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7 ШАГ: </a:t>
            </a:r>
          </a:p>
          <a:p>
            <a:pPr algn="ctr"/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Сжимаем в форму в виде миндального ореха. Таким способом будут выполняться листочки.</a:t>
            </a:r>
            <a:endParaRPr lang="ru-RU" sz="28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115</TotalTime>
  <Words>169</Words>
  <Application>Microsoft Office PowerPoint</Application>
  <PresentationFormat>Экран (4:3)</PresentationFormat>
  <Paragraphs>47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Слайд 1</vt:lpstr>
      <vt:lpstr>Что такое квиллинг? Квиллинг — это искусство получения разнообразных композиций из разноцветных тонких бумажных лент, которые скручены в спирали специальным образом. Причем результаты квиллинга могут быть как плоскими, так и объемными. Мастер-класс - рассчитан для педагога, родителей и детей старшего дошкольного возраста. Назначение: в качестве подарка, украшения интерьера. Цель: познакомить с видами работ, выполненных в технике квиллинг. Задачи: развивать творческие способности; мелкую моторику рук; воспитывать стремление сделать приятное близким (подарок своими руками); терпение, аккуратность; прививать любовь к декоративно- прикладному искусству. Необходимые материалы: Цветной картон или бархатная бумага для фона, двусторонние цветные полоски зеленого и красного цвета с шириной 3 или 5 мм, простой карандаш, клей ПВА, зубочистки, альбомный лист. 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HOME</dc:creator>
  <cp:lastModifiedBy>HOME</cp:lastModifiedBy>
  <cp:revision>14</cp:revision>
  <dcterms:created xsi:type="dcterms:W3CDTF">2020-10-22T11:52:29Z</dcterms:created>
  <dcterms:modified xsi:type="dcterms:W3CDTF">2020-10-27T11:50:40Z</dcterms:modified>
</cp:coreProperties>
</file>