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EDF40-AD6B-4819-83D9-92E73EB3FFFB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006F5-6D3F-4835-B313-23B33B77F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979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006F5-6D3F-4835-B313-23B33B77FFD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08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B4976AA-6F54-4C2C-A085-8EB09E12C9D0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70A782-856E-439C-8503-E58B2E3134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5.xml"/><Relationship Id="rId18" Type="http://schemas.openxmlformats.org/officeDocument/2006/relationships/slide" Target="slide13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8.xml"/><Relationship Id="rId2" Type="http://schemas.openxmlformats.org/officeDocument/2006/relationships/notesSlide" Target="../notesSlides/notesSlide1.xml"/><Relationship Id="rId16" Type="http://schemas.openxmlformats.org/officeDocument/2006/relationships/slide" Target="slide17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8.xml"/><Relationship Id="rId5" Type="http://schemas.openxmlformats.org/officeDocument/2006/relationships/slide" Target="slide5.xml"/><Relationship Id="rId15" Type="http://schemas.openxmlformats.org/officeDocument/2006/relationships/slide" Target="slide16.xml"/><Relationship Id="rId10" Type="http://schemas.openxmlformats.org/officeDocument/2006/relationships/slide" Target="slide10.xml"/><Relationship Id="rId19" Type="http://schemas.openxmlformats.org/officeDocument/2006/relationships/slide" Target="slide14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9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221088"/>
            <a:ext cx="7772400" cy="178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Викторина </a:t>
            </a:r>
            <a:b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Своя игра» </a:t>
            </a:r>
            <a:br>
              <a:rPr lang="ru-RU" sz="4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Основы духовно-нравственной культуры народов России»</a:t>
            </a:r>
            <a:br>
              <a:rPr lang="ru-RU" sz="4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ru-RU" sz="4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итоговое занятие), </a:t>
            </a:r>
            <a: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r>
              <a:rPr lang="ru-RU" sz="49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9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класс</a:t>
            </a:r>
            <a:r>
              <a:rPr lang="ru-RU" sz="49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9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</a:br>
            <a:endParaRPr lang="ru-RU" sz="49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19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92280" y="5877272"/>
            <a:ext cx="826392" cy="82639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34169" y="260648"/>
            <a:ext cx="796622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При князе Владимире нищие и убогие могли приходить на княжеский двор и получать там «всякую потребу, питьё и </a:t>
            </a:r>
            <a:r>
              <a:rPr lang="ru-RU" altLang="ru-RU" sz="2800" dirty="0" err="1">
                <a:latin typeface="Times New Roman" pitchFamily="18" charset="0"/>
                <a:cs typeface="Times New Roman" pitchFamily="18" charset="0"/>
              </a:rPr>
              <a:t>яствы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…» Оказание безвозмездной помощи тем, кто в ней нуждается, называется …</a:t>
            </a:r>
            <a:endParaRPr lang="ru-RU" altLang="ru-RU" sz="28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3356992"/>
            <a:ext cx="5616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Благотворительность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81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11560" y="260648"/>
            <a:ext cx="756084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Этот храм построен в 1883 году в честь победы в Отечественной войне 1812 года в Москве. Строился 44 года, на народные пожертвования. В 1931 году разрушен. В 2000 году восстановлен на народные пожертвования. Является главным православным храмом России.</a:t>
            </a:r>
            <a:endParaRPr lang="ru-RU" altLang="ru-RU" sz="2800" dirty="0">
              <a:solidFill>
                <a:srgbClr val="B2631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20272" y="5877272"/>
            <a:ext cx="826392" cy="82639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3490988"/>
            <a:ext cx="6947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Храм Христа Спасителя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s://putidorogi-nn.ru/images/stories/evropa/hram_hrista_spasitelya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3788" y="4291750"/>
            <a:ext cx="3456384" cy="230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70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11149" y="404664"/>
            <a:ext cx="764522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Он жил в XIV-XV вв., монах, автор иконы «Троица», изучал иконописное искусство в школе Феофана Грека, самый известный иконописец Древней Руси</a:t>
            </a:r>
            <a:endParaRPr lang="ru-RU" altLang="ru-RU" sz="28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26610" y="5805264"/>
            <a:ext cx="834909" cy="898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93502" y="2294122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Андрей Рублев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s://www.ierei-korenev.ru/biblioteka/pic/zoom/troitsa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9527" y="3140968"/>
            <a:ext cx="2808469" cy="341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32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3528" y="260648"/>
            <a:ext cx="770096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sz="2100" b="1" dirty="0">
                <a:latin typeface="Times New Roman" pitchFamily="18" charset="0"/>
                <a:cs typeface="Times New Roman" pitchFamily="18" charset="0"/>
              </a:rPr>
              <a:t>Благодарные потомки по достоинству оценили вклад  двух соотечественников в дело освобождения Отечества и воздвигли героям монумент на главной площади страны. Первоначально памятник планировали установить еще в 1812 г.,  к 200-летию героических событий, но этому помешала война с Наполеоном. И лишь в 1818 г. на деньги, собранные в складчину,  работа скульптора И. </a:t>
            </a:r>
            <a:r>
              <a:rPr lang="ru-RU" altLang="ru-RU" sz="2100" b="1" dirty="0" err="1">
                <a:latin typeface="Times New Roman" pitchFamily="18" charset="0"/>
                <a:cs typeface="Times New Roman" pitchFamily="18" charset="0"/>
              </a:rPr>
              <a:t>Мартоса</a:t>
            </a:r>
            <a:r>
              <a:rPr lang="ru-RU" altLang="ru-RU" sz="2100" b="1" dirty="0">
                <a:latin typeface="Times New Roman" pitchFamily="18" charset="0"/>
                <a:cs typeface="Times New Roman" pitchFamily="18" charset="0"/>
              </a:rPr>
              <a:t> была установлена в самом центре Красной площади. Однако в 1930 г. памятник посчитали помехой для праздничных демонстраций и перенесли его ближе к собору Василия Блаженного, где он стоит и поныне. О каком памятнике идет речь?</a:t>
            </a:r>
            <a:endParaRPr lang="ru-RU" altLang="ru-RU" sz="2100" b="1" dirty="0">
              <a:latin typeface="Calibri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380312" y="6031127"/>
            <a:ext cx="798426" cy="75438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229" y="4230966"/>
            <a:ext cx="78215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Памятник нижегородскому земскому старосте Кузьме Минину и князю Дмитрию Пожарскому на Красной площади в Москве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3" y="188640"/>
            <a:ext cx="7920880" cy="282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Автор этого памятника древнерусской литературы указан как монах Нестор, живший на рубеже XI-XII веков, монах Киево-Печерского монастыря, первый русский летописец, создатель первой русской летописи, рассказывающей историю Древней Руси. Как называется первая русская летопись?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60000"/>
            </a:pP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92280" y="5949280"/>
            <a:ext cx="771536" cy="66522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31640" y="3014029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Повесть временных лет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51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2" y="116632"/>
            <a:ext cx="7848872" cy="312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Он первым из московских князей начал борьбу за освобождение русских земель от ордынской зависимости. Его благословил Сергий Радонежский и дал в сподвижники монахов –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Пересвета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Осляблю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, которые пали в битве над ордынским войском                          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сентября 1380 г. В этой битве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была одержана первая крупная победа над Ордой.  Причислен к лику святых в 1988 г., в год тысячелетия крещения Руси. Это…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759613" y="5760277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11785" y="3681897"/>
            <a:ext cx="6758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Донской Дмитрий Иванович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1380 Куликовская битва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29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51520" y="404664"/>
            <a:ext cx="777686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3399FF"/>
              </a:buClr>
              <a:buSzPct val="60000"/>
              <a:buFont typeface="Wingdings" pitchFamily="2" charset="2"/>
              <a:buNone/>
              <a:defRPr/>
            </a:pPr>
            <a:r>
              <a:rPr lang="ru-RU" altLang="ru-RU" sz="2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 1942 г. его самолет был подбит. Он, раненный в ступни</a:t>
            </a:r>
            <a:r>
              <a:rPr lang="ru-RU" altLang="ru-RU" sz="24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400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18 дней полз по направлению к своим войскам, был спасен жителями деревни. Из-за гангрены  ампутированы голени обеих ног. Научился, испытывая мучительную боль, ходить, бегать, танцевать на протезах. Стал летать. За 20 боев и 3 сбитых самолета в 1943 г. Получил звание Героя Советского Союза. Кто это?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20271" y="5877272"/>
            <a:ext cx="855883" cy="75438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avatars.mds.yandex.net/get-zen_doc/1594643/pub_5d2813638600e100ada88a59_5d281855f2df2500adc958a3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8129" y="4217541"/>
            <a:ext cx="1875920" cy="242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6359" y="3448482"/>
            <a:ext cx="6807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Алексей Петрович </a:t>
            </a:r>
            <a:r>
              <a:rPr lang="ru-RU" sz="3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Маресьев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0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2" y="188640"/>
            <a:ext cx="792088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Он - выходец из крестьянской семьи, участник Первой мировой войны (1914-1918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.), Гражданской войны в России (1917-1922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.), Великой Отечественной войны (1941-1945 </a:t>
            </a:r>
            <a:r>
              <a:rPr lang="ru-RU" altLang="ru-RU" sz="2400" b="1" dirty="0" err="1">
                <a:latin typeface="Times New Roman" pitchFamily="18" charset="0"/>
                <a:cs typeface="Times New Roman" pitchFamily="18" charset="0"/>
              </a:rPr>
              <a:t>г.г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pPr algn="just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Удостоен звания Героя Советского Союза за применение в сражении на реке Халхин-Гол танковых войск, руководил Ленинградским фронтом, остановил противника под Москвой и пошел в контрнаступление, от имени правительства СССР принимал капитуляцию Германии.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20272" y="5877272"/>
            <a:ext cx="826392" cy="75438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6216" y="4038485"/>
            <a:ext cx="7490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Георгий Константинович Жуков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s://elenaflerova.ru/wp-content/uploads/2015/10/%D0%96%D1%83%D0%BA%D0%BE%D0%B2-%D0%93%D0%B5%D0%BE%D1%80%D0%B3%D0%B8%D0%B9-%D0%9A%D0%BE%D0%BD%D1%81%D1%82%D0%B0%D0%BD%D1%82%D0%B8%D0%BD%D0%BE%D0%B2%D0%B8%D1%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684815"/>
            <a:ext cx="1594950" cy="212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5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395536" y="260648"/>
            <a:ext cx="7632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Морские офицеры (лейтенанты флота), замечательные русские полярники, участники Великой Северной экспедиции. Отправившись на судне «Якутск» в 1739 году, в течение 5 лет в тяжелейших северных условиях составляли географические карты, работали на благо Отечества. Одно из морей Северного Ледовитого океана названо их именем. Как звали этих первооткрывателей Русского Севера?</a:t>
            </a:r>
            <a:endParaRPr lang="ru-RU" sz="2400" b="1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783114" y="5765287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3253" y="4005064"/>
            <a:ext cx="7097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Харитон Лаптев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Дмитрий Лаптев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17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7704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 называется памятник ,который был построен в 1995 году в честь 50 –</a:t>
            </a:r>
            <a:r>
              <a:rPr lang="ru-RU" sz="2800" b="1" dirty="0" err="1" smtClean="0"/>
              <a:t>летия</a:t>
            </a:r>
            <a:r>
              <a:rPr lang="ru-RU" sz="2800" b="1" dirty="0" smtClean="0"/>
              <a:t> победы над фашисткой Германией, который находится в станичном парке?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53381" y="2564904"/>
            <a:ext cx="7175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Мемориальный комплекс «Скорбящая мать»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pandia.ru/text/82/228/images/img2_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3751" y="3933056"/>
            <a:ext cx="4564410" cy="268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7020272" y="5815584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79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67741183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423314"/>
                <a:gridCol w="1300950"/>
                <a:gridCol w="1636013"/>
                <a:gridCol w="1734206"/>
                <a:gridCol w="2049517"/>
              </a:tblGrid>
              <a:tr h="1609384">
                <a:tc>
                  <a:txBody>
                    <a:bodyPr/>
                    <a:lstStyle/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Духовно –</a:t>
                      </a:r>
                    </a:p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Нравственные </a:t>
                      </a:r>
                    </a:p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Религия</a:t>
                      </a:r>
                      <a:r>
                        <a:rPr lang="ru-RU" alt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12154">
                <a:tc>
                  <a:txBody>
                    <a:bodyPr/>
                    <a:lstStyle/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Хранить память</a:t>
                      </a:r>
                    </a:p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предков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54">
                <a:tc>
                  <a:txBody>
                    <a:bodyPr/>
                    <a:lstStyle/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Они прославили</a:t>
                      </a:r>
                    </a:p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Россию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2154">
                <a:tc>
                  <a:txBody>
                    <a:bodyPr/>
                    <a:lstStyle/>
                    <a:p>
                      <a:pPr algn="ctr" eaLnBrk="1" fontAlgn="auto" hangingPunct="1">
                        <a:spcBef>
                          <a:spcPct val="0"/>
                        </a:spcBef>
                        <a:spcAft>
                          <a:spcPts val="0"/>
                        </a:spcAft>
                        <a:buFontTx/>
                        <a:buNone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Моя малая Родина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2603700" y="188640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10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4059915" y="188640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4" action="ppaction://hlinksldjump"/>
              </a:rPr>
              <a:t>20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5657056" y="202076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5" action="ppaction://hlinksldjump"/>
              </a:rPr>
              <a:t>30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7452320" y="202076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6" action="ppaction://hlinksldjump"/>
              </a:rPr>
              <a:t>40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2603699" y="1700808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7" action="ppaction://hlinksldjump"/>
              </a:rPr>
              <a:t>10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2627783" y="2940046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8" action="ppaction://hlinksldjump"/>
              </a:rPr>
              <a:t>10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hlinkClick r:id="rId3" action="ppaction://hlinksldjump"/>
          </p:cNvPr>
          <p:cNvSpPr/>
          <p:nvPr/>
        </p:nvSpPr>
        <p:spPr>
          <a:xfrm>
            <a:off x="5652120" y="1733065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9" action="ppaction://hlinksldjump"/>
              </a:rPr>
              <a:t>30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>
            <a:hlinkClick r:id="rId3" action="ppaction://hlinksldjump"/>
          </p:cNvPr>
          <p:cNvSpPr/>
          <p:nvPr/>
        </p:nvSpPr>
        <p:spPr>
          <a:xfrm>
            <a:off x="7482230" y="1751468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  <a:hlinkClick r:id="rId10" action="ppaction://hlinksldjump"/>
              </a:rPr>
              <a:t>4</a:t>
            </a:r>
            <a:r>
              <a:rPr lang="ru-RU" sz="5400" dirty="0" smtClean="0">
                <a:solidFill>
                  <a:srgbClr val="FF0000"/>
                </a:solidFill>
                <a:hlinkClick r:id="rId10" action="ppaction://hlinksldjump"/>
              </a:rPr>
              <a:t>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>
            <a:hlinkClick r:id="rId3" action="ppaction://hlinksldjump"/>
          </p:cNvPr>
          <p:cNvSpPr/>
          <p:nvPr/>
        </p:nvSpPr>
        <p:spPr>
          <a:xfrm>
            <a:off x="4067944" y="1691502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1" action="ppaction://hlinksldjump"/>
              </a:rPr>
              <a:t>20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>
            <a:hlinkClick r:id="rId3" action="ppaction://hlinksldjump"/>
          </p:cNvPr>
          <p:cNvSpPr/>
          <p:nvPr/>
        </p:nvSpPr>
        <p:spPr>
          <a:xfrm>
            <a:off x="4067944" y="2952087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2" action="ppaction://hlinksldjump"/>
              </a:rPr>
              <a:t>20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>
            <a:hlinkClick r:id="rId3" action="ppaction://hlinksldjump"/>
          </p:cNvPr>
          <p:cNvSpPr/>
          <p:nvPr/>
        </p:nvSpPr>
        <p:spPr>
          <a:xfrm>
            <a:off x="2621180" y="4293096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3" action="ppaction://hlinksldjump"/>
              </a:rPr>
              <a:t>10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>
            <a:hlinkClick r:id="rId3" action="ppaction://hlinksldjump"/>
          </p:cNvPr>
          <p:cNvSpPr/>
          <p:nvPr/>
        </p:nvSpPr>
        <p:spPr>
          <a:xfrm>
            <a:off x="2627783" y="5589240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4" action="ppaction://hlinksldjump"/>
              </a:rPr>
              <a:t>10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>
            <a:hlinkClick r:id="rId3" action="ppaction://hlinksldjump"/>
          </p:cNvPr>
          <p:cNvSpPr/>
          <p:nvPr/>
        </p:nvSpPr>
        <p:spPr>
          <a:xfrm>
            <a:off x="4124252" y="4307516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5" action="ppaction://hlinksldjump"/>
              </a:rPr>
              <a:t>20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>
            <a:hlinkClick r:id="rId3" action="ppaction://hlinksldjump"/>
          </p:cNvPr>
          <p:cNvSpPr/>
          <p:nvPr/>
        </p:nvSpPr>
        <p:spPr>
          <a:xfrm>
            <a:off x="5652119" y="4293096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6" action="ppaction://hlinksldjump"/>
              </a:rPr>
              <a:t>30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>
            <a:hlinkClick r:id="rId3" action="ppaction://hlinksldjump"/>
          </p:cNvPr>
          <p:cNvSpPr/>
          <p:nvPr/>
        </p:nvSpPr>
        <p:spPr>
          <a:xfrm>
            <a:off x="7498284" y="4307516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7" action="ppaction://hlinksldjump"/>
              </a:rPr>
              <a:t>40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>
            <a:hlinkClick r:id="rId3" action="ppaction://hlinksldjump"/>
          </p:cNvPr>
          <p:cNvSpPr/>
          <p:nvPr/>
        </p:nvSpPr>
        <p:spPr>
          <a:xfrm>
            <a:off x="5632081" y="2952087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8" action="ppaction://hlinksldjump"/>
              </a:rPr>
              <a:t>30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>
            <a:hlinkClick r:id="rId3" action="ppaction://hlinksldjump"/>
          </p:cNvPr>
          <p:cNvSpPr/>
          <p:nvPr/>
        </p:nvSpPr>
        <p:spPr>
          <a:xfrm>
            <a:off x="7462192" y="2952087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19" action="ppaction://hlinksldjump"/>
              </a:rPr>
              <a:t>40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>
            <a:hlinkClick r:id="rId3" action="ppaction://hlinksldjump"/>
          </p:cNvPr>
          <p:cNvSpPr/>
          <p:nvPr/>
        </p:nvSpPr>
        <p:spPr>
          <a:xfrm>
            <a:off x="4182672" y="5589240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20" action="ppaction://hlinksldjump"/>
              </a:rPr>
              <a:t>20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>
            <a:hlinkClick r:id="rId21" action="ppaction://hlinksldjump"/>
          </p:cNvPr>
          <p:cNvSpPr/>
          <p:nvPr/>
        </p:nvSpPr>
        <p:spPr>
          <a:xfrm>
            <a:off x="5657056" y="5691428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30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>
            <a:hlinkClick r:id="rId3" action="ppaction://hlinksldjump"/>
          </p:cNvPr>
          <p:cNvSpPr/>
          <p:nvPr/>
        </p:nvSpPr>
        <p:spPr>
          <a:xfrm>
            <a:off x="7478247" y="5589240"/>
            <a:ext cx="1014117" cy="115212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hlinkClick r:id="rId22" action="ppaction://hlinksldjump"/>
              </a:rPr>
              <a:t>40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4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называется город герой в Краснодарском крае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811431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Новороссийск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92280" y="5913510"/>
            <a:ext cx="861286" cy="713919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Малая земл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7526" y="2457762"/>
            <a:ext cx="5183624" cy="345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33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84920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Назовите героев Советского союза Крыловского района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492896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Свердликов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Г.И.</a:t>
            </a:r>
          </a:p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Хребто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С.Г.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Першин К.Т.</a:t>
            </a:r>
          </a:p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Штанев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Я И.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857808" y="5589240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9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997" y="509736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длинная степная река 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Краснодарского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края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49093" y="1829576"/>
            <a:ext cx="576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Ея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217444" y="5680100"/>
            <a:ext cx="826392" cy="82639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ww.publicdomainpictures.net/pictures/20000/velka/wabash-river-1326436446sA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186" y="2485061"/>
            <a:ext cx="5030453" cy="330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13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683567" y="2223765"/>
            <a:ext cx="7643813" cy="1477963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>
              <a:buFont typeface="Arial" charset="0"/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ИГРУ!</a:t>
            </a:r>
          </a:p>
        </p:txBody>
      </p:sp>
    </p:spTree>
    <p:extLst>
      <p:ext uri="{BB962C8B-B14F-4D97-AF65-F5344CB8AC3E}">
        <p14:creationId xmlns:p14="http://schemas.microsoft.com/office/powerpoint/2010/main" val="15749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251520" y="260648"/>
            <a:ext cx="749910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Человек, который любит своё Отечество, предан своему народу, готов на жертвы и подвиги во имя интересов совей Родины это -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539552" y="2538020"/>
            <a:ext cx="721107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Патриот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55773" y="5589240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59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2813" y="188640"/>
            <a:ext cx="795757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Переживание осуждения или одобрения собственного поступка, внутренний судья человека это его…</a:t>
            </a: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841952" y="5373216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69875" y="274579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Совесть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53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504" y="188640"/>
            <a:ext cx="77768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Наука, которая рассматривает поступки и отношения между людьми с точки зрения представлений о добре и зле это -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292494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Этика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965416" y="5661248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4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79512" y="260648"/>
            <a:ext cx="784887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Римское слово «мораль» имеет близкое по значению слово в русском языке, это слово:</a:t>
            </a:r>
          </a:p>
          <a:p>
            <a:pPr algn="ctr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985968" y="5657982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2492896"/>
            <a:ext cx="558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Нравственность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00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79513" y="188640"/>
            <a:ext cx="7848872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rgbClr val="FFFF99"/>
                </a:solidFill>
              </a:rPr>
              <a:t>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Кто из древнерусских князей является Крестителем Древней Руси является: 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838552" y="5661248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27437" y="2132856"/>
            <a:ext cx="71009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Князь Владимир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Красно- Солнышко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1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539552" y="260648"/>
            <a:ext cx="7416824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Что венчает купола православного храма и мечети? 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804248" y="5733256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4623" y="1346647"/>
            <a:ext cx="7505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Крест венчает купол православного храма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Полумесяц венчает купол мечети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s://kk360.ru/wp-content/uploads/2016/12/DSCF5498_1_%D0%BA%D0%B2%D0%B0%D0%B4%D1%80%D0%B0%D1%82-768x7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07981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yukarikayalar.files.wordpress.com/2015/01/20120603_194237-copyrrr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7364" y="3939041"/>
            <a:ext cx="2113003" cy="279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68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>
            <a:spLocks noChangeArrowheads="1"/>
          </p:cNvSpPr>
          <p:nvPr/>
        </p:nvSpPr>
        <p:spPr bwMode="auto">
          <a:xfrm>
            <a:off x="323528" y="188640"/>
            <a:ext cx="7800975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Христианство, ислам, иудаизм, буддизм – традиционные религии, которые исповедуют в России.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Какая из религий самая молодая ? 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092280" y="5733255"/>
            <a:ext cx="898400" cy="77062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87624" y="314096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Ислам 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66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230</TotalTime>
  <Words>719</Words>
  <Application>Microsoft Office PowerPoint</Application>
  <PresentationFormat>Экран (4:3)</PresentationFormat>
  <Paragraphs>84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       Викторина  «Своя игра»  «Основы духовно-нравственной культуры народов России»  (итоговое занятие),  5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виктория</dc:creator>
  <cp:lastModifiedBy>виктория</cp:lastModifiedBy>
  <cp:revision>23</cp:revision>
  <dcterms:created xsi:type="dcterms:W3CDTF">2020-11-02T16:05:07Z</dcterms:created>
  <dcterms:modified xsi:type="dcterms:W3CDTF">2020-11-07T16:12:35Z</dcterms:modified>
</cp:coreProperties>
</file>