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7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7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66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6992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00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7127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190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503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863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43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058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80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54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1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083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97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0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0A808-080E-42F2-9178-85BC471B1B2C}" type="datetimeFigureOut">
              <a:rPr lang="ru-RU" smtClean="0"/>
              <a:pPr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8496E94-64FC-4EBE-B060-306D14395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89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7" y="90153"/>
            <a:ext cx="12037453" cy="2923504"/>
          </a:xfrm>
          <a:solidFill>
            <a:schemeClr val="accent5">
              <a:lumMod val="60000"/>
              <a:lumOff val="40000"/>
            </a:schemeClr>
          </a:solidFill>
          <a:ln w="76200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Arial Black" panose="020B0A04020102020204" pitchFamily="34" charset="0"/>
              </a:rPr>
              <a:t>Обучение говорению по материалам учебника</a:t>
            </a:r>
            <a:br>
              <a:rPr lang="ru-RU" sz="5400" dirty="0" smtClean="0">
                <a:latin typeface="Arial Black" panose="020B0A04020102020204" pitchFamily="34" charset="0"/>
              </a:rPr>
            </a:br>
            <a:r>
              <a:rPr lang="ru-RU" sz="5400" dirty="0" err="1" smtClean="0">
                <a:latin typeface="Arial Black" panose="020B0A04020102020204" pitchFamily="34" charset="0"/>
              </a:rPr>
              <a:t>К.Кауфман</a:t>
            </a:r>
            <a:r>
              <a:rPr lang="ru-RU" sz="5400" dirty="0" smtClean="0">
                <a:latin typeface="Arial Black" panose="020B0A04020102020204" pitchFamily="34" charset="0"/>
              </a:rPr>
              <a:t> «</a:t>
            </a:r>
            <a:r>
              <a:rPr lang="en-US" sz="5400" dirty="0" smtClean="0">
                <a:latin typeface="Arial Black" panose="020B0A04020102020204" pitchFamily="34" charset="0"/>
              </a:rPr>
              <a:t>Happy English.ru</a:t>
            </a:r>
            <a:r>
              <a:rPr lang="ru-RU" sz="5400" dirty="0" smtClean="0">
                <a:latin typeface="Arial Black" panose="020B0A04020102020204" pitchFamily="34" charset="0"/>
              </a:rPr>
              <a:t>»</a:t>
            </a:r>
            <a:endParaRPr lang="ru-RU" sz="5400" dirty="0">
              <a:latin typeface="Arial Black" panose="020B0A04020102020204" pitchFamily="34" charset="0"/>
            </a:endParaRPr>
          </a:p>
        </p:txBody>
      </p:sp>
      <p:pic>
        <p:nvPicPr>
          <p:cNvPr id="2050" name="Picture 2" descr="общаться: Связь симв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15" y="3232597"/>
            <a:ext cx="11784168" cy="349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39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62" y="0"/>
            <a:ext cx="11985938" cy="991673"/>
          </a:xfrm>
          <a:solidFill>
            <a:schemeClr val="accent1">
              <a:lumMod val="60000"/>
              <a:lumOff val="40000"/>
            </a:schemeClr>
          </a:solidFill>
          <a:ln w="57150">
            <a:solidFill>
              <a:srgbClr val="002060"/>
            </a:solidFill>
          </a:ln>
          <a:effectLst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Контролирующая часть</a:t>
            </a:r>
            <a:endParaRPr lang="ru-RU" sz="54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062" y="1725768"/>
            <a:ext cx="11985938" cy="5132231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</a:bodyPr>
          <a:lstStyle/>
          <a:p>
            <a:pPr algn="just"/>
            <a:r>
              <a:rPr lang="ru-RU" sz="44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- Сигнализирует о возможных ошибках в речи и способствует их исправлению, предполагает наличие у изучающего </a:t>
            </a:r>
            <a:r>
              <a:rPr lang="ru-RU" sz="4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эталона</a:t>
            </a:r>
            <a:r>
              <a:rPr lang="ru-RU" sz="4400" i="1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, который формируется в результате речевой практики и сличения собственной речи с </a:t>
            </a:r>
            <a:r>
              <a:rPr lang="ru-RU" sz="4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эталоном.</a:t>
            </a:r>
            <a:endParaRPr lang="ru-RU" sz="44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60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6" y="1"/>
            <a:ext cx="12024574" cy="837126"/>
          </a:xfrm>
          <a:solidFill>
            <a:schemeClr val="accent2">
              <a:lumMod val="60000"/>
              <a:lumOff val="4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rPr>
              <a:t>Структура говорения И. А. Зимней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426" y="1403796"/>
            <a:ext cx="12024574" cy="5454203"/>
          </a:xfrm>
          <a:solidFill>
            <a:schemeClr val="bg2"/>
          </a:solidFill>
          <a:ln w="57150"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Побудительно – мотивационный этап</a:t>
            </a:r>
          </a:p>
          <a:p>
            <a:pPr marL="514350" indent="-514350" algn="ctr">
              <a:buAutoNum type="arabicPeriod"/>
            </a:pPr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 Black" panose="020B0A04020102020204" pitchFamily="34" charset="0"/>
              </a:rPr>
              <a:t>Аналитико – синтаксический этап</a:t>
            </a:r>
          </a:p>
          <a:p>
            <a:pPr marL="514350" indent="-514350" algn="ctr">
              <a:buAutoNum type="arabicPeriod"/>
            </a:pP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Исполнительный этап</a:t>
            </a:r>
          </a:p>
          <a:p>
            <a:pPr lvl="8" algn="ctr"/>
            <a:endParaRPr lang="ru-RU" sz="26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rial Black" panose="020B0A04020102020204" pitchFamily="34" charset="0"/>
            </a:endParaRPr>
          </a:p>
          <a:p>
            <a:pPr marL="4171950" lvl="8" indent="-514350" algn="ctr">
              <a:buAutoNum type="arabicPeriod"/>
            </a:pPr>
            <a:endParaRPr lang="ru-RU" sz="2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rial Black" panose="020B0A04020102020204" pitchFamily="34" charset="0"/>
            </a:endParaRPr>
          </a:p>
          <a:p>
            <a:pPr lvl="8" algn="ctr"/>
            <a:endParaRPr lang="ru-RU" sz="2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24496" y="1403795"/>
            <a:ext cx="12024574" cy="5454203"/>
          </a:xfrm>
          <a:prstGeom prst="rect">
            <a:avLst/>
          </a:prstGeom>
          <a:solidFill>
            <a:schemeClr val="bg2"/>
          </a:solidFill>
          <a:ln w="57150"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>
              <a:buFont typeface="Wingdings 3" charset="2"/>
              <a:buAutoNum type="arabicPeriod"/>
            </a:pP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Побудительно – мотивационный этап</a:t>
            </a:r>
          </a:p>
          <a:p>
            <a:pPr marL="514350" indent="-514350" algn="ctr">
              <a:buFont typeface="Wingdings 3" charset="2"/>
              <a:buAutoNum type="arabicPeriod"/>
            </a:pPr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 Black" panose="020B0A04020102020204" pitchFamily="34" charset="0"/>
              </a:rPr>
              <a:t>Аналитико – синтаксический этап</a:t>
            </a:r>
          </a:p>
          <a:p>
            <a:pPr marL="514350" indent="-514350" algn="ctr">
              <a:buFont typeface="Wingdings 3" charset="2"/>
              <a:buAutoNum type="arabicPeriod"/>
            </a:pP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Исполнительный этап</a:t>
            </a:r>
          </a:p>
          <a:p>
            <a:pPr lvl="8" algn="ctr"/>
            <a:endParaRPr lang="ru-RU" sz="26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rial Black" panose="020B0A04020102020204" pitchFamily="34" charset="0"/>
            </a:endParaRPr>
          </a:p>
          <a:p>
            <a:pPr marL="4171950" lvl="8" indent="-514350" algn="ctr">
              <a:buFont typeface="Wingdings 3" charset="2"/>
              <a:buAutoNum type="arabicPeriod"/>
            </a:pPr>
            <a:endParaRPr lang="ru-RU" sz="2600" b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rial Black" panose="020B0A04020102020204" pitchFamily="34" charset="0"/>
            </a:endParaRPr>
          </a:p>
          <a:p>
            <a:pPr lvl="8" algn="ctr"/>
            <a:endParaRPr lang="ru-RU" sz="2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510" y="3734872"/>
            <a:ext cx="4726546" cy="2910627"/>
          </a:xfrm>
          <a:prstGeom prst="rect">
            <a:avLst/>
          </a:prstGeom>
        </p:spPr>
      </p:pic>
      <p:sp>
        <p:nvSpPr>
          <p:cNvPr id="8" name="Пятно 1 7"/>
          <p:cNvSpPr/>
          <p:nvPr/>
        </p:nvSpPr>
        <p:spPr>
          <a:xfrm>
            <a:off x="502276" y="3890665"/>
            <a:ext cx="2305318" cy="203361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6-конечная звезда 8"/>
          <p:cNvSpPr/>
          <p:nvPr/>
        </p:nvSpPr>
        <p:spPr>
          <a:xfrm>
            <a:off x="9298546" y="3734872"/>
            <a:ext cx="1970468" cy="1893196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89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5" y="103031"/>
            <a:ext cx="12011696" cy="965915"/>
          </a:xfrm>
          <a:solidFill>
            <a:schemeClr val="accent3">
              <a:lumMod val="75000"/>
            </a:schemeClr>
          </a:solidFill>
          <a:ln w="76200">
            <a:solidFill>
              <a:srgbClr val="FFFF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Побудительно – мотивационный этап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306" y="1210614"/>
            <a:ext cx="12011694" cy="564738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latin typeface="Impact" panose="020B0806030902050204" pitchFamily="34" charset="0"/>
              </a:rPr>
              <a:t>     </a:t>
            </a:r>
            <a: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  <a:t>Потребность человека в вербальном общении под влиянием </a:t>
            </a:r>
            <a:r>
              <a:rPr lang="ru-RU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Impact" panose="020B0806030902050204" pitchFamily="34" charset="0"/>
              </a:rPr>
              <a:t>мотива </a:t>
            </a:r>
            <a: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  <a:t>и при наличии цели высказывания, которая затем реализуется в воздействии говорящего на других людей.</a:t>
            </a:r>
          </a:p>
          <a:p>
            <a:pPr algn="ctr"/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Impact" panose="020B0806030902050204" pitchFamily="34" charset="0"/>
              </a:rPr>
              <a:t>МОТИВЫ: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Impact" panose="020B0806030902050204" pitchFamily="34" charset="0"/>
              </a:rPr>
              <a:t>Интеллектуальные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Impact" panose="020B0806030902050204" pitchFamily="34" charset="0"/>
              </a:rPr>
              <a:t>Моральные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Impact" panose="020B0806030902050204" pitchFamily="34" charset="0"/>
              </a:rPr>
              <a:t>Эмоционально - эстетические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808" y="2801558"/>
            <a:ext cx="4018207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1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957" y="-1"/>
            <a:ext cx="11998816" cy="1043190"/>
          </a:xfrm>
          <a:solidFill>
            <a:schemeClr val="accent6">
              <a:lumMod val="75000"/>
            </a:schemeClr>
          </a:solidFill>
          <a:ln w="57150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Аналитико – синтетический этап</a:t>
            </a:r>
            <a:endParaRPr lang="ru-RU" sz="48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8957" y="1236372"/>
            <a:ext cx="12204879" cy="5621628"/>
          </a:xfrm>
          <a:solidFill>
            <a:schemeClr val="accent6">
              <a:lumMod val="60000"/>
              <a:lumOff val="40000"/>
            </a:schemeClr>
          </a:solidFill>
          <a:ln w="57150"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pPr algn="just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</a:rPr>
              <a:t>Свёрнутые, внутренние умственные действия по программированию и структурированию речевого высказывания, когда происходит реализация замысла высказывания в процессе формирования и формулирования мысли.</a:t>
            </a:r>
          </a:p>
          <a:p>
            <a:pPr algn="just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</a:rPr>
              <a:t> 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2023" y="5022761"/>
            <a:ext cx="3284112" cy="157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6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62" y="0"/>
            <a:ext cx="11985938" cy="927279"/>
          </a:xfrm>
          <a:solidFill>
            <a:srgbClr val="00B0F0"/>
          </a:solidFill>
          <a:ln w="76200"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Исполнительный этап</a:t>
            </a:r>
            <a:endParaRPr lang="ru-RU" sz="4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062" y="1133340"/>
            <a:ext cx="11985938" cy="5724659"/>
          </a:xfrm>
          <a:solidFill>
            <a:srgbClr val="92D050"/>
          </a:solidFill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 fontScale="92500"/>
          </a:bodyPr>
          <a:lstStyle/>
          <a:p>
            <a:pPr algn="just"/>
            <a:r>
              <a:rPr lang="ru-RU" sz="3200" dirty="0" smtClean="0">
                <a:latin typeface="Impact" panose="020B0806030902050204" pitchFamily="34" charset="0"/>
              </a:rPr>
              <a:t>     </a:t>
            </a:r>
            <a:r>
              <a:rPr lang="ru-RU" sz="3600" dirty="0" smtClean="0">
                <a:solidFill>
                  <a:srgbClr val="FF0000"/>
                </a:solidFill>
                <a:latin typeface="Impact" panose="020B0806030902050204" pitchFamily="34" charset="0"/>
              </a:rPr>
              <a:t>Сложный, многоплановый, наименее разработанный у всех авторов. Исследования в области речевой патологии позволяют считать этот этап творческой деятельностью, осуществляемой по определённым правилам, которыми говорящий оперирует в зависимости от цели высказывания и ситуации общения. Детальная разработка особенностей данного этапа помогла бы пролить свет на такие важные вопросы как взаимоотношение лексического и грамматического аспектов, последовательность развития навыков лексического и грамматического оформления высказываний, их место в общем процессе становления речи.</a:t>
            </a:r>
            <a:endParaRPr lang="ru-RU" sz="3600" dirty="0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63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6" y="0"/>
            <a:ext cx="12037454" cy="746975"/>
          </a:xfr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Взаимосвязь говорения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546" y="875762"/>
            <a:ext cx="12037454" cy="5982237"/>
          </a:xfrm>
          <a:solidFill>
            <a:srgbClr val="FFFF00"/>
          </a:solidFill>
        </p:spPr>
        <p:txBody>
          <a:bodyPr/>
          <a:lstStyle/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693391"/>
              </p:ext>
            </p:extLst>
          </p:nvPr>
        </p:nvGraphicFramePr>
        <p:xfrm>
          <a:off x="154546" y="875762"/>
          <a:ext cx="12037455" cy="6156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12485"/>
                <a:gridCol w="4012485"/>
                <a:gridCol w="4012485"/>
              </a:tblGrid>
              <a:tr h="650384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err="1" smtClean="0"/>
                        <a:t>Аудирование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C00000"/>
                          </a:solidFill>
                        </a:rPr>
                        <a:t>Чтение</a:t>
                      </a:r>
                      <a:endParaRPr lang="ru-RU" sz="4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7030A0"/>
                          </a:solidFill>
                        </a:rPr>
                        <a:t>Письмо</a:t>
                      </a:r>
                      <a:endParaRPr lang="ru-RU" sz="3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650384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Impact" panose="020B0806030902050204" pitchFamily="34" charset="0"/>
                        </a:rPr>
                        <a:t>Психологи</a:t>
                      </a: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 указывают, что деятельность </a:t>
                      </a:r>
                      <a:r>
                        <a:rPr lang="ru-RU" sz="2000" baseline="0" dirty="0" err="1" smtClean="0">
                          <a:latin typeface="Impact" panose="020B0806030902050204" pitchFamily="34" charset="0"/>
                        </a:rPr>
                        <a:t>речедвигательного</a:t>
                      </a: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 и слухового анализаторов находятся в тесной взаимосвязи. </a:t>
                      </a:r>
                      <a:r>
                        <a:rPr lang="ru-RU" sz="2000" u="sng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 panose="020B0806030902050204" pitchFamily="34" charset="0"/>
                        </a:rPr>
                        <a:t>Жинкин</a:t>
                      </a:r>
                      <a:r>
                        <a:rPr lang="ru-RU" sz="2000" u="sng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 panose="020B0806030902050204" pitchFamily="34" charset="0"/>
                        </a:rPr>
                        <a:t> Н.И.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 panose="020B0806030902050204" pitchFamily="34" charset="0"/>
                        </a:rPr>
                        <a:t>: «Для того, чтобы научиться понимать речь, необходимо говорить, и по тому, как будет принята ваша речь, судить о своём понимании. Понимание (</a:t>
                      </a:r>
                      <a:r>
                        <a:rPr lang="ru-RU" sz="20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 panose="020B0806030902050204" pitchFamily="34" charset="0"/>
                        </a:rPr>
                        <a:t>аудирование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 panose="020B0806030902050204" pitchFamily="34" charset="0"/>
                        </a:rPr>
                        <a:t>) формируется в процессе говорения, а говорение в процессе понимания (</a:t>
                      </a:r>
                      <a:r>
                        <a:rPr lang="ru-RU" sz="20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 panose="020B0806030902050204" pitchFamily="34" charset="0"/>
                        </a:rPr>
                        <a:t>аудирования</a:t>
                      </a:r>
                      <a:r>
                        <a:rPr lang="ru-RU" sz="20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Impact" panose="020B0806030902050204" pitchFamily="34" charset="0"/>
                        </a:rPr>
                        <a:t>)».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Impact" panose="020B0806030902050204" pitchFamily="34" charset="0"/>
                        </a:rPr>
                        <a:t> По данным </a:t>
                      </a:r>
                      <a:r>
                        <a:rPr lang="ru-RU" sz="2000" u="sng" baseline="0" dirty="0" smtClean="0">
                          <a:solidFill>
                            <a:schemeClr val="accent1"/>
                          </a:solidFill>
                          <a:latin typeface="Impact" panose="020B0806030902050204" pitchFamily="34" charset="0"/>
                        </a:rPr>
                        <a:t>Соколова А.А. </a:t>
                      </a:r>
                      <a:r>
                        <a:rPr lang="ru-RU" sz="2000" baseline="0" dirty="0" smtClean="0">
                          <a:solidFill>
                            <a:schemeClr val="accent1"/>
                          </a:solidFill>
                          <a:latin typeface="Impact" panose="020B0806030902050204" pitchFamily="34" charset="0"/>
                        </a:rPr>
                        <a:t>внутренняя речь и связанная с ней артикуляция имеют место при </a:t>
                      </a:r>
                      <a:r>
                        <a:rPr lang="ru-RU" sz="2000" baseline="0" dirty="0" err="1" smtClean="0">
                          <a:solidFill>
                            <a:schemeClr val="accent1"/>
                          </a:solidFill>
                          <a:latin typeface="Impact" panose="020B0806030902050204" pitchFamily="34" charset="0"/>
                        </a:rPr>
                        <a:t>аудировании</a:t>
                      </a:r>
                      <a:r>
                        <a:rPr lang="ru-RU" sz="2000" baseline="0" dirty="0" smtClean="0">
                          <a:solidFill>
                            <a:schemeClr val="accent1"/>
                          </a:solidFill>
                          <a:latin typeface="Impact" panose="020B0806030902050204" pitchFamily="34" charset="0"/>
                        </a:rPr>
                        <a:t> и говорении.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Impact" panose="020B080603090205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3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Impact" panose="020B0806030902050204" pitchFamily="34" charset="0"/>
                        </a:rPr>
                        <a:t>Переходная форма от устной речи к письму, сочетающая в себе признаки того и другого. Обучение как чтению, так и письму связано с развитием зависимости речевого слуха и артикуляции.</a:t>
                      </a:r>
                      <a:endParaRPr lang="ru-RU" sz="3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Impact" panose="020B080603090205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3600" dirty="0" smtClean="0">
                          <a:solidFill>
                            <a:srgbClr val="C00000"/>
                          </a:solidFill>
                          <a:latin typeface="Impact" panose="020B0806030902050204" pitchFamily="34" charset="0"/>
                        </a:rPr>
                        <a:t>Возникло на базе звучащей речи как способ фиксации звуков языка для сохранения и последующего воспроизведения информации.</a:t>
                      </a:r>
                      <a:endParaRPr lang="ru-RU" sz="3600" dirty="0">
                        <a:solidFill>
                          <a:srgbClr val="C00000"/>
                        </a:solidFill>
                        <a:latin typeface="Impact" panose="020B080603090205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9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6" y="0"/>
            <a:ext cx="12037454" cy="708338"/>
          </a:xfr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ОБЩИЕ УМЕНИЯ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546" y="811368"/>
            <a:ext cx="12037454" cy="6046631"/>
          </a:xfr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Соотносить акустические (при слушании и говорении) и зрительные (при чтении и письме) образы с семантикой.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Коррелировать скорость </a:t>
            </a:r>
            <a:r>
              <a:rPr lang="ru-RU" sz="24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аудирования</a:t>
            </a: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/чтения в зависимости от условий восприятия и целевой установки.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Проявлять гибкость в восприятии и переработке информации в зависимости от трудности речевого сообщения.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Автоматически применять правила, накопленные в долговременной памяти.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Пользоваться ориентирами восприятия и порождения речи.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Преодолевать направленность внимания на артикуляцию.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Широко пользоваться прогнозированием на уровне языковой формы и содержания.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Использовать сенсорно-перцептивную базу родного языка в иностранном языке.</a:t>
            </a:r>
            <a:endParaRPr lang="ru-RU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86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1" y="154547"/>
            <a:ext cx="11861442" cy="6606862"/>
          </a:xfrm>
          <a:solidFill>
            <a:srgbClr val="00B0F0"/>
          </a:solidFill>
          <a:ln w="76200">
            <a:solidFill>
              <a:srgbClr val="C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       ВИДЫ РЕЧЕВЫХ СИТУАЦИЙ</a:t>
            </a:r>
            <a:b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        Учебная -                  </a:t>
            </a:r>
            <a:r>
              <a:rPr lang="ru-RU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Естесственная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моделирует реальное речевое общение, призвана обеспечивать потребность учащихся в речевом общении и должна представлять собой совокупность жизненных условий, побуждающих к выражению мыслей и использованию при этом определённого языкового материала. УРС отличается от </a:t>
            </a:r>
            <a:r>
              <a:rPr lang="ru-RU" i="1" dirty="0" err="1" smtClean="0">
                <a:solidFill>
                  <a:schemeClr val="accent2"/>
                </a:solidFill>
                <a:latin typeface="Arial Black" panose="020B0A04020102020204" pitchFamily="34" charset="0"/>
              </a:rPr>
              <a:t>естесственной</a:t>
            </a:r>
            <a:r>
              <a:rPr lang="ru-RU" i="1" dirty="0">
                <a:solidFill>
                  <a:schemeClr val="accent2"/>
                </a:solidFill>
                <a:latin typeface="Arial Black" panose="020B0A04020102020204" pitchFamily="34" charset="0"/>
              </a:rPr>
              <a:t> </a:t>
            </a:r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а) определённой детализацией обстоятельств окружающей действительности б) наличием вербального стимула в) возможностью многократного воспроизведения.</a:t>
            </a:r>
            <a:b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  <a:r>
              <a:rPr lang="ru-RU" sz="4900" dirty="0">
                <a:solidFill>
                  <a:srgbClr val="FFFF00"/>
                </a:solidFill>
                <a:latin typeface="Arial Black" panose="020B0A04020102020204" pitchFamily="34" charset="0"/>
              </a:rPr>
              <a:t/>
            </a:r>
            <a:br>
              <a:rPr lang="ru-RU" sz="4900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endParaRPr lang="ru-RU" sz="44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13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90152"/>
            <a:ext cx="12011696" cy="901520"/>
          </a:xfrm>
          <a:solidFill>
            <a:schemeClr val="bg2">
              <a:lumMod val="50000"/>
            </a:schemeClr>
          </a:solidFill>
          <a:ln w="57150"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Impact" panose="020B0806030902050204" pitchFamily="34" charset="0"/>
              </a:rPr>
              <a:t>УРС В УЧЕБНОМ ПРОЦЕССЕ</a:t>
            </a:r>
            <a:endParaRPr lang="ru-RU" sz="4800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304" y="1700010"/>
            <a:ext cx="12011696" cy="5157989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accent1"/>
                </a:solidFill>
                <a:latin typeface="Impact" panose="020B0806030902050204" pitchFamily="34" charset="0"/>
              </a:rPr>
              <a:t>Единица содержания обучения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accent1"/>
                </a:solidFill>
                <a:latin typeface="Impact" panose="020B0806030902050204" pitchFamily="34" charset="0"/>
              </a:rPr>
              <a:t>Способ организации материала на уроке, в учебнике или учебном пособии</a:t>
            </a:r>
          </a:p>
          <a:p>
            <a:pPr marL="742950" indent="-742950">
              <a:buAutoNum type="arabicPeriod"/>
            </a:pPr>
            <a:endParaRPr lang="ru-RU" sz="3600" dirty="0" smtClean="0">
              <a:solidFill>
                <a:schemeClr val="accent1"/>
              </a:solidFill>
              <a:latin typeface="Impact" panose="020B0806030902050204" pitchFamily="34" charset="0"/>
            </a:endParaRPr>
          </a:p>
          <a:p>
            <a:pPr marL="742950" indent="-742950">
              <a:buAutoNum type="arabicPeriod"/>
            </a:pPr>
            <a:endParaRPr lang="ru-RU" sz="3600" dirty="0">
              <a:solidFill>
                <a:schemeClr val="accent1"/>
              </a:solidFill>
              <a:latin typeface="Impact" panose="020B0806030902050204" pitchFamily="34" charset="0"/>
            </a:endParaRPr>
          </a:p>
          <a:p>
            <a:pPr marL="742950" indent="-742950">
              <a:buAutoNum type="arabicPeriod"/>
            </a:pPr>
            <a:endParaRPr lang="ru-RU" sz="3600" dirty="0" smtClean="0">
              <a:solidFill>
                <a:schemeClr val="accent1"/>
              </a:solidFill>
              <a:latin typeface="Impact" panose="020B0806030902050204" pitchFamily="34" charset="0"/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solidFill>
                  <a:schemeClr val="accent1"/>
                </a:solidFill>
                <a:latin typeface="Impact" panose="020B0806030902050204" pitchFamily="34" charset="0"/>
              </a:rPr>
              <a:t>Критерий организации учебных упражнений</a:t>
            </a:r>
            <a:endParaRPr lang="ru-RU" sz="36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087" y="3503053"/>
            <a:ext cx="3206840" cy="20690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72" y="3503053"/>
            <a:ext cx="2717441" cy="20690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4417" y="3503052"/>
            <a:ext cx="4774708" cy="206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5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4" y="103031"/>
            <a:ext cx="11998816" cy="1197735"/>
          </a:xfrm>
          <a:solidFill>
            <a:srgbClr val="00B0F0"/>
          </a:solidFill>
          <a:ln w="38100">
            <a:solidFill>
              <a:srgbClr val="FFC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Этапы участия преподавателя в раскрытии ситуации</a:t>
            </a:r>
            <a:endParaRPr lang="ru-RU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184" y="1403797"/>
            <a:ext cx="11998816" cy="5409128"/>
          </a:xfr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B0F0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12800" dirty="0" smtClean="0">
                <a:solidFill>
                  <a:srgbClr val="0070C0"/>
                </a:solidFill>
                <a:latin typeface="Impact" panose="020B0806030902050204" pitchFamily="34" charset="0"/>
              </a:rPr>
              <a:t>Ситуация создаётся преподавателем, который определяет тему и языковый материал :</a:t>
            </a:r>
          </a:p>
          <a:p>
            <a:endParaRPr lang="ru-RU" sz="7200" dirty="0">
              <a:solidFill>
                <a:srgbClr val="0070C0"/>
              </a:solidFill>
              <a:latin typeface="Impact" panose="020B0806030902050204" pitchFamily="34" charset="0"/>
            </a:endParaRPr>
          </a:p>
          <a:p>
            <a:endParaRPr lang="ru-RU" sz="5100" dirty="0" smtClean="0">
              <a:solidFill>
                <a:srgbClr val="0070C0"/>
              </a:solidFill>
              <a:latin typeface="Impact" panose="020B0806030902050204" pitchFamily="34" charset="0"/>
            </a:endParaRPr>
          </a:p>
          <a:p>
            <a:pPr algn="ctr"/>
            <a:r>
              <a:rPr lang="ru-RU" sz="12800" dirty="0" smtClean="0">
                <a:solidFill>
                  <a:srgbClr val="FFFF00"/>
                </a:solidFill>
                <a:latin typeface="Impact" panose="020B0806030902050204" pitchFamily="34" charset="0"/>
              </a:rPr>
              <a:t>НАЧАЛЬНЫЙ И СРЕДНИЙ ЭТАП</a:t>
            </a:r>
          </a:p>
          <a:p>
            <a:pPr algn="ctr"/>
            <a:endParaRPr lang="ru-RU" sz="5800" dirty="0" smtClean="0">
              <a:solidFill>
                <a:srgbClr val="FFFF00"/>
              </a:solidFill>
              <a:latin typeface="Impact" panose="020B0806030902050204" pitchFamily="34" charset="0"/>
            </a:endParaRPr>
          </a:p>
          <a:p>
            <a:r>
              <a:rPr lang="ru-RU" sz="11200" dirty="0" smtClean="0">
                <a:solidFill>
                  <a:srgbClr val="0070C0"/>
                </a:solidFill>
                <a:latin typeface="Impact" panose="020B0806030902050204" pitchFamily="34" charset="0"/>
              </a:rPr>
              <a:t>Ситуация частично управляемая преподавателем, учащиеся же должны в дополнении к данному использовать самостоятельно выбранный ранее усвоенный материал. В хорошо подготовленных классах – свободные ситуации, выбор и наполнение которых предоставляется учащимся. Преподаватель контролирует время, тематику и нормативную правильность:</a:t>
            </a:r>
          </a:p>
          <a:p>
            <a:endParaRPr lang="ru-RU" sz="5100" dirty="0" smtClean="0">
              <a:solidFill>
                <a:srgbClr val="0070C0"/>
              </a:solidFill>
              <a:latin typeface="Impact" panose="020B0806030902050204" pitchFamily="34" charset="0"/>
            </a:endParaRPr>
          </a:p>
          <a:p>
            <a:pPr algn="ctr"/>
            <a:r>
              <a:rPr lang="ru-RU" sz="12800" dirty="0" smtClean="0">
                <a:solidFill>
                  <a:srgbClr val="FFFF00"/>
                </a:solidFill>
                <a:latin typeface="Impact" panose="020B0806030902050204" pitchFamily="34" charset="0"/>
              </a:rPr>
              <a:t>СТАРШИЕ КЛАССЫ</a:t>
            </a:r>
          </a:p>
          <a:p>
            <a:endParaRPr lang="ru-RU" sz="3500" dirty="0" smtClean="0">
              <a:solidFill>
                <a:srgbClr val="0070C0"/>
              </a:solidFill>
              <a:latin typeface="Impact" panose="020B0806030902050204" pitchFamily="34" charset="0"/>
            </a:endParaRPr>
          </a:p>
          <a:p>
            <a:endParaRPr lang="ru-RU" sz="3200" dirty="0" smtClean="0">
              <a:solidFill>
                <a:srgbClr val="0070C0"/>
              </a:solidFill>
              <a:latin typeface="Impact" panose="020B0806030902050204" pitchFamily="34" charset="0"/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   </a:t>
            </a:r>
            <a:endParaRPr lang="ru-RU" sz="32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30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820" y="141668"/>
            <a:ext cx="11848563" cy="6568225"/>
          </a:xfr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4400" u="sng" dirty="0" smtClean="0">
                <a:latin typeface="Arial Black" panose="020B0A04020102020204" pitchFamily="34" charset="0"/>
              </a:rPr>
              <a:t>Проблема</a:t>
            </a:r>
            <a:r>
              <a:rPr lang="ru-RU" sz="4000" dirty="0" smtClean="0">
                <a:latin typeface="Arial Black" panose="020B0A04020102020204" pitchFamily="34" charset="0"/>
              </a:rPr>
              <a:t> – низкий уровень развития навыков говорения у учащихся</a:t>
            </a:r>
            <a:br>
              <a:rPr lang="ru-RU" sz="4000" dirty="0" smtClean="0">
                <a:latin typeface="Arial Black" panose="020B0A04020102020204" pitchFamily="34" charset="0"/>
              </a:rPr>
            </a:br>
            <a:r>
              <a:rPr lang="ru-RU" sz="3100" dirty="0" smtClean="0">
                <a:latin typeface="Arial Black" panose="020B0A04020102020204" pitchFamily="34" charset="0"/>
              </a:rPr>
              <a:t/>
            </a:r>
            <a:br>
              <a:rPr lang="ru-RU" sz="3100" dirty="0" smtClean="0">
                <a:latin typeface="Arial Black" panose="020B0A04020102020204" pitchFamily="34" charset="0"/>
              </a:rPr>
            </a:br>
            <a:r>
              <a:rPr lang="ru-RU" sz="3100" dirty="0">
                <a:latin typeface="Arial Black" panose="020B0A04020102020204" pitchFamily="34" charset="0"/>
              </a:rPr>
              <a:t/>
            </a:r>
            <a:br>
              <a:rPr lang="ru-RU" sz="3100" dirty="0">
                <a:latin typeface="Arial Black" panose="020B0A04020102020204" pitchFamily="34" charset="0"/>
              </a:rPr>
            </a:br>
            <a:r>
              <a:rPr lang="ru-RU" sz="3100" dirty="0" smtClean="0">
                <a:latin typeface="Arial Black" panose="020B0A04020102020204" pitchFamily="34" charset="0"/>
              </a:rPr>
              <a:t/>
            </a:r>
            <a:br>
              <a:rPr lang="ru-RU" sz="3100" dirty="0" smtClean="0">
                <a:latin typeface="Arial Black" panose="020B0A04020102020204" pitchFamily="34" charset="0"/>
              </a:rPr>
            </a:br>
            <a:r>
              <a:rPr lang="ru-RU" sz="3100" dirty="0">
                <a:latin typeface="Arial Black" panose="020B0A04020102020204" pitchFamily="34" charset="0"/>
              </a:rPr>
              <a:t/>
            </a:r>
            <a:br>
              <a:rPr lang="ru-RU" sz="3100" dirty="0">
                <a:latin typeface="Arial Black" panose="020B0A04020102020204" pitchFamily="34" charset="0"/>
              </a:rPr>
            </a:br>
            <a:r>
              <a:rPr lang="ru-RU" sz="3100" dirty="0" smtClean="0">
                <a:latin typeface="Arial Black" panose="020B0A04020102020204" pitchFamily="34" charset="0"/>
              </a:rPr>
              <a:t/>
            </a:r>
            <a:br>
              <a:rPr lang="ru-RU" sz="3100" dirty="0" smtClean="0">
                <a:latin typeface="Arial Black" panose="020B0A04020102020204" pitchFamily="34" charset="0"/>
              </a:rPr>
            </a:br>
            <a:r>
              <a:rPr lang="ru-RU" sz="4400" u="sng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Актуальность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–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говорение является целью обучения иностранным языкам в средней общеобразовательной школе и составной частью ОГЭ и ЕГЭ; говорение является средством формирования лексических и грамматических навыков у учащихся</a:t>
            </a:r>
            <a: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</a:b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4" y="1378040"/>
            <a:ext cx="3863662" cy="2150772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1849" y="1378041"/>
            <a:ext cx="3103807" cy="2150772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2023" y="1378040"/>
            <a:ext cx="3657600" cy="2150772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4421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31" y="0"/>
            <a:ext cx="12088969" cy="1275008"/>
          </a:xfrm>
          <a:solidFill>
            <a:srgbClr val="FFC000"/>
          </a:solidFill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Лингвистическая характеристика монологической речи</a:t>
            </a:r>
            <a:endParaRPr lang="ru-RU" sz="4000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2" y="1390918"/>
            <a:ext cx="11985938" cy="5467082"/>
          </a:xfr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chemeClr val="accent1"/>
                </a:solidFill>
                <a:latin typeface="Impact" panose="020B0806030902050204" pitchFamily="34" charset="0"/>
              </a:rPr>
              <a:t>Монолог – </a:t>
            </a:r>
            <a:r>
              <a:rPr lang="ru-RU" sz="3200" i="1" dirty="0" smtClean="0">
                <a:solidFill>
                  <a:schemeClr val="accent1"/>
                </a:solidFill>
                <a:latin typeface="Impact" panose="020B0806030902050204" pitchFamily="34" charset="0"/>
              </a:rPr>
              <a:t>организованный вид речи, представляющий собой продукт индивидуального построения и предполагающий продолжительное высказывание одного лица, обращённое к аудитории. Говорящий должен иметь какую-то тему и уметь построить на её основе своё высказывание. Монологическая речь предполагает умение избирательно пользоваться языковыми средствами адекватно коммуникативной задаче, а также некоторыми неязыковыми коммуникативными средствами.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5962" y="5460642"/>
            <a:ext cx="3889418" cy="1300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4" y="0"/>
            <a:ext cx="11998816" cy="669701"/>
          </a:xfrm>
          <a:solidFill>
            <a:schemeClr val="accent6">
              <a:lumMod val="75000"/>
            </a:schemeClr>
          </a:solidFill>
          <a:ln w="57150">
            <a:solidFill>
              <a:srgbClr val="FFFF00"/>
            </a:solidFill>
          </a:ln>
          <a:effectLst>
            <a:reflection blurRad="6350" stA="50000" endA="300" endPos="55500" dist="50800" dir="5400000" sy="-100000" algn="bl" rotWithShape="0"/>
          </a:effectLst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КЛАССИФИКАЦИЯ МОНОЛОГОВ</a:t>
            </a:r>
            <a:endParaRPr lang="ru-RU" sz="32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6406" y="669701"/>
            <a:ext cx="5855594" cy="6175421"/>
          </a:xfrm>
          <a:solidFill>
            <a:schemeClr val="accent2">
              <a:lumMod val="60000"/>
              <a:lumOff val="40000"/>
            </a:schemeClr>
          </a:solidFill>
          <a:ln w="381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rPr>
              <a:t>            Другие авторы: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rPr>
              <a:t>Стилистически нейтральный (нет обращения ко 2-му лицу)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rPr>
              <a:t>Разговорный (от 1-го лица, обращённый к реальному или предполагаемому 2-му лицу)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3184" y="669701"/>
            <a:ext cx="6143222" cy="6188299"/>
          </a:xfr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ru-RU" sz="43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                        В.В. Виноградов: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Монолог – убеждение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Лирический монолог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Драматический монолог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  <a:latin typeface="Impact" panose="020B0806030902050204" pitchFamily="34" charset="0"/>
              </a:rPr>
              <a:t>Сообщающий монолог</a:t>
            </a:r>
            <a:endParaRPr lang="ru-RU" sz="4800" dirty="0">
              <a:solidFill>
                <a:schemeClr val="bg2">
                  <a:lumMod val="25000"/>
                </a:schemeClr>
              </a:solidFill>
              <a:latin typeface="Impact" panose="020B080603090205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1262" y="669701"/>
            <a:ext cx="3992451" cy="15068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114" y="5318975"/>
            <a:ext cx="1854559" cy="140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1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6" y="0"/>
            <a:ext cx="12024574" cy="721217"/>
          </a:xfrm>
          <a:solidFill>
            <a:schemeClr val="accent2"/>
          </a:solidFill>
          <a:ln w="38100">
            <a:solidFill>
              <a:srgbClr val="0070C0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Impact" panose="020B0806030902050204" pitchFamily="34" charset="0"/>
              </a:rPr>
              <a:t>Лингвистическая характеристика диалогической речи</a:t>
            </a:r>
            <a:endParaRPr lang="ru-RU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426" y="721216"/>
            <a:ext cx="12024574" cy="6136783"/>
          </a:xfrm>
          <a:solidFill>
            <a:schemeClr val="accent3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Двусторонний характер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Единая ситуация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Контактность собеседников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Использование невербальных средств (интонация, жесты, мимика)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Сокращённая речь с упрощённым синтаксисом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Спонтанная  (содержание разговора и его структура зависят от реплик собеседников)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rgbClr val="FFFF00"/>
                </a:solidFill>
                <a:latin typeface="Impact" panose="020B0806030902050204" pitchFamily="34" charset="0"/>
              </a:rPr>
              <a:t>Эмоциональная и экспрессивная (субъективная оценочная окраска речи, клише, образцы, невербальные средства)</a:t>
            </a:r>
            <a:endParaRPr lang="ru-RU" sz="3200" dirty="0">
              <a:solidFill>
                <a:srgbClr val="FFFF00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6563" y="811368"/>
            <a:ext cx="3915178" cy="182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2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0"/>
            <a:ext cx="12011696" cy="6858000"/>
          </a:xfrm>
          <a:solidFill>
            <a:schemeClr val="accent1">
              <a:lumMod val="60000"/>
              <a:lumOff val="40000"/>
            </a:schemeClr>
          </a:solidFill>
          <a:ln w="57150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Impact" panose="020B0806030902050204" pitchFamily="34" charset="0"/>
              </a:rPr>
              <a:t>В основу обучения диалогической речи должны быть положены двучленные единства:</a:t>
            </a:r>
            <a:br>
              <a:rPr lang="ru-RU" sz="4000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вопрос – ответ</a:t>
            </a:r>
            <a:b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вопрос – контрвопрос</a:t>
            </a:r>
            <a:b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сообщение – вопрос</a:t>
            </a:r>
            <a:b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сообщение – сообщение</a:t>
            </a:r>
            <a:b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sz="5400" dirty="0" err="1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сообщение</a:t>
            </a: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 – ответная реплика</a:t>
            </a:r>
            <a:b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побуждение – сообщение</a:t>
            </a:r>
            <a:b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sz="5400" dirty="0" smtClean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rPr>
              <a:t>побуждение - вопрос</a:t>
            </a:r>
            <a:endParaRPr lang="ru-RU" sz="5400" dirty="0">
              <a:solidFill>
                <a:schemeClr val="accent5">
                  <a:lumMod val="75000"/>
                </a:schemeClr>
              </a:solidFill>
              <a:latin typeface="Impact" panose="020B080603090205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973" y="1184857"/>
            <a:ext cx="2498500" cy="2279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30" y="1184858"/>
            <a:ext cx="2833351" cy="227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86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90152"/>
            <a:ext cx="12011696" cy="824248"/>
          </a:xfr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Упражнения для обучения говорению</a:t>
            </a:r>
            <a:endParaRPr lang="ru-RU" dirty="0">
              <a:solidFill>
                <a:schemeClr val="accent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304" y="1056068"/>
            <a:ext cx="12011696" cy="5801932"/>
          </a:xfrm>
          <a:solidFill>
            <a:schemeClr val="accent6">
              <a:lumMod val="75000"/>
            </a:schemeClr>
          </a:solidFill>
          <a:ln w="57150"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Последовательный переход от простых языковых единиц (слово   словосочетание   предложение) к более сложным (смысловой кусок   текст) и от элементарных операции (имитация) к более сложным.</a:t>
            </a:r>
          </a:p>
          <a:p>
            <a:endParaRPr lang="ru-RU" sz="32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562990"/>
              </p:ext>
            </p:extLst>
          </p:nvPr>
        </p:nvGraphicFramePr>
        <p:xfrm>
          <a:off x="2032000" y="3258356"/>
          <a:ext cx="8128000" cy="2919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64000"/>
                <a:gridCol w="4064000"/>
              </a:tblGrid>
              <a:tr h="136516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7030A0"/>
                          </a:solidFill>
                        </a:rPr>
                        <a:t>Языковые</a:t>
                      </a:r>
                      <a:r>
                        <a:rPr lang="ru-RU" sz="3600" baseline="0" dirty="0" smtClean="0">
                          <a:solidFill>
                            <a:srgbClr val="7030A0"/>
                          </a:solidFill>
                        </a:rPr>
                        <a:t> упражнения</a:t>
                      </a:r>
                      <a:endParaRPr lang="ru-RU" sz="36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2"/>
                          </a:solidFill>
                        </a:rPr>
                        <a:t>Речевые упражнения</a:t>
                      </a:r>
                      <a:endParaRPr lang="ru-RU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136516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Лексические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rgbClr val="7030A0"/>
                          </a:solidFill>
                        </a:rPr>
                        <a:t>Грамматические</a:t>
                      </a:r>
                      <a:endParaRPr lang="ru-RU" sz="3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accent2"/>
                          </a:solidFill>
                        </a:rPr>
                        <a:t>Подготовленная</a:t>
                      </a:r>
                    </a:p>
                    <a:p>
                      <a:pPr algn="ctr"/>
                      <a:r>
                        <a:rPr lang="ru-RU" sz="3200" dirty="0" smtClean="0">
                          <a:solidFill>
                            <a:schemeClr val="accent2"/>
                          </a:solidFill>
                        </a:rPr>
                        <a:t>Неподготовленная</a:t>
                      </a:r>
                      <a:r>
                        <a:rPr lang="ru-RU" sz="3200" baseline="0" dirty="0" smtClean="0">
                          <a:solidFill>
                            <a:schemeClr val="accent2"/>
                          </a:solidFill>
                        </a:rPr>
                        <a:t> речь</a:t>
                      </a:r>
                      <a:endParaRPr lang="ru-RU" sz="3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1635617" y="1777285"/>
            <a:ext cx="244698" cy="244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383370" y="1777285"/>
            <a:ext cx="231820" cy="227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156102" y="2266681"/>
            <a:ext cx="257578" cy="2189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525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789" y="103030"/>
            <a:ext cx="12063211" cy="6658377"/>
          </a:xfrm>
          <a:solidFill>
            <a:srgbClr val="FFFF00"/>
          </a:solidFill>
          <a:ln w="57150"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  <a:t>ПРИЗНАКИ</a:t>
            </a:r>
            <a:b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Arial Black" panose="020B0A04020102020204" pitchFamily="34" charset="0"/>
              </a:rPr>
            </a:br>
            <a:endParaRPr lang="ru-RU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888028"/>
              </p:ext>
            </p:extLst>
          </p:nvPr>
        </p:nvGraphicFramePr>
        <p:xfrm>
          <a:off x="360607" y="1081824"/>
          <a:ext cx="11578107" cy="5177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9369"/>
                <a:gridCol w="3859369"/>
                <a:gridCol w="3859369"/>
              </a:tblGrid>
              <a:tr h="98052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Подготовленная</a:t>
                      </a:r>
                    </a:p>
                    <a:p>
                      <a:pPr algn="ctr"/>
                      <a:r>
                        <a:rPr lang="ru-RU" sz="2000" dirty="0" smtClean="0"/>
                        <a:t>речь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Общие признаки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Неподготовленная</a:t>
                      </a:r>
                    </a:p>
                    <a:p>
                      <a:pPr algn="ctr"/>
                      <a:r>
                        <a:rPr lang="ru-RU" sz="2000" dirty="0" smtClean="0"/>
                        <a:t>речь</a:t>
                      </a:r>
                      <a:endParaRPr lang="ru-RU" sz="2000" dirty="0"/>
                    </a:p>
                  </a:txBody>
                  <a:tcPr/>
                </a:tc>
              </a:tr>
              <a:tr h="4196788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Franklin Gothic Medium" panose="020B0603020102020204" pitchFamily="34" charset="0"/>
                        </a:rPr>
                        <a:t>Опора на память и на разные ассоциации, на теоретические правила и вербальные опоры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Franklin Gothic Medium" panose="020B0603020102020204" pitchFamily="34" charset="0"/>
                        </a:rPr>
                        <a:t>Менее творческий характер, т.к. связана с заданным языковым материалом и с заданным содержанием</a:t>
                      </a:r>
                      <a:endParaRPr lang="ru-RU" sz="2400" dirty="0">
                        <a:solidFill>
                          <a:srgbClr val="00B050"/>
                        </a:solidFill>
                        <a:latin typeface="Franklin Gothic Medium" panose="020B06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rgbClr val="0070C0"/>
                          </a:solidFill>
                          <a:latin typeface="Franklin Gothic Medium" panose="020B0603020102020204" pitchFamily="34" charset="0"/>
                        </a:rPr>
                        <a:t>Умение определить логическую схему высказывания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rgbClr val="0070C0"/>
                          </a:solidFill>
                          <a:latin typeface="Franklin Gothic Medium" panose="020B0603020102020204" pitchFamily="34" charset="0"/>
                        </a:rPr>
                        <a:t>Наличие высокого уровня</a:t>
                      </a:r>
                      <a:r>
                        <a:rPr lang="ru-RU" sz="2400" baseline="0" dirty="0" smtClean="0">
                          <a:solidFill>
                            <a:srgbClr val="0070C0"/>
                          </a:solidFill>
                          <a:latin typeface="Franklin Gothic Medium" panose="020B0603020102020204" pitchFamily="34" charset="0"/>
                        </a:rPr>
                        <a:t> развития речевых механизмов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solidFill>
                            <a:srgbClr val="0070C0"/>
                          </a:solidFill>
                          <a:latin typeface="Franklin Gothic Medium" panose="020B0603020102020204" pitchFamily="34" charset="0"/>
                        </a:rPr>
                        <a:t>Лингвистическая правильность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solidFill>
                            <a:srgbClr val="0070C0"/>
                          </a:solidFill>
                          <a:latin typeface="Franklin Gothic Medium" panose="020B0603020102020204" pitchFamily="34" charset="0"/>
                        </a:rPr>
                        <a:t>Речевое творчество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solidFill>
                            <a:srgbClr val="0070C0"/>
                          </a:solidFill>
                          <a:latin typeface="Franklin Gothic Medium" panose="020B0603020102020204" pitchFamily="34" charset="0"/>
                        </a:rPr>
                        <a:t>Естественный темп</a:t>
                      </a:r>
                      <a:endParaRPr lang="ru-RU" sz="2400" dirty="0">
                        <a:solidFill>
                          <a:srgbClr val="0070C0"/>
                        </a:solidFill>
                        <a:latin typeface="Franklin Gothic Medium" panose="020B06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Franklin Gothic Medium" panose="020B0603020102020204" pitchFamily="34" charset="0"/>
                        </a:rPr>
                        <a:t>Отсутствие заданного языкового материала и заданного содержания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Franklin Gothic Medium" panose="020B0603020102020204" pitchFamily="34" charset="0"/>
                        </a:rPr>
                        <a:t>Выражение собственных мыслей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Franklin Gothic Medium" panose="020B0603020102020204" pitchFamily="34" charset="0"/>
                        </a:rPr>
                        <a:t>Ситуативно-контекстуальный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Franklin Gothic Medium" panose="020B0603020102020204" pitchFamily="34" charset="0"/>
                        </a:rPr>
                        <a:t> характер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Franklin Gothic Medium" panose="020B0603020102020204" pitchFamily="34" charset="0"/>
                        </a:rPr>
                        <a:t>Более творческий характер</a:t>
                      </a:r>
                      <a:endParaRPr lang="ru-RU" sz="2400" dirty="0">
                        <a:solidFill>
                          <a:srgbClr val="FF0000"/>
                        </a:solidFill>
                        <a:latin typeface="Franklin Gothic Medium" panose="020B0603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657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2" y="95533"/>
            <a:ext cx="11859904" cy="6578222"/>
          </a:xfrm>
          <a:solidFill>
            <a:schemeClr val="accent3">
              <a:lumMod val="40000"/>
              <a:lumOff val="60000"/>
            </a:schemeClr>
          </a:solidFill>
          <a:ln w="762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latin typeface="Arial Black" panose="020B0A04020102020204" pitchFamily="34" charset="0"/>
              </a:rPr>
              <a:t>         </a:t>
            </a:r>
            <a:r>
              <a:rPr lang="ru-RU" sz="40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Неподготовленная речь</a:t>
            </a:r>
            <a:br>
              <a:rPr lang="ru-RU" sz="4000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4000" dirty="0">
                <a:solidFill>
                  <a:srgbClr val="00B0F0"/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                в средней школе:</a:t>
            </a:r>
            <a:br>
              <a:rPr lang="ru-RU" sz="4000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1) Недостаточная содержательность 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2) Отсутствие последовательности и доказательности в суждениях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3) Стилистическая нейтральность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4) Незначительная обобщённость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   </a:t>
            </a:r>
            <a:r>
              <a:rPr lang="ru-RU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Постоянные занятия языком способствуют перестройке памяти, которая приобретает логический характер, развивается аналитическое мышление.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1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62" y="103031"/>
            <a:ext cx="11874321" cy="6593984"/>
          </a:xfrm>
          <a:solidFill>
            <a:srgbClr val="92D050"/>
          </a:solidFill>
          <a:ln w="76200">
            <a:solidFill>
              <a:srgbClr val="0070C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/>
          <a:lstStyle/>
          <a:p>
            <a:r>
              <a:rPr lang="ru-RU" dirty="0" smtClean="0">
                <a:latin typeface="Impact" panose="020B0806030902050204" pitchFamily="34" charset="0"/>
              </a:rPr>
              <a:t>            </a:t>
            </a:r>
            <a:r>
              <a:rPr lang="ru-RU" dirty="0" smtClean="0">
                <a:solidFill>
                  <a:srgbClr val="FF0000"/>
                </a:solidFill>
                <a:latin typeface="Impact" panose="020B0806030902050204" pitchFamily="34" charset="0"/>
              </a:rPr>
              <a:t>Речевые упражнения на подготовленную речь:</a:t>
            </a:r>
            <a:br>
              <a:rPr lang="ru-RU" dirty="0" smtClean="0">
                <a:solidFill>
                  <a:srgbClr val="FF000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-   Имитация (без преобразования материала или с механической подстановкой)</a:t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-   Видоизменение структур на основе логических операций (дистрибуция, трансформация, субституция, синонимическая/антонимическая замена и др.)</a:t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-   Конструирование структур (по образцу/без образца)</a:t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>-   Комбинирование и группировка структур</a:t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Impact" panose="020B0806030902050204" pitchFamily="34" charset="0"/>
              </a:rPr>
            </a:br>
            <a:endParaRPr lang="ru-RU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618483"/>
              </p:ext>
            </p:extLst>
          </p:nvPr>
        </p:nvGraphicFramePr>
        <p:xfrm>
          <a:off x="463639" y="4700788"/>
          <a:ext cx="11384923" cy="18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4923"/>
              </a:tblGrid>
              <a:tr h="1841679">
                <a:tc>
                  <a:txBody>
                    <a:bodyPr/>
                    <a:lstStyle/>
                    <a:p>
                      <a:pPr algn="just"/>
                      <a:r>
                        <a:rPr lang="ru-RU" sz="3600" dirty="0" smtClean="0">
                          <a:solidFill>
                            <a:srgbClr val="92D050"/>
                          </a:solidFill>
                          <a:latin typeface="Impact" panose="020B0806030902050204" pitchFamily="34" charset="0"/>
                        </a:rPr>
                        <a:t>Опора на ключевые слова, план, заголовок, источник информации (картинка, кино, диафильм, текст), изученную тему</a:t>
                      </a:r>
                      <a:endParaRPr lang="ru-RU" sz="3600" dirty="0">
                        <a:solidFill>
                          <a:srgbClr val="92D050"/>
                        </a:solidFill>
                        <a:latin typeface="Impact" panose="020B080603090205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8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67" y="128789"/>
            <a:ext cx="11822806" cy="6619742"/>
          </a:xfrm>
          <a:solidFill>
            <a:srgbClr val="00B0F0"/>
          </a:solidFill>
          <a:ln w="76200">
            <a:solidFill>
              <a:srgbClr val="FF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               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Речевые упражнения на неподготовленную речь</a:t>
            </a:r>
            <a:b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     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11488"/>
              </p:ext>
            </p:extLst>
          </p:nvPr>
        </p:nvGraphicFramePr>
        <p:xfrm>
          <a:off x="437881" y="2421227"/>
          <a:ext cx="11372045" cy="2550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72045"/>
              </a:tblGrid>
              <a:tr h="2550017">
                <a:tc>
                  <a:txBody>
                    <a:bodyPr/>
                    <a:lstStyle/>
                    <a:p>
                      <a:pPr algn="just"/>
                      <a:r>
                        <a:rPr lang="ru-RU" sz="3600" dirty="0" smtClean="0">
                          <a:latin typeface="Impact" panose="020B0806030902050204" pitchFamily="34" charset="0"/>
                        </a:rPr>
                        <a:t>Опора на источник информации (рассказ на родном языке, рисунок, </a:t>
                      </a:r>
                      <a:r>
                        <a:rPr lang="ru-RU" sz="3600" dirty="0" err="1" smtClean="0">
                          <a:latin typeface="Impact" panose="020B0806030902050204" pitchFamily="34" charset="0"/>
                        </a:rPr>
                        <a:t>неозвученный</a:t>
                      </a:r>
                      <a:r>
                        <a:rPr lang="ru-RU" sz="3600" dirty="0" smtClean="0">
                          <a:latin typeface="Impact" panose="020B0806030902050204" pitchFamily="34" charset="0"/>
                        </a:rPr>
                        <a:t> фильм), на жизненный опыт учащихся</a:t>
                      </a:r>
                      <a:r>
                        <a:rPr lang="ru-RU" sz="3600" baseline="0" dirty="0" smtClean="0">
                          <a:latin typeface="Impact" panose="020B0806030902050204" pitchFamily="34" charset="0"/>
                        </a:rPr>
                        <a:t> (увиденное, прочитанное, фантазия, свои суждения и т.д.)</a:t>
                      </a:r>
                      <a:endParaRPr lang="ru-RU" sz="3600" dirty="0">
                        <a:latin typeface="Impact" panose="020B080603090205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6-конечная звезда 3"/>
          <p:cNvSpPr/>
          <p:nvPr/>
        </p:nvSpPr>
        <p:spPr>
          <a:xfrm>
            <a:off x="4700789" y="5112913"/>
            <a:ext cx="2768957" cy="1493949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24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4" y="1"/>
            <a:ext cx="11998816" cy="682580"/>
          </a:xfrm>
          <a:solidFill>
            <a:schemeClr val="bg2">
              <a:lumMod val="50000"/>
            </a:schemeClr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  <a:latin typeface="Impact" panose="020B0806030902050204" pitchFamily="34" charset="0"/>
              </a:rPr>
              <a:t>Сравнение диалогической и монологической речи</a:t>
            </a:r>
            <a:endParaRPr lang="ru-RU" sz="4000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3184" y="824248"/>
            <a:ext cx="6606861" cy="5847008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C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/>
              <a:t>                </a:t>
            </a:r>
            <a:r>
              <a:rPr lang="ru-RU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ДИАЛОГ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Стимулы вызывают реакцию слушающего (согласие/несогласие, опровержение, дополнение, недоумение и т.д.)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Взаимодействие процессов понимания и высказывания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Конкретность ситуации и возможность её быстрого изменения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Необходимость переключения с одного мыслительного процесса на другой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6108" y="824248"/>
            <a:ext cx="5185892" cy="5847008"/>
          </a:xfrm>
          <a:solidFill>
            <a:schemeClr val="accent2">
              <a:lumMod val="40000"/>
              <a:lumOff val="60000"/>
            </a:schemeClr>
          </a:solidFill>
          <a:ln w="57150">
            <a:solidFill>
              <a:srgbClr val="FFC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      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МОНОЛОГ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</a:rPr>
              <a:t>Внешние и внутренние стимулы вызывают связное высказывание, требующее завершённости учёта отношений с партнёрами или аудиторией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</a:rPr>
              <a:t>Повествовательный стиль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</a:rPr>
              <a:t>Полные предложения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</a:rPr>
              <a:t>Более сложная грамматика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</a:rPr>
              <a:t>Наличие выражений последовательности изложения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0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4" y="103030"/>
            <a:ext cx="11887199" cy="6632621"/>
          </a:xfr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sz="4400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ЦЕЛЬ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– Повышение уровня развития навыков говорения у учащихся и их подготовка к ОГЭ и ЕГЭ  </a:t>
            </a:r>
            <a:b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100" u="sng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ЗАДАЧИ</a:t>
            </a:r>
            <a: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/>
            </a:r>
            <a:b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1. Просмотреть методическую литературу по вопросу обучения говорению в средней школе</a:t>
            </a:r>
            <a:b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2. Проанализировать систему упражнений по обучению говорению в УМК К. Кауфман «</a:t>
            </a:r>
            <a:r>
              <a:rPr lang="en-US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Happy English.ru</a:t>
            </a:r>
            <a: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» для 2-6 классов</a:t>
            </a:r>
            <a:b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3. Создать разработку по темам коммуникативного общения в соответствии с ФГОС и в формате ОГЭ/ЕГЭ для учащихся 7-9 классов</a:t>
            </a:r>
            <a:b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</a:br>
            <a:r>
              <a:rPr lang="ru-RU" sz="31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4. Упорядочить контроль по развитию навыков говорения у учащихся</a:t>
            </a:r>
            <a:endParaRPr lang="ru-RU" sz="3100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7791718" y="1403798"/>
            <a:ext cx="3812147" cy="553792"/>
          </a:xfrm>
          <a:prstGeom prst="rightArrow">
            <a:avLst/>
          </a:prstGeom>
          <a:solidFill>
            <a:srgbClr val="FF0000"/>
          </a:solidFill>
          <a:ln w="57150">
            <a:solidFill>
              <a:srgbClr val="00B0F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3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122830"/>
            <a:ext cx="11818961" cy="723331"/>
          </a:xfrm>
          <a:solidFill>
            <a:schemeClr val="accent1">
              <a:lumMod val="60000"/>
              <a:lumOff val="40000"/>
            </a:schemeClr>
          </a:solidFill>
          <a:ln w="762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 Black" panose="020B0A04020102020204" pitchFamily="34" charset="0"/>
              </a:rPr>
              <a:t>ЛИТЕРАТУРА: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5660" y="1787857"/>
            <a:ext cx="11818961" cy="4967786"/>
          </a:xfrm>
          <a:solidFill>
            <a:srgbClr val="92D050"/>
          </a:solidFill>
          <a:ln w="76200"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</a:rPr>
              <a:t>Виноградов В.В. Стилистика. Теория поэтической речи.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err="1" smtClean="0">
                <a:latin typeface="Franklin Gothic Medium" panose="020B0603020102020204" pitchFamily="34" charset="0"/>
              </a:rPr>
              <a:t>Жинкин</a:t>
            </a:r>
            <a:r>
              <a:rPr lang="ru-RU" sz="2400" dirty="0" smtClean="0">
                <a:latin typeface="Franklin Gothic Medium" panose="020B0603020102020204" pitchFamily="34" charset="0"/>
              </a:rPr>
              <a:t> Н.И. Психологические особенности спонтанной речи. – ИЯШ, 1956, № 4.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</a:rPr>
              <a:t>Зимняя И.А. Психологические аспекты обучения говорению на иностранном языке. М., 1978.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</a:rPr>
              <a:t>Леонтьев А.А. Речь и общение. – Иностранные языки в школе, 1974, с.83.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</a:rPr>
              <a:t>Методика обучения иностранным языкам в средней школе: Учебник/Гез Н.И., </a:t>
            </a:r>
            <a:r>
              <a:rPr lang="ru-RU" sz="2400" dirty="0" err="1" smtClean="0">
                <a:latin typeface="Franklin Gothic Medium" panose="020B0603020102020204" pitchFamily="34" charset="0"/>
              </a:rPr>
              <a:t>Ляховицкий</a:t>
            </a:r>
            <a:r>
              <a:rPr lang="ru-RU" sz="2400" dirty="0" smtClean="0">
                <a:latin typeface="Franklin Gothic Medium" panose="020B0603020102020204" pitchFamily="34" charset="0"/>
              </a:rPr>
              <a:t> М.В., Миролюбов А.А. и др. – М., 1982, с.242-264.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</a:rPr>
              <a:t>Скалкин В.Л., Рубинштейн П.А. Речевая ситуация как средство развития неподготовленной речи. – ИЯШ, 1966, № 4.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Franklin Gothic Medium" panose="020B0603020102020204" pitchFamily="34" charset="0"/>
              </a:rPr>
              <a:t>Соколов А.Н. Внутренняя речь и мышление. М., 1958, с.56.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Franklin Gothic Medium" panose="020B0603020102020204" pitchFamily="34" charset="0"/>
              </a:rPr>
              <a:t>Kainz</a:t>
            </a:r>
            <a:r>
              <a:rPr lang="en-US" sz="2400" dirty="0" smtClean="0">
                <a:latin typeface="Franklin Gothic Medium" panose="020B0603020102020204" pitchFamily="34" charset="0"/>
              </a:rPr>
              <a:t> F. </a:t>
            </a:r>
            <a:r>
              <a:rPr lang="en-US" sz="2400" dirty="0" err="1" smtClean="0">
                <a:latin typeface="Franklin Gothic Medium" panose="020B0603020102020204" pitchFamily="34" charset="0"/>
              </a:rPr>
              <a:t>Psychologie</a:t>
            </a:r>
            <a:r>
              <a:rPr lang="en-US" sz="2400" dirty="0" smtClean="0">
                <a:latin typeface="Franklin Gothic Medium" panose="020B0603020102020204" pitchFamily="34" charset="0"/>
              </a:rPr>
              <a:t> der </a:t>
            </a:r>
            <a:r>
              <a:rPr lang="en-US" sz="2400" dirty="0" err="1" smtClean="0">
                <a:latin typeface="Franklin Gothic Medium" panose="020B0603020102020204" pitchFamily="34" charset="0"/>
              </a:rPr>
              <a:t>Sprache</a:t>
            </a:r>
            <a:r>
              <a:rPr lang="en-US" sz="2400" dirty="0" smtClean="0">
                <a:latin typeface="Franklin Gothic Medium" panose="020B0603020102020204" pitchFamily="34" charset="0"/>
              </a:rPr>
              <a:t>. Bd.3, Stuttgart, 1951.</a:t>
            </a:r>
            <a:endParaRPr lang="ru-RU" sz="2400" dirty="0" smtClean="0">
              <a:latin typeface="Franklin Gothic Medium" panose="020B06030201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28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3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4" y="0"/>
            <a:ext cx="12024576" cy="2060620"/>
          </a:xfrm>
          <a:solidFill>
            <a:schemeClr val="bg2">
              <a:lumMod val="75000"/>
            </a:schemeClr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Теория обучения говорению в средней школе</a:t>
            </a:r>
            <a:endParaRPr lang="ru-RU" sz="4400" dirty="0">
              <a:solidFill>
                <a:srgbClr val="FF0000"/>
              </a:solidFill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577" y="2228044"/>
            <a:ext cx="11822806" cy="4533363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rgbClr val="00206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 lnSpcReduction="10000"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Impact" panose="020B0806030902050204" pitchFamily="34" charset="0"/>
              </a:rPr>
              <a:t>Говорение – это вид речевой деятельности, посредством которого (вместе со слушанием) осуществляется вербальное общение.</a:t>
            </a:r>
            <a:endParaRPr lang="ru-RU" sz="6000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3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2" y="103030"/>
            <a:ext cx="11900079" cy="6754970"/>
          </a:xfrm>
          <a:solidFill>
            <a:schemeClr val="accent1">
              <a:lumMod val="40000"/>
              <a:lumOff val="60000"/>
            </a:schemeClr>
          </a:solidFill>
          <a:ln w="76200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>Речевые высказывания по сложности (разная степень участия мышления и памяти):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  <a:t/>
            </a:r>
            <a:b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Impact" panose="020B0806030902050204" pitchFamily="34" charset="0"/>
              </a:rPr>
              <a:t>1. Восклицание</a:t>
            </a:r>
            <a:br>
              <a:rPr lang="ru-RU" sz="4000" dirty="0" smtClean="0">
                <a:solidFill>
                  <a:srgbClr val="FFFF0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Impact" panose="020B0806030902050204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Impact" panose="020B0806030902050204" pitchFamily="34" charset="0"/>
              </a:rPr>
              <a:t>2. Называние предмета, объекта, явления, человека</a:t>
            </a:r>
            <a:br>
              <a:rPr lang="ru-RU" sz="4000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sz="4400" dirty="0" smtClean="0">
                <a:solidFill>
                  <a:srgbClr val="7030A0"/>
                </a:solidFill>
                <a:latin typeface="Impact" panose="020B0806030902050204" pitchFamily="34" charset="0"/>
              </a:rPr>
              <a:t/>
            </a:r>
            <a:br>
              <a:rPr lang="ru-RU" sz="4400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  <a:t>3. Ответ на вопрос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Impact" panose="020B0806030902050204" pitchFamily="34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Impact" panose="020B0806030902050204" pitchFamily="34" charset="0"/>
              </a:rPr>
              <a:t>4. Самостоятельное развёрнутое высказывание</a:t>
            </a:r>
            <a:endParaRPr lang="ru-RU" sz="72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 rot="10800000" flipV="1">
            <a:off x="8590206" y="1558344"/>
            <a:ext cx="901521" cy="850005"/>
          </a:xfrm>
          <a:prstGeom prst="smileyFace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1146219" y="3361386"/>
            <a:ext cx="1584101" cy="1300766"/>
          </a:xfrm>
          <a:prstGeom prst="sun">
            <a:avLst/>
          </a:prstGeom>
          <a:solidFill>
            <a:srgbClr val="7030A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8925059" y="3451538"/>
            <a:ext cx="1918952" cy="1210614"/>
          </a:xfrm>
          <a:prstGeom prst="hear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войная волна 7"/>
          <p:cNvSpPr/>
          <p:nvPr/>
        </p:nvSpPr>
        <p:spPr>
          <a:xfrm flipH="1">
            <a:off x="1584099" y="5885644"/>
            <a:ext cx="8950817" cy="695459"/>
          </a:xfrm>
          <a:prstGeom prst="doubleWave">
            <a:avLst/>
          </a:prstGeom>
          <a:solidFill>
            <a:srgbClr val="0070C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57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62" y="0"/>
            <a:ext cx="11985938" cy="685800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Концепции порождения речевого высказывания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</a:b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438581"/>
              </p:ext>
            </p:extLst>
          </p:nvPr>
        </p:nvGraphicFramePr>
        <p:xfrm>
          <a:off x="553792" y="719666"/>
          <a:ext cx="10934162" cy="5861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7081"/>
                <a:gridCol w="5467081"/>
              </a:tblGrid>
              <a:tr h="68323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Impact" panose="020B0806030902050204" pitchFamily="34" charset="0"/>
                        </a:rPr>
                        <a:t>Ф.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Impact" panose="020B0806030902050204" pitchFamily="34" charset="0"/>
                        </a:rPr>
                        <a:t> </a:t>
                      </a:r>
                      <a:r>
                        <a:rPr lang="ru-RU" sz="3200" baseline="0" dirty="0" err="1" smtClean="0">
                          <a:solidFill>
                            <a:schemeClr val="tx1"/>
                          </a:solidFill>
                          <a:latin typeface="Impact" panose="020B0806030902050204" pitchFamily="34" charset="0"/>
                        </a:rPr>
                        <a:t>Кайнц</a:t>
                      </a:r>
                      <a:endParaRPr lang="ru-RU" sz="3200" dirty="0">
                        <a:solidFill>
                          <a:schemeClr val="tx1"/>
                        </a:solidFill>
                        <a:latin typeface="Impact" panose="020B080603090205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Impact" panose="020B0806030902050204" pitchFamily="34" charset="0"/>
                        </a:rPr>
                        <a:t>А.</a:t>
                      </a:r>
                      <a:r>
                        <a:rPr lang="ru-RU" sz="3200" baseline="0" dirty="0" smtClean="0">
                          <a:solidFill>
                            <a:schemeClr val="tx1"/>
                          </a:solidFill>
                          <a:latin typeface="Impact" panose="020B0806030902050204" pitchFamily="34" charset="0"/>
                        </a:rPr>
                        <a:t> А. Леонтьев</a:t>
                      </a:r>
                      <a:endParaRPr lang="ru-RU" sz="3200" dirty="0">
                        <a:solidFill>
                          <a:schemeClr val="tx1"/>
                        </a:solidFill>
                        <a:latin typeface="Impact" panose="020B080603090205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178203">
                <a:tc>
                  <a:txBody>
                    <a:bodyPr/>
                    <a:lstStyle/>
                    <a:p>
                      <a:pPr marL="400050" indent="-400050">
                        <a:buAutoNum type="romanUcPeriod"/>
                      </a:pPr>
                      <a:r>
                        <a:rPr lang="ru-RU" sz="3200" dirty="0" smtClean="0">
                          <a:solidFill>
                            <a:srgbClr val="0070C0"/>
                          </a:solidFill>
                          <a:latin typeface="Impact" panose="020B0806030902050204" pitchFamily="34" charset="0"/>
                        </a:rPr>
                        <a:t>Формирование речевой интенции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dirty="0" smtClean="0">
                          <a:latin typeface="Impact" panose="020B0806030902050204" pitchFamily="34" charset="0"/>
                        </a:rPr>
                        <a:t>Речевое стимулирующее переживание</a:t>
                      </a:r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ru-RU" sz="2800" dirty="0" smtClean="0">
                          <a:latin typeface="Impact" panose="020B0806030902050204" pitchFamily="34" charset="0"/>
                        </a:rPr>
                        <a:t>Фаза формирования суждения</a:t>
                      </a:r>
                    </a:p>
                    <a:p>
                      <a:pPr marL="514350" indent="-514350">
                        <a:buAutoNum type="romanUcPeriod" startAt="2"/>
                      </a:pPr>
                      <a:r>
                        <a:rPr lang="ru-RU" sz="3200" dirty="0" smtClean="0">
                          <a:solidFill>
                            <a:srgbClr val="0070C0"/>
                          </a:solidFill>
                          <a:latin typeface="Impact" panose="020B0806030902050204" pitchFamily="34" charset="0"/>
                        </a:rPr>
                        <a:t>Говорение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800" baseline="0" dirty="0" smtClean="0">
                          <a:latin typeface="Impact" panose="020B0806030902050204" pitchFamily="34" charset="0"/>
                        </a:rPr>
                        <a:t>Фаза формирования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800" baseline="0" dirty="0" smtClean="0">
                          <a:latin typeface="Impact" panose="020B0806030902050204" pitchFamily="34" charset="0"/>
                        </a:rPr>
                        <a:t>        </a:t>
                      </a:r>
                      <a:r>
                        <a:rPr lang="ru-RU" sz="2800" baseline="0" dirty="0" err="1" smtClean="0">
                          <a:latin typeface="Impact" panose="020B0806030902050204" pitchFamily="34" charset="0"/>
                        </a:rPr>
                        <a:t>внутриречевого</a:t>
                      </a:r>
                      <a:r>
                        <a:rPr lang="ru-RU" sz="2800" baseline="0" dirty="0" smtClean="0">
                          <a:latin typeface="Impact" panose="020B0806030902050204" pitchFamily="34" charset="0"/>
                        </a:rPr>
                        <a:t> конспекта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800" baseline="0" dirty="0" smtClean="0">
                          <a:latin typeface="Impact" panose="020B0806030902050204" pitchFamily="34" charset="0"/>
                        </a:rPr>
                        <a:t>2.    Фаза произнесения</a:t>
                      </a:r>
                      <a:endParaRPr lang="ru-RU" sz="2800" dirty="0">
                        <a:latin typeface="Impact" panose="020B0806030902050204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514350" indent="-514350">
                        <a:buAutoNum type="romanUcPeriod"/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Планирование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 речевого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           действия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Формирование речевой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         интенции</a:t>
                      </a:r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Построение внутренней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         программы (замысла) будущего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         высказывания</a:t>
                      </a:r>
                    </a:p>
                    <a:p>
                      <a:pPr marL="514350" indent="-514350">
                        <a:buAutoNum type="romanUcPeriod" startAt="2"/>
                      </a:pP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Осуществление речевого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         действия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Грамматическая реализация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         высказывания и выбор слов</a:t>
                      </a:r>
                    </a:p>
                    <a:p>
                      <a:pPr marL="342900" indent="-342900">
                        <a:buAutoNum type="arabicPeriod" startAt="2"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Внешнее оформление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baseline="0" dirty="0" smtClean="0">
                          <a:latin typeface="Impact" panose="020B0806030902050204" pitchFamily="34" charset="0"/>
                        </a:rPr>
                        <a:t>        высказывания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III.   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Сопоставление и контроль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  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Impact" panose="020B0806030902050204" pitchFamily="34" charset="0"/>
                        </a:rPr>
                        <a:t> </a:t>
                      </a:r>
                      <a:endParaRPr lang="ru-RU" sz="2400" dirty="0" smtClean="0">
                        <a:solidFill>
                          <a:srgbClr val="FF0000"/>
                        </a:solidFill>
                        <a:latin typeface="Impact" panose="020B0806030902050204" pitchFamily="34" charset="0"/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788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" y="0"/>
            <a:ext cx="12024575" cy="6858000"/>
          </a:xfrm>
          <a:solidFill>
            <a:schemeClr val="bg2">
              <a:lumMod val="75000"/>
            </a:schemeClr>
          </a:solidFill>
          <a:ln w="38100">
            <a:solidFill>
              <a:srgbClr val="00206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>
            <a:normAutofit fontScale="90000"/>
          </a:bodyPr>
          <a:lstStyle/>
          <a:p>
            <a:pPr algn="ctr"/>
            <a:r>
              <a:rPr lang="ru-RU" sz="67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Внутреннее программирование речевого высказывания:</a:t>
            </a:r>
            <a:br>
              <a:rPr lang="ru-RU" sz="67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1. Появление программы высказывания</a:t>
            </a:r>
            <a:b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2. Перекодировка первого элемента программы в объективный языковый код</a:t>
            </a:r>
            <a:b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3. Развёртывание его по правилам порождающей модели до появления первого слова</a:t>
            </a:r>
            <a:b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54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6" y="0"/>
            <a:ext cx="12037454" cy="1017431"/>
          </a:xfrm>
          <a:solidFill>
            <a:srgbClr val="FFC000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Impact" panose="020B0806030902050204" pitchFamily="34" charset="0"/>
              </a:rPr>
              <a:t>Механизмы языкового кода</a:t>
            </a:r>
            <a:endParaRPr lang="ru-RU" sz="4800" dirty="0">
              <a:solidFill>
                <a:srgbClr val="7030A0"/>
              </a:solidFill>
              <a:latin typeface="Impact" panose="020B080603090205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546" y="1777284"/>
            <a:ext cx="12037454" cy="5080716"/>
          </a:xfrm>
          <a:solidFill>
            <a:srgbClr val="FFFF00"/>
          </a:solidFill>
          <a:ln w="381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25000" lnSpcReduction="20000"/>
          </a:bodyPr>
          <a:lstStyle/>
          <a:p>
            <a:pPr marL="742950" indent="-742950">
              <a:buAutoNum type="arabicPeriod"/>
            </a:pPr>
            <a:r>
              <a:rPr lang="ru-RU" sz="176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Выбор слов</a:t>
            </a:r>
          </a:p>
          <a:p>
            <a:pPr marL="742950" indent="-742950">
              <a:buAutoNum type="arabicPeriod"/>
            </a:pPr>
            <a:r>
              <a:rPr lang="ru-RU" sz="176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Переход от программы к её реализации</a:t>
            </a:r>
          </a:p>
          <a:p>
            <a:pPr marL="742950" indent="-742950">
              <a:buAutoNum type="arabicPeriod"/>
            </a:pPr>
            <a:r>
              <a:rPr lang="ru-RU" sz="176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Грамматическое прогнозирование</a:t>
            </a:r>
          </a:p>
          <a:p>
            <a:pPr marL="742950" indent="-742950">
              <a:buAutoNum type="arabicPeriod"/>
            </a:pPr>
            <a:r>
              <a:rPr lang="ru-RU" sz="176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Перебор и сопоставление грамматических вариантов</a:t>
            </a:r>
          </a:p>
          <a:p>
            <a:pPr marL="742950" indent="-742950">
              <a:buAutoNum type="arabicPeriod"/>
            </a:pPr>
            <a:r>
              <a:rPr lang="ru-RU" sz="17600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Закрепление и воспроизведение грамматических «обязательств»</a:t>
            </a:r>
          </a:p>
          <a:p>
            <a:endParaRPr lang="ru-RU" sz="4000" dirty="0" smtClean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</a:t>
            </a:r>
          </a:p>
          <a:p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    </a:t>
            </a:r>
          </a:p>
          <a:p>
            <a:endParaRPr lang="ru-RU" sz="4000" dirty="0" smtClean="0">
              <a:solidFill>
                <a:srgbClr val="00B0F0"/>
              </a:solidFill>
              <a:latin typeface="Arial Black" panose="020B0A04020102020204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55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" y="115910"/>
            <a:ext cx="12011696" cy="1107582"/>
          </a:xfrm>
          <a:solidFill>
            <a:schemeClr val="bg2">
              <a:lumMod val="5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Исполнительная часть</a:t>
            </a:r>
            <a:endParaRPr lang="ru-RU" sz="6000" dirty="0">
              <a:solidFill>
                <a:schemeClr val="accent1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304" y="1365160"/>
            <a:ext cx="12011696" cy="5492839"/>
          </a:xfr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marL="457200" indent="-457200" algn="ctr">
              <a:buFontTx/>
              <a:buChar char="-"/>
            </a:pPr>
            <a:r>
              <a:rPr lang="ru-RU" sz="32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Звуковое и интонационное оформление мысли</a:t>
            </a:r>
          </a:p>
          <a:p>
            <a:pPr algn="just"/>
            <a:r>
              <a:rPr lang="ru-RU" sz="32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  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На начальном этапе обучения на иностранном языке перевод программы в собственно языковую форму производится по схеме: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Программа</a:t>
            </a:r>
          </a:p>
          <a:p>
            <a:pPr algn="ctr"/>
            <a:r>
              <a:rPr lang="ru-RU" sz="3200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  </a:t>
            </a:r>
            <a:r>
              <a:rPr lang="ru-RU" sz="4000" u="sng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Высказывание на родном языке</a:t>
            </a:r>
            <a:endParaRPr lang="ru-RU" sz="3200" u="sng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Высказывание на иностранном языке</a:t>
            </a:r>
            <a:endParaRPr lang="ru-RU" sz="32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Промежуточный этап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по мере повышения владения языком уменьшается до полного исчезновения</a:t>
            </a:r>
            <a:endParaRPr lang="ru-RU" sz="2800" i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flipH="1">
            <a:off x="8049297" y="3699455"/>
            <a:ext cx="283334" cy="4121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1372046" y="4507606"/>
            <a:ext cx="309092" cy="41212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38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1115</TotalTime>
  <Words>1282</Words>
  <Application>Microsoft Office PowerPoint</Application>
  <PresentationFormat>Широкоэкранный</PresentationFormat>
  <Paragraphs>178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Aharoni</vt:lpstr>
      <vt:lpstr>Arial</vt:lpstr>
      <vt:lpstr>Arial Black</vt:lpstr>
      <vt:lpstr>Century Gothic</vt:lpstr>
      <vt:lpstr>Franklin Gothic Medium</vt:lpstr>
      <vt:lpstr>Impact</vt:lpstr>
      <vt:lpstr>Wingdings 3</vt:lpstr>
      <vt:lpstr>Легкий дым</vt:lpstr>
      <vt:lpstr>Обучение говорению по материалам учебника К.Кауфман «Happy English.ru»</vt:lpstr>
      <vt:lpstr>Проблема – низкий уровень развития навыков говорения у учащихся      Актуальность – говорение является целью обучения иностранным языкам в средней общеобразовательной школе и составной частью ОГЭ и ЕГЭ; говорение является средством формирования лексических и грамматических навыков у учащихся               </vt:lpstr>
      <vt:lpstr>ЦЕЛЬ – Повышение уровня развития навыков говорения у учащихся и их подготовка к ОГЭ и ЕГЭ   ЗАДАЧИ 1. Просмотреть методическую литературу по вопросу обучения говорению в средней школе 2. Проанализировать систему упражнений по обучению говорению в УМК К. Кауфман «Happy English.ru» для 2-6 классов 3. Создать разработку по темам коммуникативного общения в соответствии с ФГОС и в формате ОГЭ/ЕГЭ для учащихся 7-9 классов 4. Упорядочить контроль по развитию навыков говорения у учащихся</vt:lpstr>
      <vt:lpstr>Теория обучения говорению в средней школе</vt:lpstr>
      <vt:lpstr>Речевые высказывания по сложности (разная степень участия мышления и памяти): 1. Восклицание  2. Называние предмета, объекта, явления, человека  3. Ответ на вопрос  4. Самостоятельное развёрнутое высказывание</vt:lpstr>
      <vt:lpstr>Концепции порождения речевого высказывания   </vt:lpstr>
      <vt:lpstr>Внутреннее программирование речевого высказывания:  1. Появление программы высказывания 2. Перекодировка первого элемента программы в объективный языковый код 3. Развёртывание его по правилам порождающей модели до появления первого слова   </vt:lpstr>
      <vt:lpstr>Механизмы языкового кода</vt:lpstr>
      <vt:lpstr>Исполнительная часть</vt:lpstr>
      <vt:lpstr>Контролирующая часть</vt:lpstr>
      <vt:lpstr>Структура говорения И. А. Зимней</vt:lpstr>
      <vt:lpstr>Побудительно – мотивационный этап</vt:lpstr>
      <vt:lpstr>Аналитико – синтетический этап</vt:lpstr>
      <vt:lpstr>Исполнительный этап</vt:lpstr>
      <vt:lpstr>Взаимосвязь говорения</vt:lpstr>
      <vt:lpstr>ОБЩИЕ УМЕНИЯ</vt:lpstr>
      <vt:lpstr>              ВИДЫ РЕЧЕВЫХ СИТУАЦИЙ           Учебная -                  Естесственная моделирует реальное речевое общение, призвана обеспечивать потребность учащихся в речевом общении и должна представлять собой совокупность жизненных условий, побуждающих к выражению мыслей и использованию при этом определённого языкового материала. УРС отличается от естесственной а) определённой детализацией обстоятельств окружающей действительности б) наличием вербального стимула в) возможностью многократного воспроизведения.   </vt:lpstr>
      <vt:lpstr>УРС В УЧЕБНОМ ПРОЦЕССЕ</vt:lpstr>
      <vt:lpstr>Этапы участия преподавателя в раскрытии ситуации</vt:lpstr>
      <vt:lpstr>Лингвистическая характеристика монологической речи</vt:lpstr>
      <vt:lpstr>КЛАССИФИКАЦИЯ МОНОЛОГОВ</vt:lpstr>
      <vt:lpstr>Лингвистическая характеристика диалогической речи</vt:lpstr>
      <vt:lpstr>В основу обучения диалогической речи должны быть положены двучленные единства: вопрос – ответ вопрос – контрвопрос сообщение – вопрос сообщение – сообщение сообщение – ответная реплика побуждение – сообщение побуждение - вопрос</vt:lpstr>
      <vt:lpstr>Упражнения для обучения говорению</vt:lpstr>
      <vt:lpstr>ПРИЗНАКИ </vt:lpstr>
      <vt:lpstr>          Неподготовленная речь                   в средней школе: 1) Недостаточная содержательность  2) Отсутствие последовательности и доказательности в суждениях 3) Стилистическая нейтральность 4) Незначительная обобщённость      Постоянные занятия языком способствуют перестройке памяти, которая приобретает логический характер, развивается аналитическое мышление. </vt:lpstr>
      <vt:lpstr>            Речевые упражнения на подготовленную речь: -   Имитация (без преобразования материала или с механической подстановкой) -   Видоизменение структур на основе логических операций (дистрибуция, трансформация, субституция, синонимическая/антонимическая замена и др.) -   Конструирование структур (по образцу/без образца) -   Комбинирование и группировка структур  </vt:lpstr>
      <vt:lpstr>                Речевые упражнения на неподготовленную речь          </vt:lpstr>
      <vt:lpstr>Сравнение диалогической и монологической речи</vt:lpstr>
      <vt:lpstr>ЛИТЕРАТУРА: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Вячеслав</cp:lastModifiedBy>
  <cp:revision>170</cp:revision>
  <dcterms:created xsi:type="dcterms:W3CDTF">2017-06-13T11:57:10Z</dcterms:created>
  <dcterms:modified xsi:type="dcterms:W3CDTF">2020-11-06T21:22:38Z</dcterms:modified>
</cp:coreProperties>
</file>