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75" r:id="rId3"/>
    <p:sldId id="276" r:id="rId4"/>
    <p:sldId id="259" r:id="rId5"/>
    <p:sldId id="260" r:id="rId6"/>
    <p:sldId id="277" r:id="rId7"/>
    <p:sldId id="278" r:id="rId8"/>
    <p:sldId id="279" r:id="rId9"/>
    <p:sldId id="268" r:id="rId10"/>
    <p:sldId id="261" r:id="rId11"/>
    <p:sldId id="262" r:id="rId12"/>
    <p:sldId id="263" r:id="rId13"/>
    <p:sldId id="272" r:id="rId14"/>
    <p:sldId id="274" r:id="rId15"/>
    <p:sldId id="26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C8510-8888-478A-AA79-51D66E729DE2}" type="datetimeFigureOut">
              <a:rPr lang="ru-RU" smtClean="0"/>
              <a:pPr/>
              <a:t>07.11.2020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E399F-5969-4C0C-B452-98C494CD850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C8510-8888-478A-AA79-51D66E729DE2}" type="datetimeFigureOut">
              <a:rPr lang="ru-RU" smtClean="0"/>
              <a:pPr/>
              <a:t>07.11.2020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E399F-5969-4C0C-B452-98C494CD850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C8510-8888-478A-AA79-51D66E729DE2}" type="datetimeFigureOut">
              <a:rPr lang="ru-RU" smtClean="0"/>
              <a:pPr/>
              <a:t>07.11.2020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E399F-5969-4C0C-B452-98C494CD850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C8510-8888-478A-AA79-51D66E729DE2}" type="datetimeFigureOut">
              <a:rPr lang="ru-RU" smtClean="0"/>
              <a:pPr/>
              <a:t>07.11.2020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E399F-5969-4C0C-B452-98C494CD850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C8510-8888-478A-AA79-51D66E729DE2}" type="datetimeFigureOut">
              <a:rPr lang="ru-RU" smtClean="0"/>
              <a:pPr/>
              <a:t>07.11.2020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E399F-5969-4C0C-B452-98C494CD850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C8510-8888-478A-AA79-51D66E729DE2}" type="datetimeFigureOut">
              <a:rPr lang="ru-RU" smtClean="0"/>
              <a:pPr/>
              <a:t>07.11.2020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E399F-5969-4C0C-B452-98C494CD850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C8510-8888-478A-AA79-51D66E729DE2}" type="datetimeFigureOut">
              <a:rPr lang="ru-RU" smtClean="0"/>
              <a:pPr/>
              <a:t>07.11.2020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E399F-5969-4C0C-B452-98C494CD850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C8510-8888-478A-AA79-51D66E729DE2}" type="datetimeFigureOut">
              <a:rPr lang="ru-RU" smtClean="0"/>
              <a:pPr/>
              <a:t>07.11.2020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E399F-5969-4C0C-B452-98C494CD850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C8510-8888-478A-AA79-51D66E729DE2}" type="datetimeFigureOut">
              <a:rPr lang="ru-RU" smtClean="0"/>
              <a:pPr/>
              <a:t>07.11.2020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E399F-5969-4C0C-B452-98C494CD850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C8510-8888-478A-AA79-51D66E729DE2}" type="datetimeFigureOut">
              <a:rPr lang="ru-RU" smtClean="0"/>
              <a:pPr/>
              <a:t>07.11.2020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E399F-5969-4C0C-B452-98C494CD850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C8510-8888-478A-AA79-51D66E729DE2}" type="datetimeFigureOut">
              <a:rPr lang="ru-RU" smtClean="0"/>
              <a:pPr/>
              <a:t>07.11.2020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E399F-5969-4C0C-B452-98C494CD850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1C8510-8888-478A-AA79-51D66E729DE2}" type="datetimeFigureOut">
              <a:rPr lang="ru-RU" smtClean="0"/>
              <a:pPr/>
              <a:t>07.11.2020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DE399F-5969-4C0C-B452-98C494CD850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2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hyperlink" Target="http://io.nios.ru/sites/io.nios.ru/files/images/2017/04/image014_0.png" TargetMode="Externa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74675" y="765175"/>
            <a:ext cx="8569325" cy="3743325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«Информационно – коммуникационная компетентность и профессиональная культура педагога в логике ФГОС»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460432" cy="126876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Анализ технических средств.</a:t>
            </a:r>
            <a:endParaRPr lang="ru-RU" sz="4000" dirty="0">
              <a:solidFill>
                <a:srgbClr val="7030A0"/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half" idx="4294967295"/>
          </p:nvPr>
        </p:nvSpPr>
        <p:spPr>
          <a:xfrm>
            <a:off x="0" y="6021388"/>
            <a:ext cx="1582738" cy="360362"/>
          </a:xfrm>
        </p:spPr>
        <p:txBody>
          <a:bodyPr>
            <a:normAutofit fontScale="32500" lnSpcReduction="20000"/>
          </a:bodyPr>
          <a:lstStyle/>
          <a:p>
            <a:r>
              <a:rPr lang="ru-RU" dirty="0" smtClean="0"/>
              <a:t>Документ-камера.</a:t>
            </a:r>
            <a:endParaRPr lang="ru-RU" dirty="0"/>
          </a:p>
        </p:txBody>
      </p:sp>
      <p:pic>
        <p:nvPicPr>
          <p:cNvPr id="4" name="Рисунок 3" descr="http://900igr.net/up/datas/203494/01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052736"/>
            <a:ext cx="5688632" cy="1800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http://900igr.net/up/datas/203494/010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07904" y="2996952"/>
            <a:ext cx="5285978" cy="2160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http://900igr.net/up/datas/203494/010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212976"/>
            <a:ext cx="1944216" cy="26642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http://900igr.net/up/datas/203494/010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308304" y="836712"/>
            <a:ext cx="1656184" cy="15274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22" name="Picture 2" descr="https://hotline.ua/img/tx/120/1209794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3573016"/>
            <a:ext cx="1872208" cy="2295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http://900igr.net/up/datas/203494/010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195736" y="4797152"/>
            <a:ext cx="1800200" cy="16561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Преимущества использования ИКТ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https://moluch.ru/conf/blmcbn/10861/10861.003.pn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1268760"/>
            <a:ext cx="8136904" cy="5589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Опыт работы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lum contrast="1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1196752"/>
            <a:ext cx="2817813" cy="2363788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3" cstate="email">
            <a:lum contrast="20000"/>
          </a:blip>
          <a:srcRect/>
          <a:stretch>
            <a:fillRect/>
          </a:stretch>
        </p:blipFill>
        <p:spPr bwMode="auto">
          <a:xfrm>
            <a:off x="5652120" y="3933056"/>
            <a:ext cx="3232231" cy="2533072"/>
          </a:xfrm>
          <a:prstGeom prst="rect">
            <a:avLst/>
          </a:prstGeom>
          <a:noFill/>
        </p:spPr>
      </p:pic>
      <p:pic>
        <p:nvPicPr>
          <p:cNvPr id="2054" name="Picture 6" descr="http://io.nios.ru/sites/io.nios.ru/files/images/2017/04/dsc0396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75856" y="1484784"/>
            <a:ext cx="2412948" cy="2880320"/>
          </a:xfrm>
          <a:prstGeom prst="rect">
            <a:avLst/>
          </a:prstGeom>
          <a:noFill/>
        </p:spPr>
      </p:pic>
      <p:pic>
        <p:nvPicPr>
          <p:cNvPr id="2056" name="Picture 8" descr="http://io.nios.ru/sites/io.nios.ru/files/styles/fotostatija/public/images/2017/04/image014_0.png?itok=kKRgd3E7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51520" y="4293096"/>
            <a:ext cx="3126431" cy="2344823"/>
          </a:xfrm>
          <a:prstGeom prst="rect">
            <a:avLst/>
          </a:prstGeom>
          <a:noFill/>
        </p:spPr>
      </p:pic>
      <p:pic>
        <p:nvPicPr>
          <p:cNvPr id="2058" name="Picture 10" descr="http://io.nios.ru/sites/io.nios.ru/files/images/2017/04/image016_0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796136" y="1196752"/>
            <a:ext cx="3168352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Что же характеризует креативный уровень профессионально-педагогической культуры</a:t>
            </a:r>
            <a:r>
              <a:rPr lang="ru-RU" b="1" dirty="0" smtClean="0">
                <a:solidFill>
                  <a:srgbClr val="7030A0"/>
                </a:solidFill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006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Высокая степень самореализации педагога в профессиональной деятельности.</a:t>
            </a:r>
          </a:p>
          <a:p>
            <a:r>
              <a:rPr lang="ru-RU" dirty="0" smtClean="0"/>
              <a:t>В решении педагогических задач педагог немалую роль отводит импровизации и интуиции.</a:t>
            </a:r>
          </a:p>
          <a:p>
            <a:r>
              <a:rPr lang="ru-RU" dirty="0" smtClean="0"/>
              <a:t>Педагог заинтересован в различных способах повышения квалификации, часто является создателем различных форм совершенствования педагогического мастерства.</a:t>
            </a:r>
          </a:p>
          <a:p>
            <a:r>
              <a:rPr lang="ru-RU" dirty="0" smtClean="0"/>
              <a:t>Педагог обладает высоким уровнем информационно-коммуникативной компетенцией.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rrk-stroy.ru/wp-content/uploads/2018/04/card_242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3284984"/>
            <a:ext cx="7704856" cy="2880320"/>
          </a:xfrm>
          <a:prstGeom prst="rect">
            <a:avLst/>
          </a:prstGeom>
          <a:noFill/>
        </p:spPr>
      </p:pic>
      <p:pic>
        <p:nvPicPr>
          <p:cNvPr id="3" name="Picture 6" descr=" 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60648"/>
            <a:ext cx="3874294" cy="3390007"/>
          </a:xfrm>
          <a:prstGeom prst="rect">
            <a:avLst/>
          </a:prstGeom>
          <a:noFill/>
        </p:spPr>
      </p:pic>
      <p:pic>
        <p:nvPicPr>
          <p:cNvPr id="4" name="Picture 4" descr=" 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96136" y="260648"/>
            <a:ext cx="2646238" cy="37588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diafilmy.su/uploads/posts/2018-03/1522351655_44.jpg"/>
          <p:cNvPicPr>
            <a:picLocks noGrp="1" noChangeAspect="1" noChangeArrowheads="1"/>
          </p:cNvPicPr>
          <p:nvPr>
            <p:ph type="pic" idx="4294967295"/>
          </p:nvPr>
        </p:nvPicPr>
        <p:blipFill>
          <a:blip r:embed="rId2" cstate="email">
            <a:lum contrast="30000"/>
          </a:blip>
          <a:srcRect/>
          <a:stretch>
            <a:fillRect/>
          </a:stretch>
        </p:blipFill>
        <p:spPr bwMode="auto">
          <a:xfrm>
            <a:off x="323528" y="3212976"/>
            <a:ext cx="8496944" cy="1705579"/>
          </a:xfrm>
          <a:prstGeom prst="rect">
            <a:avLst/>
          </a:prstGeom>
          <a:noFill/>
        </p:spPr>
      </p:pic>
      <p:sp>
        <p:nvSpPr>
          <p:cNvPr id="7" name="Текст 6"/>
          <p:cNvSpPr>
            <a:spLocks noGrp="1"/>
          </p:cNvSpPr>
          <p:nvPr>
            <p:ph type="body" sz="half" idx="4294967295"/>
          </p:nvPr>
        </p:nvSpPr>
        <p:spPr>
          <a:xfrm>
            <a:off x="5327576" y="5733256"/>
            <a:ext cx="3816424" cy="72008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АВТОР: Мареева Е.В.</a:t>
            </a:r>
            <a:endParaRPr lang="ru-RU" sz="1800" dirty="0"/>
          </a:p>
        </p:txBody>
      </p:sp>
      <p:pic>
        <p:nvPicPr>
          <p:cNvPr id="5" name="Picture 2" descr="http://diafilmy.su/uploads/posts/2018-03/1522351655_44.jpg"/>
          <p:cNvPicPr>
            <a:picLocks noChangeAspect="1" noChangeArrowheads="1"/>
          </p:cNvPicPr>
          <p:nvPr/>
        </p:nvPicPr>
        <p:blipFill>
          <a:blip r:embed="rId3" cstate="email">
            <a:lum contrast="30000"/>
          </a:blip>
          <a:srcRect t="-2068"/>
          <a:stretch>
            <a:fillRect/>
          </a:stretch>
        </p:blipFill>
        <p:spPr bwMode="auto">
          <a:xfrm>
            <a:off x="323528" y="188640"/>
            <a:ext cx="8496944" cy="3068959"/>
          </a:xfrm>
          <a:prstGeom prst="rect">
            <a:avLst/>
          </a:prstGeom>
          <a:noFill/>
        </p:spPr>
      </p:pic>
      <p:pic>
        <p:nvPicPr>
          <p:cNvPr id="6" name="Picture 4" descr=" 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08888" y="4797152"/>
            <a:ext cx="1853576" cy="1912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Культура педагога в логике ФГОС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4294967295"/>
          </p:nvPr>
        </p:nvSpPr>
        <p:spPr>
          <a:xfrm>
            <a:off x="0" y="1600200"/>
            <a:ext cx="4038600" cy="4525963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ru-RU" sz="3600" b="1" dirty="0" smtClean="0"/>
              <a:t>Педагогическая культура. </a:t>
            </a:r>
          </a:p>
          <a:p>
            <a:r>
              <a:rPr lang="ru-RU" dirty="0" smtClean="0"/>
              <a:t>Педагогическая культура педагога (воспитателя) - это такая обобщающая характеристика его личности, которая отражает способность настойчиво и успешно осуществлять учебно-воспитательную деятельность в сочетании с эффективным взаимодействием с обучающимися и воспитанниками. Вне такой культуры педагогическая практика оказывается парализованной и малоэффективной. </a:t>
            </a:r>
          </a:p>
          <a:p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4294967295"/>
          </p:nvPr>
        </p:nvSpPr>
        <p:spPr>
          <a:xfrm>
            <a:off x="5105400" y="1556792"/>
            <a:ext cx="403860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Профессиональная культура </a:t>
            </a:r>
          </a:p>
          <a:p>
            <a:r>
              <a:rPr lang="ru-RU" sz="2600" dirty="0" smtClean="0"/>
              <a:t>Профессиональная культура педагога – это важнейшая часть общей культуры педагога, заключающаяся в системе его личных и профессиональных качеств, а также специфике его профессиональной деятельности. </a:t>
            </a:r>
          </a:p>
          <a:p>
            <a:pPr lvl="0">
              <a:buNone/>
            </a:pPr>
            <a:endParaRPr lang="ru-RU" sz="34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 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844824"/>
            <a:ext cx="2952328" cy="4275882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229600" cy="170021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Структурные компоненты профессионально-педагогической культуры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4294967295"/>
          </p:nvPr>
        </p:nvSpPr>
        <p:spPr>
          <a:xfrm>
            <a:off x="5105400" y="1600200"/>
            <a:ext cx="4038600" cy="4525963"/>
          </a:xfrm>
        </p:spPr>
        <p:txBody>
          <a:bodyPr/>
          <a:lstStyle/>
          <a:p>
            <a:r>
              <a:rPr lang="ru-RU" dirty="0" smtClean="0"/>
              <a:t>ценностный,</a:t>
            </a:r>
          </a:p>
          <a:p>
            <a:r>
              <a:rPr lang="ru-RU" dirty="0" smtClean="0"/>
              <a:t>когнитивный,</a:t>
            </a:r>
          </a:p>
          <a:p>
            <a:r>
              <a:rPr lang="ru-RU" dirty="0" smtClean="0"/>
              <a:t>личностно-творческий.</a:t>
            </a:r>
          </a:p>
          <a:p>
            <a:pPr algn="ctr"/>
            <a:r>
              <a:rPr lang="ru-RU" dirty="0" smtClean="0"/>
              <a:t>инновационно-технологический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Информационно-коммуникативная компетентность педагога.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Информационно-коммуникативная компетенция</a:t>
            </a:r>
            <a:r>
              <a:rPr lang="ru-RU" dirty="0" smtClean="0"/>
              <a:t> – это компонент </a:t>
            </a:r>
            <a:r>
              <a:rPr lang="ru-RU" dirty="0" smtClean="0"/>
              <a:t>социокультурной</a:t>
            </a:r>
            <a:r>
              <a:rPr lang="ru-RU" dirty="0" smtClean="0"/>
              <a:t> компетентности. </a:t>
            </a:r>
          </a:p>
          <a:p>
            <a:pPr>
              <a:buNone/>
            </a:pPr>
            <a:r>
              <a:rPr lang="ru-RU" b="1" dirty="0" smtClean="0"/>
              <a:t>«Компетентность = мобильные знания + гибкость метода +критичность мышления».</a:t>
            </a:r>
            <a:endParaRPr lang="ru-RU" b="1" dirty="0"/>
          </a:p>
        </p:txBody>
      </p:sp>
      <p:pic>
        <p:nvPicPr>
          <p:cNvPr id="12290" name="Picture 2" descr=" 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72200" y="4653136"/>
            <a:ext cx="2458244" cy="2458244"/>
          </a:xfrm>
          <a:prstGeom prst="rect">
            <a:avLst/>
          </a:prstGeom>
          <a:noFill/>
        </p:spPr>
      </p:pic>
      <p:pic>
        <p:nvPicPr>
          <p:cNvPr id="12292" name="Picture 4" descr=" 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30896" y="4509120"/>
            <a:ext cx="1879104" cy="23488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dirty="0" smtClean="0">
                <a:solidFill>
                  <a:srgbClr val="7030A0"/>
                </a:solidFill>
              </a:rPr>
              <a:t>Требования к ИКТ –компетенциям педагога</a:t>
            </a:r>
            <a:r>
              <a:rPr lang="ru-RU" b="1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sz="3600" dirty="0" smtClean="0"/>
          </a:p>
          <a:p>
            <a:endParaRPr lang="ru-RU" dirty="0"/>
          </a:p>
        </p:txBody>
      </p:sp>
      <p:pic>
        <p:nvPicPr>
          <p:cNvPr id="5" name="Рисунок 4" descr="http://images.myshared.ru/6/656743/slide_3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916832"/>
            <a:ext cx="2448272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ages.myshared.ru/6/656743/slide_3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59832" y="2348880"/>
            <a:ext cx="2520280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ages.myshared.ru/6/656743/slide_3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12160" y="1988840"/>
            <a:ext cx="2520280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трелка вниз 7"/>
          <p:cNvSpPr/>
          <p:nvPr/>
        </p:nvSpPr>
        <p:spPr>
          <a:xfrm rot="20125617">
            <a:off x="6876256" y="1124744"/>
            <a:ext cx="484632" cy="864096"/>
          </a:xfrm>
          <a:prstGeom prst="downArrow">
            <a:avLst>
              <a:gd name="adj1" fmla="val 84833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трелка вниз 8"/>
          <p:cNvSpPr/>
          <p:nvPr/>
        </p:nvSpPr>
        <p:spPr>
          <a:xfrm>
            <a:off x="3779912" y="1196752"/>
            <a:ext cx="720080" cy="10081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 rot="819466">
            <a:off x="1547425" y="1154003"/>
            <a:ext cx="694082" cy="8906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Цифровая грамотность.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Цифровая грамотность</a:t>
            </a:r>
          </a:p>
          <a:p>
            <a:pPr lvl="1"/>
            <a:r>
              <a:rPr lang="ru-RU" sz="3200" dirty="0" smtClean="0"/>
              <a:t>Информационная грамотность</a:t>
            </a:r>
          </a:p>
          <a:p>
            <a:pPr lvl="1"/>
            <a:r>
              <a:rPr lang="ru-RU" sz="3200" dirty="0" smtClean="0"/>
              <a:t>Креативные</a:t>
            </a:r>
            <a:r>
              <a:rPr lang="ru-RU" sz="3200" dirty="0" smtClean="0"/>
              <a:t> компетенции</a:t>
            </a:r>
          </a:p>
          <a:p>
            <a:pPr lvl="1"/>
            <a:r>
              <a:rPr lang="ru-RU" sz="3200" dirty="0" smtClean="0"/>
              <a:t>Медиограмотность</a:t>
            </a:r>
            <a:endParaRPr lang="ru-RU" sz="3200" dirty="0" smtClean="0"/>
          </a:p>
          <a:p>
            <a:pPr lvl="1"/>
            <a:r>
              <a:rPr lang="ru-RU" sz="3200" dirty="0" smtClean="0"/>
              <a:t>коммуникативная компетентность</a:t>
            </a:r>
          </a:p>
          <a:p>
            <a:endParaRPr lang="ru-RU" dirty="0"/>
          </a:p>
        </p:txBody>
      </p:sp>
      <p:pic>
        <p:nvPicPr>
          <p:cNvPr id="6" name="Picture 4" descr=" 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07696" y="1124744"/>
            <a:ext cx="2736304" cy="35283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994122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Медиаграмотность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196752"/>
            <a:ext cx="8229600" cy="4392489"/>
          </a:xfrm>
        </p:spPr>
        <p:txBody>
          <a:bodyPr/>
          <a:lstStyle/>
          <a:p>
            <a:pPr lvl="0"/>
            <a:r>
              <a:rPr lang="ru-RU" dirty="0" smtClean="0"/>
              <a:t>Медиаграмотность</a:t>
            </a:r>
          </a:p>
          <a:p>
            <a:pPr lvl="1"/>
            <a:r>
              <a:rPr lang="ru-RU" dirty="0" smtClean="0"/>
              <a:t>Использовать СМИ для межкультурного диалога </a:t>
            </a:r>
            <a:r>
              <a:rPr lang="ru-RU" dirty="0" smtClean="0"/>
              <a:t>и обучения , самостоятельно </a:t>
            </a:r>
            <a:r>
              <a:rPr lang="ru-RU" dirty="0" smtClean="0"/>
              <a:t>создавать </a:t>
            </a:r>
            <a:r>
              <a:rPr lang="ru-RU" dirty="0" smtClean="0"/>
              <a:t>медиапродукты</a:t>
            </a:r>
            <a:r>
              <a:rPr lang="ru-RU" dirty="0" smtClean="0"/>
              <a:t>.</a:t>
            </a:r>
            <a:endParaRPr lang="ru-RU" dirty="0" smtClean="0"/>
          </a:p>
          <a:p>
            <a:pPr lvl="1"/>
            <a:r>
              <a:rPr lang="ru-RU" dirty="0" smtClean="0"/>
              <a:t>Критически оценивать медиа- </a:t>
            </a:r>
            <a:r>
              <a:rPr lang="ru-RU" dirty="0" smtClean="0"/>
              <a:t>контент</a:t>
            </a:r>
            <a:r>
              <a:rPr lang="ru-RU" dirty="0" smtClean="0"/>
              <a:t>.</a:t>
            </a:r>
            <a:endParaRPr lang="ru-RU" dirty="0" smtClean="0"/>
          </a:p>
          <a:p>
            <a:pPr lvl="1"/>
            <a:r>
              <a:rPr lang="ru-RU" dirty="0" smtClean="0"/>
              <a:t>Владеть информационно-коммуникативными технологиями</a:t>
            </a:r>
          </a:p>
          <a:p>
            <a:pPr lvl="1"/>
            <a:r>
              <a:rPr lang="ru-RU" dirty="0" smtClean="0"/>
              <a:t>Понимать роль и  функции СМИ</a:t>
            </a:r>
          </a:p>
          <a:p>
            <a:endParaRPr lang="ru-RU" dirty="0"/>
          </a:p>
        </p:txBody>
      </p:sp>
      <p:pic>
        <p:nvPicPr>
          <p:cNvPr id="4" name="Picture 2" descr=" 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868144" y="4221088"/>
            <a:ext cx="2924944" cy="24928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Информационная грамотность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информационная грамотность</a:t>
            </a:r>
          </a:p>
          <a:p>
            <a:pPr lvl="1"/>
            <a:r>
              <a:rPr lang="ru-RU" sz="3200" dirty="0" smtClean="0"/>
              <a:t>выражать свои информационные потребности</a:t>
            </a:r>
          </a:p>
          <a:p>
            <a:pPr lvl="1"/>
            <a:r>
              <a:rPr lang="ru-RU" sz="3200" dirty="0" smtClean="0"/>
              <a:t>находить и оценивать качество информации</a:t>
            </a:r>
          </a:p>
          <a:p>
            <a:pPr lvl="1"/>
            <a:r>
              <a:rPr lang="ru-RU" sz="3200" dirty="0" smtClean="0"/>
              <a:t>применять информацию для создания и обмена знаниями</a:t>
            </a:r>
          </a:p>
          <a:p>
            <a:pPr lvl="1"/>
            <a:r>
              <a:rPr lang="ru-RU" sz="3200" dirty="0" smtClean="0"/>
              <a:t>хранить и извлекать информацию</a:t>
            </a:r>
          </a:p>
          <a:p>
            <a:endParaRPr lang="ru-RU" dirty="0"/>
          </a:p>
        </p:txBody>
      </p:sp>
      <p:pic>
        <p:nvPicPr>
          <p:cNvPr id="4" name="Picture 6" descr=" 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03707" y="2276872"/>
            <a:ext cx="2640293" cy="2376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Актуальность внедрения информационных технологий.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4" name="Picture 2" descr="http://io.nios.ru/sites/io.nios.ru/files/images/2017/04/image003_2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430613"/>
            <a:ext cx="8712968" cy="50947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275</TotalTime>
  <Words>226</Words>
  <Application>Microsoft Office PowerPoint</Application>
  <PresentationFormat>Экран (4:3)</PresentationFormat>
  <Paragraphs>44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«Информационно – коммуникационная компетентность и профессиональная культура педагога в логике ФГОС» </vt:lpstr>
      <vt:lpstr>Культура педагога в логике ФГОС</vt:lpstr>
      <vt:lpstr>Структурные компоненты профессионально-педагогической культуры. </vt:lpstr>
      <vt:lpstr>Информационно-коммуникативная компетентность педагога.</vt:lpstr>
      <vt:lpstr>  Требования к ИКТ –компетенциям педагога. </vt:lpstr>
      <vt:lpstr>Цифровая грамотность.</vt:lpstr>
      <vt:lpstr>Медиаграмотность</vt:lpstr>
      <vt:lpstr>Информационная грамотность.</vt:lpstr>
      <vt:lpstr>Актуальность внедрения информационных технологий.</vt:lpstr>
      <vt:lpstr>Анализ технических средств.</vt:lpstr>
      <vt:lpstr>Преимущества использования ИКТ</vt:lpstr>
      <vt:lpstr>Опыт работы.</vt:lpstr>
      <vt:lpstr>Что же характеризует креативный уровень профессионально-педагогической культуры. </vt:lpstr>
      <vt:lpstr>Слайд 14</vt:lpstr>
      <vt:lpstr>Слайд 15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Мареева Лена</dc:creator>
  <cp:lastModifiedBy>Мареева Лена</cp:lastModifiedBy>
  <cp:revision>32</cp:revision>
  <dcterms:created xsi:type="dcterms:W3CDTF">2020-04-19T08:41:38Z</dcterms:created>
  <dcterms:modified xsi:type="dcterms:W3CDTF">2020-11-07T14:11:56Z</dcterms:modified>
</cp:coreProperties>
</file>