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07" r:id="rId2"/>
    <p:sldId id="396" r:id="rId3"/>
    <p:sldId id="398" r:id="rId4"/>
    <p:sldId id="393" r:id="rId5"/>
    <p:sldId id="394" r:id="rId6"/>
    <p:sldId id="399" r:id="rId7"/>
    <p:sldId id="397" r:id="rId8"/>
    <p:sldId id="395" r:id="rId9"/>
    <p:sldId id="355" r:id="rId10"/>
    <p:sldId id="401" r:id="rId11"/>
    <p:sldId id="40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CC"/>
    <a:srgbClr val="00FFFF"/>
    <a:srgbClr val="727C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4579" autoAdjust="0"/>
  </p:normalViewPr>
  <p:slideViewPr>
    <p:cSldViewPr>
      <p:cViewPr varScale="1">
        <p:scale>
          <a:sx n="82" d="100"/>
          <a:sy n="82" d="100"/>
        </p:scale>
        <p:origin x="-74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5E619D-9048-4D9E-8E38-A9EDEA00BCCD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92DC06-E39B-4504-918E-5AB234A995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4557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2DC06-E39B-4504-918E-5AB234A995D2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AF0F9-1C3F-4849-96C7-610AC1F04A6A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C859F-62EE-4151-B7EB-8835EADF00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367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0E79E-14CA-450F-AE85-191ED7C8594A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C630C-5480-4B7C-A493-E4F83C82AE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8882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0CEF7-9F84-4C3C-8F7E-4E82020F92EF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E2BA-09E8-4B52-8C74-B0DDDE2F59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443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9D52E-D3E2-4BED-B307-94AAD669E9C2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38F3B-A8E9-42FC-974E-890D82CDBC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492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C774-39B4-4632-B5AE-C442160032D7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1B193-67E4-4891-9DDF-A92BC39B4C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939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DEAC1-3CBF-4AEC-A802-4D47DFE4AF01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E65B7-C515-47F9-ACE3-417A8AD98E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8681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1289C-7A06-484E-A125-37CE25EAC973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40B38-6688-49A6-B3D2-4F229AF33B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21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C02A7-D56B-4768-B2DF-94A68416F828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8839-9CE7-4B63-A9E7-D644F163B1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154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D4D6D-62CF-4EC5-BCE3-665BAB166703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38E9-F79F-47B8-84E7-0407A6C943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134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1C41F-3129-41F3-9BE5-EDF96B0E9ACF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DB35A-5550-400D-8D7A-46419400BD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239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16C0-8C13-4D64-B957-A86D83C11DAD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C541B-2121-45A7-B7A3-FDBDFA2A9C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986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2D6C71-924F-4700-877D-BCA1DCAE0A7D}" type="datetimeFigureOut">
              <a:rPr lang="ru-RU"/>
              <a:pPr>
                <a:defRPr/>
              </a:pPr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E4A335-5B50-45F0-B39F-6B443E81B7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75" y="549275"/>
            <a:ext cx="7313613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 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 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charset="0"/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5364088" y="4149080"/>
            <a:ext cx="35280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Учитель-логопед 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МАДОУ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«Детский сад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№5«Огонёк»   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Кацуба Н.Е.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4340" name="Picture 6" descr="1290525490_knig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520950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340768"/>
            <a:ext cx="8064896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36712"/>
            <a:ext cx="86407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«</a:t>
            </a:r>
            <a:r>
              <a:rPr lang="ru-RU" sz="3200" b="1" dirty="0"/>
              <a:t>Использование приёмов критического мышления в коррекционно-развивающей работе </a:t>
            </a:r>
            <a:r>
              <a:rPr lang="ru-RU" sz="3200" b="1" dirty="0" smtClean="0"/>
              <a:t>учителя-логопеда </a:t>
            </a:r>
            <a:endParaRPr lang="ru-RU" sz="3200" dirty="0"/>
          </a:p>
          <a:p>
            <a:pPr algn="ctr"/>
            <a:r>
              <a:rPr lang="ru-RU" sz="3200" b="1" dirty="0"/>
              <a:t> </a:t>
            </a:r>
            <a:r>
              <a:rPr lang="ru-RU" sz="3200" b="1" dirty="0" smtClean="0"/>
              <a:t>     ( </a:t>
            </a:r>
            <a:r>
              <a:rPr lang="ru-RU" sz="3200" b="1" dirty="0"/>
              <a:t>прием Кластер</a:t>
            </a:r>
            <a:r>
              <a:rPr lang="ru-RU" sz="3200" b="1" dirty="0" smtClean="0"/>
              <a:t>)</a:t>
            </a:r>
            <a:r>
              <a:rPr lang="ru-RU" sz="32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»</a:t>
            </a: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/>
            </a:r>
            <a:br>
              <a:rPr lang="ru-RU" sz="32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5949280"/>
            <a:ext cx="2664296" cy="576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г. Туринск, 2019г.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 bwMode="auto">
          <a:xfrm>
            <a:off x="1043608" y="188640"/>
            <a:ext cx="7484368" cy="864096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Составление   кластера к   занятию «Хвойные и лиственные деревья»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C:\Users\home\Desktop\Новая папка (2)\IMG_20201013_091058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340768"/>
            <a:ext cx="792088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88640"/>
            <a:ext cx="7484368" cy="576064"/>
          </a:xfr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Кластерные таблицы к конспекту занятия «Транспорт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7" name="Picture 3" descr="C:\Users\home\Pictures\картинки на лексические темы\цветы транспорт\транспорт\e6e03f801523ec1b2ed444c00794d7b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836712"/>
            <a:ext cx="849694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43808" y="260648"/>
            <a:ext cx="3960440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Проблемы в речи детей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052736"/>
            <a:ext cx="1800200" cy="1296144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Ребенок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 нарушениями речи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124744"/>
            <a:ext cx="23042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недостаточный словарный запас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124744"/>
            <a:ext cx="29523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несформированность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грамматического строя речи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4725144"/>
            <a:ext cx="252028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отсутствие логического обоснования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своих утверждений и выводов  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2996952"/>
            <a:ext cx="187220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 способность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построить монолог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2996952"/>
            <a:ext cx="223224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бедная диалогическая речь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131840" y="1556792"/>
            <a:ext cx="86409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796136" y="162880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5364088" y="2132856"/>
            <a:ext cx="1872208" cy="86409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236296" y="2132856"/>
            <a:ext cx="504056" cy="86409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6228184" y="2132856"/>
            <a:ext cx="1008112" cy="25922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2448272" cy="34555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00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3090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75656" y="188640"/>
            <a:ext cx="7416824" cy="5184576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chemeClr val="tx1"/>
                </a:solidFill>
              </a:rPr>
              <a:t>Технологии </a:t>
            </a:r>
            <a:r>
              <a:rPr lang="ru-RU" sz="2800" b="1" u="sng" dirty="0" err="1" smtClean="0">
                <a:solidFill>
                  <a:schemeClr val="tx1"/>
                </a:solidFill>
              </a:rPr>
              <a:t>критичекого</a:t>
            </a:r>
            <a:r>
              <a:rPr lang="ru-RU" sz="2800" b="1" u="sng" dirty="0" smtClean="0">
                <a:solidFill>
                  <a:schemeClr val="tx1"/>
                </a:solidFill>
              </a:rPr>
              <a:t> мышления: </a:t>
            </a:r>
            <a:endParaRPr lang="ru-RU" sz="2800" u="sng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-привносят  в  </a:t>
            </a:r>
            <a:r>
              <a:rPr lang="ru-RU" sz="2000" dirty="0" err="1" smtClean="0">
                <a:solidFill>
                  <a:schemeClr val="tx1"/>
                </a:solidFill>
              </a:rPr>
              <a:t>логокоррекционную</a:t>
            </a:r>
            <a:r>
              <a:rPr lang="ru-RU" sz="2000" dirty="0" smtClean="0">
                <a:solidFill>
                  <a:schemeClr val="tx1"/>
                </a:solidFill>
              </a:rPr>
              <a:t> работу дух времени, новые способы взаимодействия педагога и ребенка, ориентированные на личность ребенка, на развитие его способностей;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Оптимизируют процесс коррекции речи детей, помогают повысить    результативность   логопедического   воздействия;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Служат  для  создания  благоприятного  эмоционального  фона;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Способствуют включению в работу сохранных и активизации нарушенных психических функций, оздоровлению всего организма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5616624" cy="1556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72133" y="113329"/>
            <a:ext cx="3672408" cy="90105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Кластер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3841" y="1268760"/>
            <a:ext cx="5256584" cy="187220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Кластер </a:t>
            </a:r>
            <a:r>
              <a:rPr lang="ru-RU" sz="2000" dirty="0">
                <a:solidFill>
                  <a:schemeClr val="tx1"/>
                </a:solidFill>
              </a:rPr>
              <a:t>– (скопление, гроздь, пучок), совокупность, объединение нескольких однородных элементов, предметов </a:t>
            </a:r>
          </a:p>
          <a:p>
            <a:r>
              <a:rPr lang="ru-RU" sz="2000" dirty="0">
                <a:solidFill>
                  <a:schemeClr val="tx1"/>
                </a:solidFill>
              </a:rPr>
              <a:t> Грозди – графический приём в </a:t>
            </a:r>
            <a:r>
              <a:rPr lang="ru-RU" sz="2000" dirty="0" smtClean="0">
                <a:solidFill>
                  <a:schemeClr val="tx1"/>
                </a:solidFill>
              </a:rPr>
              <a:t>систематизации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материала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3605" y="4725144"/>
            <a:ext cx="4240793" cy="129614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 этого приема заключается в попытке систематизировать знания по той или иной проблеме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3160615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3429000"/>
            <a:ext cx="3672408" cy="28803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Кластер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пришел из информационных технологий и обозначает объединение нескольких однородных элементов, которые могут рассматриваться как самостоятельные единицы, обладающими определенного свойства. </a:t>
            </a:r>
            <a:endParaRPr lang="ru-RU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76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65803" y="3412578"/>
            <a:ext cx="4968552" cy="8169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Применение кластера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891155"/>
            <a:ext cx="3024336" cy="1008112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виде общей стратегии, на протяжении всего занятия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4663" y="700196"/>
            <a:ext cx="3024336" cy="941944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 любой стадии занятия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321738" y="2899267"/>
            <a:ext cx="576063" cy="49821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656831" y="1642140"/>
            <a:ext cx="0" cy="175534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251520" y="4941168"/>
            <a:ext cx="2592288" cy="1440160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sz="2000" dirty="0" smtClean="0">
                <a:solidFill>
                  <a:schemeClr val="tx1"/>
                </a:solidFill>
              </a:rPr>
              <a:t>индивидуальной работе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6639" y="5301208"/>
            <a:ext cx="2592288" cy="1440160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групповой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( подгрупповой ) работе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22303" y="4922768"/>
            <a:ext cx="2592288" cy="1440160"/>
          </a:xfrm>
          <a:prstGeom prst="round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При  работе в парах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660232" y="4283062"/>
            <a:ext cx="574123" cy="658106"/>
          </a:xfrm>
          <a:prstGeom prst="straightConnector1">
            <a:avLst/>
          </a:prstGeom>
          <a:ln w="762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103092" y="4232007"/>
            <a:ext cx="554233" cy="760216"/>
          </a:xfrm>
          <a:prstGeom prst="straightConnector1">
            <a:avLst/>
          </a:prstGeom>
          <a:ln w="762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656831" y="4229558"/>
            <a:ext cx="0" cy="1053396"/>
          </a:xfrm>
          <a:prstGeom prst="straightConnector1">
            <a:avLst/>
          </a:prstGeom>
          <a:ln w="76200">
            <a:solidFill>
              <a:srgbClr val="66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7006379" y="188640"/>
            <a:ext cx="1224136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вызова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83763" y="1340768"/>
            <a:ext cx="1452733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осмысления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868144" y="2035171"/>
            <a:ext cx="1366211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рефлексии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6168999" y="620688"/>
            <a:ext cx="880380" cy="43204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168999" y="1052736"/>
            <a:ext cx="1414765" cy="50405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30" idx="0"/>
          </p:cNvCxnSpPr>
          <p:nvPr/>
        </p:nvCxnSpPr>
        <p:spPr>
          <a:xfrm>
            <a:off x="6168999" y="1052736"/>
            <a:ext cx="382251" cy="98243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561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792088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99592" y="188640"/>
            <a:ext cx="7488832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Пример разбивки на кластеры для дошкольников </a:t>
            </a:r>
          </a:p>
          <a:p>
            <a:pPr algn="ctr"/>
            <a:endParaRPr lang="ru-RU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screen"/>
          <a:srcRect r="3598"/>
          <a:stretch>
            <a:fillRect/>
          </a:stretch>
        </p:blipFill>
        <p:spPr bwMode="auto">
          <a:xfrm>
            <a:off x="251520" y="3356992"/>
            <a:ext cx="3024336" cy="3356992"/>
          </a:xfrm>
          <a:prstGeom prst="round2Diag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</p:spPr>
      </p:pic>
      <p:cxnSp>
        <p:nvCxnSpPr>
          <p:cNvPr id="18" name="Прямая со стрелкой 17"/>
          <p:cNvCxnSpPr/>
          <p:nvPr/>
        </p:nvCxnSpPr>
        <p:spPr>
          <a:xfrm>
            <a:off x="3995936" y="2132856"/>
            <a:ext cx="72008" cy="25202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572000" y="1988840"/>
            <a:ext cx="1440160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979712" y="2132856"/>
            <a:ext cx="1224136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084168" y="1700808"/>
            <a:ext cx="1512168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836712"/>
            <a:ext cx="30963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home\Pictures\картинки на лексические темы\мебель и посуда\0_82343_1bb2b077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7" y="2996952"/>
            <a:ext cx="1522503" cy="216024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4293096"/>
            <a:ext cx="2448272" cy="158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home\Pictures\картинки на лексические темы\мебель и посуда\Новая папка\kisspng-eames-lounge-chair-chaise-longue-clip-art-cartoon-furniture-cliparts-5a8b16ac99ad77.981512281519064748629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348879"/>
            <a:ext cx="1728192" cy="1612978"/>
          </a:xfrm>
          <a:prstGeom prst="rect">
            <a:avLst/>
          </a:prstGeom>
          <a:noFill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124744"/>
            <a:ext cx="1656184" cy="207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47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116632"/>
            <a:ext cx="7560840" cy="61206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Общие требования к разбивке на кластеры для дошкольников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 -    </a:t>
            </a:r>
            <a:r>
              <a:rPr lang="ru-RU" sz="2000" dirty="0" smtClean="0">
                <a:solidFill>
                  <a:schemeClr val="tx1"/>
                </a:solidFill>
              </a:rPr>
              <a:t>В </a:t>
            </a:r>
            <a:r>
              <a:rPr lang="ru-RU" sz="2000" dirty="0">
                <a:solidFill>
                  <a:schemeClr val="tx1"/>
                </a:solidFill>
              </a:rPr>
              <a:t>центре доски или листа в рамке (круге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</a:t>
            </a:r>
          </a:p>
          <a:p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размещается картинка ( печатными буквами </a:t>
            </a:r>
            <a:r>
              <a:rPr lang="ru-RU" sz="2000" dirty="0">
                <a:solidFill>
                  <a:schemeClr val="tx1"/>
                </a:solidFill>
              </a:rPr>
              <a:t>пишется </a:t>
            </a:r>
            <a:r>
              <a:rPr lang="ru-RU" sz="2000" dirty="0" smtClean="0">
                <a:solidFill>
                  <a:schemeClr val="tx1"/>
                </a:solidFill>
              </a:rPr>
              <a:t>   </a:t>
            </a:r>
          </a:p>
          <a:p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 ключевое   понятие)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  Вокруг </a:t>
            </a:r>
            <a:r>
              <a:rPr lang="ru-RU" sz="2000" dirty="0">
                <a:solidFill>
                  <a:schemeClr val="tx1"/>
                </a:solidFill>
              </a:rPr>
              <a:t>ключевого слова в пустых квадратах (кругах) </a:t>
            </a:r>
            <a:r>
              <a:rPr lang="ru-RU" sz="2000" dirty="0" smtClean="0">
                <a:solidFill>
                  <a:schemeClr val="tx1"/>
                </a:solidFill>
              </a:rPr>
              <a:t>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размещаются </a:t>
            </a:r>
            <a:r>
              <a:rPr lang="ru-RU" sz="2000" dirty="0">
                <a:solidFill>
                  <a:schemeClr val="tx1"/>
                </a:solidFill>
              </a:rPr>
              <a:t>картинки, которые ассоциативно </a:t>
            </a:r>
            <a:r>
              <a:rPr lang="ru-RU" sz="2000" dirty="0" smtClean="0">
                <a:solidFill>
                  <a:schemeClr val="tx1"/>
                </a:solidFill>
              </a:rPr>
              <a:t>       </a:t>
            </a:r>
          </a:p>
          <a:p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связаны </a:t>
            </a:r>
            <a:r>
              <a:rPr lang="ru-RU" sz="2000" dirty="0">
                <a:solidFill>
                  <a:schemeClr val="tx1"/>
                </a:solidFill>
              </a:rPr>
              <a:t>с данным понятием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  Квадраты </a:t>
            </a:r>
            <a:r>
              <a:rPr lang="ru-RU" sz="2000" dirty="0">
                <a:solidFill>
                  <a:schemeClr val="tx1"/>
                </a:solidFill>
              </a:rPr>
              <a:t>(круги) связываются цветными </a:t>
            </a:r>
            <a:r>
              <a:rPr lang="ru-RU" sz="2000" dirty="0" smtClean="0">
                <a:solidFill>
                  <a:schemeClr val="tx1"/>
                </a:solidFill>
              </a:rPr>
              <a:t>линиями-      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ветвями </a:t>
            </a:r>
            <a:r>
              <a:rPr lang="ru-RU" sz="2000" dirty="0">
                <a:solidFill>
                  <a:schemeClr val="tx1"/>
                </a:solidFill>
              </a:rPr>
              <a:t>с ключевым </a:t>
            </a:r>
            <a:r>
              <a:rPr lang="ru-RU" sz="2000" dirty="0" smtClean="0">
                <a:solidFill>
                  <a:schemeClr val="tx1"/>
                </a:solidFill>
              </a:rPr>
              <a:t>понятием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У каждой картинки-ассоциации могут быть свои </a:t>
            </a:r>
            <a:r>
              <a:rPr lang="ru-RU" sz="2000" dirty="0" smtClean="0">
                <a:solidFill>
                  <a:schemeClr val="tx1"/>
                </a:solidFill>
              </a:rPr>
              <a:t>        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картинки- </a:t>
            </a:r>
            <a:r>
              <a:rPr lang="ru-RU" sz="2000" dirty="0">
                <a:solidFill>
                  <a:schemeClr val="tx1"/>
                </a:solidFill>
              </a:rPr>
              <a:t>спутники, которые могут привести к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укрупнению </a:t>
            </a:r>
            <a:r>
              <a:rPr lang="ru-RU" sz="2000" dirty="0">
                <a:solidFill>
                  <a:schemeClr val="tx1"/>
                </a:solidFill>
              </a:rPr>
              <a:t>одной или нескольких «гроздей»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 результате проведенной операции происходит наглядное представление ключевого понятия </a:t>
            </a:r>
            <a:r>
              <a:rPr lang="ru-RU" sz="2500" dirty="0" smtClean="0">
                <a:solidFill>
                  <a:schemeClr val="tx1"/>
                </a:solidFill>
              </a:rPr>
              <a:t>занятия   </a:t>
            </a:r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56992"/>
            <a:ext cx="2267744" cy="3024336"/>
          </a:xfrm>
          <a:prstGeom prst="rect">
            <a:avLst/>
          </a:prstGeom>
          <a:ln w="57150">
            <a:solidFill>
              <a:srgbClr val="6600CC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368451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483768" y="476672"/>
            <a:ext cx="4104456" cy="18722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Кластер</a:t>
            </a:r>
          </a:p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300192" y="1772816"/>
            <a:ext cx="2843808" cy="1800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Помогает   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усвоить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грамматические  нормы языка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1772816"/>
            <a:ext cx="3059832" cy="1800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Georgia" pitchFamily="18" charset="0"/>
              </a:rPr>
              <a:t>Способствуют обогащению словаря 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084168" y="3717032"/>
            <a:ext cx="2843808" cy="15841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Побуждают детей к общению друг с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другом 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9512" y="3861048"/>
            <a:ext cx="3240360" cy="165618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Развивают активность  и самостоятельность их мышления   </a:t>
            </a:r>
          </a:p>
        </p:txBody>
      </p:sp>
      <p:sp>
        <p:nvSpPr>
          <p:cNvPr id="15" name="Овал 14"/>
          <p:cNvSpPr/>
          <p:nvPr/>
        </p:nvSpPr>
        <p:spPr>
          <a:xfrm>
            <a:off x="2915816" y="4941168"/>
            <a:ext cx="3960440" cy="172819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12700" fontAlgn="auto">
              <a:lnSpc>
                <a:spcPts val="1752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Способствуют совершенствованию разговорной речи  </a:t>
            </a:r>
            <a:r>
              <a:rPr lang="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 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644008" y="2348880"/>
            <a:ext cx="72008" cy="25922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059832" y="2204864"/>
            <a:ext cx="432048" cy="4320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5868144" y="2132856"/>
            <a:ext cx="432048" cy="3960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059832" y="2348880"/>
            <a:ext cx="864096" cy="1800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220072" y="2276872"/>
            <a:ext cx="1296144" cy="16561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7897432</TotalTime>
  <Words>379</Words>
  <Application>Microsoft Office PowerPoint</Application>
  <PresentationFormat>Экран (4:3)</PresentationFormat>
  <Paragraphs>65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Zorro</dc:creator>
  <cp:lastModifiedBy>home</cp:lastModifiedBy>
  <cp:revision>315</cp:revision>
  <dcterms:created xsi:type="dcterms:W3CDTF">2012-01-24T12:43:20Z</dcterms:created>
  <dcterms:modified xsi:type="dcterms:W3CDTF">2020-11-07T14:00:06Z</dcterms:modified>
</cp:coreProperties>
</file>