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57" r:id="rId3"/>
    <p:sldId id="258" r:id="rId4"/>
    <p:sldId id="270" r:id="rId5"/>
    <p:sldId id="259" r:id="rId6"/>
    <p:sldId id="262" r:id="rId7"/>
    <p:sldId id="266" r:id="rId8"/>
    <p:sldId id="267" r:id="rId9"/>
    <p:sldId id="263" r:id="rId10"/>
    <p:sldId id="264" r:id="rId11"/>
    <p:sldId id="265" r:id="rId12"/>
    <p:sldId id="261" r:id="rId13"/>
    <p:sldId id="271" r:id="rId14"/>
    <p:sldId id="272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7FB6F-E122-4341-8510-F96E164C53B0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581AE-27BB-436F-917B-336BB124C9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0A9A5-43BF-47C2-8CDF-12991B880769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1BAE6-5B1F-4A3C-9528-590BF787C0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32799-707B-418C-A51C-3E847A0EB198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342AB-4406-451D-BD36-C8D9511331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7FB6F-E122-4341-8510-F96E164C53B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581AE-27BB-436F-917B-336BB124C9C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01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881B8-0B44-4971-AE88-0B578557C41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FC74-0737-484B-9D37-33A1E481A4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539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944FA-F1A3-4221-A9A2-D311C8BEA3C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BD11D-36F6-415E-99E6-E469650098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621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487F7-B911-4A32-8C31-35A3BEC34A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9CB96-88E3-4F5A-94CC-3631C8A549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2996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46B88-6FE5-4473-8379-419268F4BC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FF015-8B07-41FC-A8EC-41FD2B71DC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045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76439-C18F-47A9-A351-E9F931886E9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35658-4885-41E4-AE46-8B85435D11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407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055D-7E89-4D19-AA38-1E55C1C1C3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102A4-FB33-430B-A660-1FD61095EB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1561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19F45-99AB-422A-AFA0-9E03F792B9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2C994-430A-4DE5-99DB-3A8959BB41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251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881B8-0B44-4971-AE88-0B578557C41A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FC74-0737-484B-9D37-33A1E481A4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CEB02-825B-444D-B9F9-68EF907459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64FF1-C4B9-402D-B9AA-76ADF33DBD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711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0A9A5-43BF-47C2-8CDF-12991B8807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1BAE6-5B1F-4A3C-9528-590BF787C0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117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32799-707B-418C-A51C-3E847A0EB1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342AB-4406-451D-BD36-C8D9511331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81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944FA-F1A3-4221-A9A2-D311C8BEA3C9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BD11D-36F6-415E-99E6-E469650098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487F7-B911-4A32-8C31-35A3BEC34A25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9CB96-88E3-4F5A-94CC-3631C8A549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46B88-6FE5-4473-8379-419268F4BC41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FF015-8B07-41FC-A8EC-41FD2B71DC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76439-C18F-47A9-A351-E9F931886E92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35658-4885-41E4-AE46-8B85435D11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055D-7E89-4D19-AA38-1E55C1C1C3F0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102A4-FB33-430B-A660-1FD61095EB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19F45-99AB-422A-AFA0-9E03F792B9D1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2C994-430A-4DE5-99DB-3A8959BB41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CEB02-825B-444D-B9F9-68EF90745961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64FF1-C4B9-402D-B9AA-76ADF33DBD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464D7F-2926-48DE-ABF1-AA5DE2DC1CEF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AAD6B9-AB44-40BB-AE63-0498FE585B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464D7F-2926-48DE-ABF1-AA5DE2DC1C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AAD6B9-AB44-40BB-AE63-0498FE585B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90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s82.ru/doshkolnik/944-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s82.ru/doshkolnik/4219-.html" TargetMode="External"/><Relationship Id="rId5" Type="http://schemas.openxmlformats.org/officeDocument/2006/relationships/hyperlink" Target="http://ds82.ru/doshkolnik/304-.html" TargetMode="External"/><Relationship Id="rId4" Type="http://schemas.openxmlformats.org/officeDocument/2006/relationships/hyperlink" Target="http://ds82.ru/doshkolnik/1482-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768752" cy="1143000"/>
          </a:xfrm>
        </p:spPr>
        <p:txBody>
          <a:bodyPr/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– детский сад № 88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628800"/>
            <a:ext cx="6840760" cy="44973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«Развитие социальной компетентности старших дошкольников с нарушениями межличностных отношений средствами  игры»</a:t>
            </a:r>
          </a:p>
          <a:p>
            <a:pPr marL="0" indent="0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Подготовила </a:t>
            </a:r>
          </a:p>
          <a:p>
            <a:pPr marL="0" indent="0"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 воспитатель:</a:t>
            </a:r>
          </a:p>
          <a:p>
            <a:pPr marL="0" indent="0"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 Озерова Н. 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2656"/>
            <a:ext cx="8064896" cy="6264696"/>
          </a:xfrm>
        </p:spPr>
        <p:txBody>
          <a:bodyPr/>
          <a:lstStyle/>
          <a:p>
            <a:pPr marL="0" indent="0" algn="ctr">
              <a:buNone/>
            </a:pPr>
            <a:br>
              <a:rPr lang="ru-RU" sz="1600" b="1" dirty="0">
                <a:latin typeface="Times New Roman"/>
                <a:ea typeface="Times New Roman"/>
              </a:rPr>
            </a:br>
            <a:endParaRPr lang="ru-RU" sz="1600" b="1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4CFB86C-C6A9-4E5C-B5E0-073D8A204F5D}"/>
              </a:ext>
            </a:extLst>
          </p:cNvPr>
          <p:cNvSpPr/>
          <p:nvPr/>
        </p:nvSpPr>
        <p:spPr>
          <a:xfrm>
            <a:off x="179512" y="116632"/>
            <a:ext cx="8784976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/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проекта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Прогнозируемый результат:</a:t>
            </a:r>
            <a:endParaRPr lang="ru-RU" dirty="0"/>
          </a:p>
          <a:p>
            <a:pPr indent="450215" algn="just"/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  <a:p>
            <a:pPr indent="450215"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дошкольников  формируется:</a:t>
            </a:r>
            <a:endParaRPr lang="ru-RU" dirty="0"/>
          </a:p>
          <a:p>
            <a:pPr indent="450215"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Осознанное отношение к себе и своим возможностям, адекватная самооценка.</a:t>
            </a:r>
            <a:endParaRPr lang="ru-RU" dirty="0"/>
          </a:p>
          <a:p>
            <a:pPr indent="450215"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Способность к произвольной регуляции своей деятельности, гибкость поведения, способность адекватно реагировать на различные жизненные ситуации, умение управлять своими эмоциями.</a:t>
            </a:r>
            <a:endParaRPr lang="ru-RU" dirty="0"/>
          </a:p>
          <a:p>
            <a:pPr indent="450215"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Умение разрешать проблемы межличностных отношений со сверстниками и взрослыми:</a:t>
            </a:r>
            <a:endParaRPr lang="ru-RU" dirty="0"/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видеть сверстника, чувствовать своё единство с ним;</a:t>
            </a:r>
            <a:endParaRPr lang="ru-RU" dirty="0"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согласовывать своё поведение с поведением других детей;</a:t>
            </a:r>
            <a:endParaRPr lang="ru-RU" dirty="0"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видеть и подчёркивать положительные качества и достоинства других детей;</a:t>
            </a:r>
            <a:endParaRPr lang="ru-RU" dirty="0"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помогать сверстнику в процессе совместной деятельности, делиться с ним;</a:t>
            </a:r>
            <a:endParaRPr lang="ru-RU" dirty="0"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свободно выражать своё эмоциональное состояние, чувства в коммуникативной сфере </a:t>
            </a:r>
            <a:endParaRPr lang="ru-RU" dirty="0">
              <a:cs typeface="Times New Roman" panose="02020603050405020304" pitchFamily="18" charset="0"/>
            </a:endParaRPr>
          </a:p>
          <a:p>
            <a:pPr marL="457200"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46607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89679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br>
              <a:rPr lang="ru-RU" sz="1600" b="1" dirty="0">
                <a:latin typeface="Times New Roman"/>
                <a:ea typeface="Times New Roman"/>
              </a:rPr>
            </a:br>
            <a:endParaRPr lang="ru-RU" sz="1600" b="1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EA3FACA-7361-4F21-B4C9-948952E13602}"/>
              </a:ext>
            </a:extLst>
          </p:cNvPr>
          <p:cNvSpPr/>
          <p:nvPr/>
        </p:nvSpPr>
        <p:spPr>
          <a:xfrm>
            <a:off x="251520" y="1700808"/>
            <a:ext cx="8784976" cy="30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Продукты реализации проекта: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тематических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бесед и консультаций по теме                                                    « Коммуникативные игры с детьми и взрослыми»;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Составление картотеки   коммуникативных игр.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 альбома « Я и мое имя».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в группах портфолио дошкольников.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в группах ЦСЭР в соответствии с ФГОС.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Итоговое  занятие «Тропинка к своему Я»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89679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br>
              <a:rPr lang="ru-RU" sz="1600" b="1" dirty="0">
                <a:latin typeface="Times New Roman"/>
                <a:ea typeface="Times New Roman"/>
              </a:rPr>
            </a:br>
            <a:endParaRPr lang="ru-RU" sz="1600" b="1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F1259C5-26B9-4833-8CAC-3B66F409C3BF}"/>
              </a:ext>
            </a:extLst>
          </p:cNvPr>
          <p:cNvSpPr/>
          <p:nvPr/>
        </p:nvSpPr>
        <p:spPr>
          <a:xfrm>
            <a:off x="251520" y="2492896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Оценка результатов проекта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/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окончании работы над проектом  повысилась профессиональная компетентность в вопросах  социально-личностного развития  детей дошкольного возраста; все участники проекта  стали активно использовать составленную мной систему игр по  коррекции поведения и эмоций дошкольников на практике; дети старшего дошкольного возраста  овладели на достаточно высоком уровне навыками бесконфликтных форм общения, т.е. конфликтов в группе между детьми стало меньше,  поведение воспитанников стало более гибким и эмоционально отзывчивым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23846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89679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endParaRPr lang="ru-RU" sz="1600" b="1" dirty="0">
              <a:latin typeface="Times New Roman"/>
              <a:ea typeface="Times New Roman"/>
            </a:endParaRPr>
          </a:p>
          <a:p>
            <a:br>
              <a:rPr lang="ru-RU" sz="1600" b="1" dirty="0">
                <a:latin typeface="Times New Roman"/>
                <a:ea typeface="Times New Roman"/>
              </a:rPr>
            </a:br>
            <a:endParaRPr lang="ru-RU" sz="1600" b="1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47A63A3-5F7C-4D03-8F61-EFB1BC1492A0}"/>
              </a:ext>
            </a:extLst>
          </p:cNvPr>
          <p:cNvSpPr/>
          <p:nvPr/>
        </p:nvSpPr>
        <p:spPr>
          <a:xfrm>
            <a:off x="18303" y="1628800"/>
            <a:ext cx="92170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Заключение и выводы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Обучая навыкам общения в различных жизненных ситуациях – со сверстниками, педагогами, родителями и другими окружающими людьми игры на коррекцию поведения и эмоций  вырабатывают у детей положительные черты характера, способствующие лучшему взаимопониманию в процессе общения. </a:t>
            </a: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Дети, как маленькие росточки, тянутся к солнцу, любви, доброте, познанию таинственного мира, в котором каждый должен найти свое место, то есть считаю, что мой проект должен быть полезен всем по своему: и детям, и педагогам, и родителям.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результате изучения информационных источников, литературы было собрано много интересного и познавательного материала, который был переработан специально для детей старшего дошкольного возраста.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Результатом практической части является  создание альбома « Я и мое имя», портфолио дошкольников,  а также   картотек  коммуникативных   игр, проведение развлечений и итогового занятия « Тропинка к своему Я»; создание ЦСЭР в группах, в которых дети могут поиграть в разные игры, расслабиться, снять агрессию, просто отдохнуть.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Итак, работа  по социально-личностному развитию в нашем ДОУ и в частности игры на коррекцию поведения и эмоций    в комплексе с другими воспитательными средствами представляют собой основу начального этапа формирования социально адаптированной, гармонически развитой личности.</a:t>
            </a: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020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9961119">
            <a:off x="32482" y="1849131"/>
            <a:ext cx="81119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114979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/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</a:p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dirty="0">
                <a:latin typeface="Times New Roman" pitchFamily="18" charset="0"/>
                <a:ea typeface="Times New Roman"/>
                <a:cs typeface="Times New Roman" pitchFamily="18" charset="0"/>
              </a:rPr>
              <a:t>     Актуальность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br>
              <a:rPr lang="ru-RU" sz="1600" b="1" dirty="0">
                <a:latin typeface="Times New Roman"/>
                <a:ea typeface="Times New Roman"/>
              </a:rPr>
            </a:br>
            <a:r>
              <a:rPr lang="ru-RU" dirty="0"/>
              <a:t>"</a:t>
            </a:r>
            <a:r>
              <a:rPr lang="ru-RU" dirty="0">
                <a:hlinkClick r:id="rId3"/>
              </a:rPr>
              <a:t>Игра</a:t>
            </a:r>
            <a:r>
              <a:rPr lang="ru-RU" dirty="0"/>
              <a:t> - это огромное окно, через которое в духовный мир </a:t>
            </a:r>
            <a:r>
              <a:rPr lang="ru-RU" dirty="0">
                <a:hlinkClick r:id="rId4"/>
              </a:rPr>
              <a:t>ребенка</a:t>
            </a:r>
            <a:r>
              <a:rPr lang="ru-RU" dirty="0"/>
              <a:t> вливается живительный поток представлений, понятий</a:t>
            </a:r>
            <a:br>
              <a:rPr lang="ru-RU" dirty="0"/>
            </a:br>
            <a:r>
              <a:rPr lang="ru-RU" dirty="0">
                <a:hlinkClick r:id="rId5"/>
              </a:rPr>
              <a:t>об окружающем</a:t>
            </a:r>
            <a:r>
              <a:rPr lang="ru-RU" dirty="0"/>
              <a:t> мире. Игра -  это искра, зажигающая огонек</a:t>
            </a:r>
            <a:br>
              <a:rPr lang="ru-RU" dirty="0"/>
            </a:br>
            <a:r>
              <a:rPr lang="ru-RU" dirty="0"/>
              <a:t>пытливости и </a:t>
            </a:r>
            <a:r>
              <a:rPr lang="ru-RU" dirty="0">
                <a:hlinkClick r:id="rId6"/>
              </a:rPr>
              <a:t>любознательности</a:t>
            </a:r>
            <a:r>
              <a:rPr lang="ru-RU" dirty="0"/>
              <a:t>". </a:t>
            </a:r>
            <a:br>
              <a:rPr lang="ru-RU" dirty="0"/>
            </a:br>
            <a:r>
              <a:rPr lang="ru-RU" dirty="0"/>
              <a:t>В.А. Сухомлинский</a:t>
            </a:r>
            <a:r>
              <a:rPr lang="ru-RU" b="1" i="1" dirty="0"/>
              <a:t> </a:t>
            </a:r>
            <a:endParaRPr lang="ru-RU" dirty="0"/>
          </a:p>
          <a:p>
            <a:pPr marL="0" indent="0" algn="ctr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686800" cy="6120680"/>
          </a:xfrm>
        </p:spPr>
        <p:txBody>
          <a:bodyPr/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 социальная значимость проекта заключается в том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 он направлен на развитие эмоционально-личностной сферы детей, создание в ДОУ системы работы по социально-личностному направлению. Изучение опыта работы воспитателей показывает, что вопросы  эмоционально-личностного развития   вызывают затруднения как у начинающих воспитателей, так и у воспитателей с большим педагогическим стажем.  Нередко в группах детского сада вопросы поведения и эмоциональной нестабильности воспитанников  выходят на первый план. Даже опытные педагоги не знают   как вести себя с ребенком в той или иной ситуации, как поступить правильно, чтобы каждому в коллективе детей было уютно и комфортно.  Для меня как педагога  было важно показать детям разнообразие ощущений, эмоций и  чувств, которые может испытывать человек в своей жизни, уметь видеть, ценить,  принимать себя таким, какой ты есть, научить правильно вести себя в различных моментах жизни, помочь педагогам  в создании системы работы с детьми и родителями по социально-личностному развитию. </a:t>
            </a:r>
            <a:endParaRPr lang="ru-RU" sz="2000" b="1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078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              </a:t>
            </a:r>
          </a:p>
          <a:p>
            <a:endParaRPr lang="ru-RU" sz="20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разработка методов и приёмов игровой коррекции поведения и эмоций   дошкольников, способствующих их позитивной социализации в  ДОУ.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создание в ДОУ     предметно-развивающей среды для социального развития детей;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создание единой системы работы администрации, педагогических сотрудников, медицинского персонала ДОУ и родителей по социально-личностному развитию детей;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 совершенствование стиля общения педагога с детьми;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  профилактика и  игровая коррекция имеющихся у детей  проблем поведения и эмоциональной нестабильности. </a:t>
            </a:r>
            <a:br>
              <a:rPr lang="ru-RU" sz="20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445624" cy="6408712"/>
          </a:xfrm>
        </p:spPr>
        <p:txBody>
          <a:bodyPr/>
          <a:lstStyle/>
          <a:p>
            <a:pPr marL="0" indent="0" algn="ctr">
              <a:buNone/>
            </a:pPr>
            <a:endParaRPr lang="ru-RU" sz="1600" b="1" dirty="0">
              <a:latin typeface="Times New Roman"/>
              <a:ea typeface="Times New Roman"/>
            </a:endParaRPr>
          </a:p>
          <a:p>
            <a:pPr marL="0" indent="0" algn="ctr">
              <a:buNone/>
            </a:pPr>
            <a:br>
              <a:rPr lang="ru-RU" sz="1600" b="1" dirty="0">
                <a:latin typeface="Times New Roman"/>
                <a:ea typeface="Times New Roman"/>
              </a:rPr>
            </a:br>
            <a:r>
              <a:rPr lang="ru-RU" sz="1600" b="1" dirty="0">
                <a:solidFill>
                  <a:srgbClr val="00B050"/>
                </a:solidFill>
                <a:latin typeface="Times New Roman"/>
                <a:ea typeface="Times New Roman"/>
              </a:rPr>
              <a:t>             </a:t>
            </a:r>
            <a:r>
              <a:rPr lang="ru-RU" dirty="0">
                <a:solidFill>
                  <a:srgbClr val="00B050"/>
                </a:solidFill>
                <a:latin typeface="Century Gothic"/>
                <a:ea typeface="+mj-ea"/>
                <a:cs typeface="+mj-cs"/>
              </a:rPr>
              <a:t>Межличностные отношения – это…</a:t>
            </a:r>
            <a:endParaRPr lang="ru-RU" sz="1600" b="1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C97BD8C-7FCC-4ACE-AFC9-216EAD26DD05}"/>
              </a:ext>
            </a:extLst>
          </p:cNvPr>
          <p:cNvSpPr/>
          <p:nvPr/>
        </p:nvSpPr>
        <p:spPr>
          <a:xfrm>
            <a:off x="2286000" y="1997839"/>
            <a:ext cx="4572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избирательные предпочтения детей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(социометрический подход);</a:t>
            </a:r>
          </a:p>
          <a:p>
            <a:endParaRPr lang="ru-RU" dirty="0">
              <a:solidFill>
                <a:schemeClr val="accent1"/>
              </a:solidFill>
            </a:endParaRPr>
          </a:p>
          <a:p>
            <a:r>
              <a:rPr lang="ru-RU" sz="2400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познание и оценка другого и решение социальных проблем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социокогнитивный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подход);</a:t>
            </a:r>
          </a:p>
          <a:p>
            <a:endParaRPr lang="ru-RU" sz="2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как результат общения и совместной деятельности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(деятельностный подход).</a:t>
            </a:r>
          </a:p>
        </p:txBody>
      </p:sp>
    </p:spTree>
    <p:extLst>
      <p:ext uri="{BB962C8B-B14F-4D97-AF65-F5344CB8AC3E}">
        <p14:creationId xmlns:p14="http://schemas.microsoft.com/office/powerpoint/2010/main" val="3497044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445624" cy="6264696"/>
          </a:xfrm>
        </p:spPr>
        <p:txBody>
          <a:bodyPr/>
          <a:lstStyle/>
          <a:p>
            <a:pPr marL="0" indent="0" algn="ctr">
              <a:buNone/>
            </a:pPr>
            <a:br>
              <a:rPr lang="ru-RU" sz="1600" b="1" dirty="0">
                <a:latin typeface="Times New Roman"/>
                <a:ea typeface="Times New Roman"/>
              </a:rPr>
            </a:br>
            <a:br>
              <a:rPr lang="ru-RU" sz="1600" b="1" dirty="0">
                <a:latin typeface="Times New Roman"/>
                <a:ea typeface="Times New Roman"/>
              </a:rPr>
            </a:br>
            <a:br>
              <a:rPr lang="ru-RU" sz="1600" b="1" dirty="0">
                <a:latin typeface="Times New Roman"/>
                <a:ea typeface="Times New Roman"/>
              </a:rPr>
            </a:br>
            <a:br>
              <a:rPr lang="ru-RU" sz="1600" b="1" dirty="0">
                <a:latin typeface="Times New Roman"/>
                <a:ea typeface="Times New Roman"/>
              </a:rPr>
            </a:br>
            <a:endParaRPr lang="ru-RU" sz="1600" b="1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56CD7A5-10D5-4171-8CE5-8AC35470AAC0}"/>
              </a:ext>
            </a:extLst>
          </p:cNvPr>
          <p:cNvSpPr/>
          <p:nvPr/>
        </p:nvSpPr>
        <p:spPr>
          <a:xfrm>
            <a:off x="302840" y="2564904"/>
            <a:ext cx="8538320" cy="2334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Данный проект на доступном уровне поможет детям в сложном процессе вхождения в мир, позволит развить умения адекватно ориентироваться в доступном ему социальном окружении, осознать самоценность собственной личности и других людей.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 развития личности – это этап развития отношений между ребёнком и взрослым, в первую очередь, матерью и отцом, но на данный момент в детском саду недостаточно развито социальное партнёрство педагогов и родителей по социально-личностному направлению работы. Поэтому необходимо привлечь родителей к работе по данной проблеме, выработать единую систему требований в дошкольном учреждении и в семье.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55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445624" cy="6264696"/>
          </a:xfrm>
        </p:spPr>
        <p:txBody>
          <a:bodyPr/>
          <a:lstStyle/>
          <a:p>
            <a:pPr marL="0" indent="0" algn="ctr">
              <a:buNone/>
            </a:pPr>
            <a:br>
              <a:rPr lang="ru-RU" sz="1600" b="1" dirty="0">
                <a:latin typeface="Times New Roman"/>
                <a:ea typeface="Times New Roman"/>
              </a:rPr>
            </a:br>
            <a:endParaRPr lang="ru-RU" sz="1600" b="1" dirty="0">
              <a:latin typeface="Times New Roman"/>
              <a:ea typeface="Times New Roman"/>
            </a:endParaRPr>
          </a:p>
          <a:p>
            <a:pPr marL="0" indent="0" algn="ctr">
              <a:buNone/>
            </a:pPr>
            <a:br>
              <a:rPr lang="ru-RU" sz="1600" b="1" dirty="0">
                <a:latin typeface="Times New Roman"/>
                <a:ea typeface="Times New Roman"/>
              </a:rPr>
            </a:br>
            <a:r>
              <a:rPr lang="en-US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I 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этап</a:t>
            </a:r>
          </a:p>
          <a:p>
            <a:r>
              <a:rPr lang="ru-RU" sz="1400" dirty="0"/>
              <a:t>1.Изучение методической литературы.                                                                                                                                                                           2. Подготовка диагностического инструментария; определение исходного состояния работы по социально-личностному развитию детей.                                                                                                            Анкетирование родителей .                                                                                                                                                             3.Приобретение игрового и дидактического оборудования для пополнения ЦСЭР (центров социально-эмоционального развития) групп.                                                                                                                                                           4. Совместные с родителями мероприятия по благоустройству групп и участков в  ДОУ: создание цветников, конструирование снежных горок, беговых дорожек и спортивных зон, оборудования для ЦСЭР и др.</a:t>
            </a:r>
          </a:p>
          <a:p>
            <a:pPr marL="0" indent="0">
              <a:buNone/>
            </a:pPr>
            <a:r>
              <a:rPr lang="ru-RU" sz="1400" dirty="0"/>
              <a:t>5.Составление  перспективного планирования занятий с детьми старшего дошкольного возраста по формированию навыков межличностного общения. (Приложение ).</a:t>
            </a:r>
          </a:p>
          <a:p>
            <a:pPr marL="0" indent="0">
              <a:buNone/>
            </a:pPr>
            <a:r>
              <a:rPr lang="ru-RU" sz="1400" dirty="0"/>
              <a:t>6.Подборка   игр на коррекцию поведения и эмоций   в соответствии с возрастом детей.</a:t>
            </a:r>
          </a:p>
          <a:p>
            <a:pPr marL="0" indent="0">
              <a:buNone/>
            </a:pPr>
            <a:r>
              <a:rPr lang="ru-RU" sz="1400" dirty="0"/>
              <a:t>7.Создание развивающей среды в  музыкальном, физкультурном зале (изготовление  атрибутов для   игр); привлечение родителей к предстоящей творческой работе (создание альбома «Я и мое имя »).</a:t>
            </a:r>
          </a:p>
          <a:p>
            <a:pPr marL="0" indent="0">
              <a:buNone/>
            </a:pPr>
            <a:r>
              <a:rPr lang="ru-RU" sz="1400" dirty="0"/>
              <a:t>8.Игровые задания для домашнего общения.</a:t>
            </a:r>
          </a:p>
          <a:p>
            <a:pPr marL="0" indent="0">
              <a:buNone/>
            </a:pPr>
            <a:r>
              <a:rPr lang="ru-RU" sz="1400" dirty="0"/>
              <a:t>Использование данного вида деятельности позволит вычленить наиболее «наболевшие» вопросы, разглядеть проблему с разных сторон и более вдумчиво подойти к пониманию законов детского развития.  </a:t>
            </a:r>
          </a:p>
          <a:p>
            <a:pPr marL="0" indent="0">
              <a:buNone/>
            </a:pPr>
            <a:r>
              <a:rPr lang="ru-RU" sz="1400" dirty="0"/>
              <a:t>9.Консультация родителей по теме: «Как помочь ребенку и себе преодолеть негативные эмоции? Как научить ребенка владеть собой? », «Самооценка ребенка» (Приложение ).</a:t>
            </a:r>
          </a:p>
          <a:p>
            <a:pPr marL="0" indent="0">
              <a:buNone/>
            </a:pPr>
            <a:r>
              <a:rPr lang="ru-RU" sz="1400" dirty="0"/>
              <a:t>10.Консультации педагогов по теме « Эмоциональное благополучие детей дошкольного возраста»</a:t>
            </a:r>
          </a:p>
          <a:p>
            <a:pPr marL="0" indent="0">
              <a:buNone/>
            </a:pPr>
            <a:r>
              <a:rPr lang="ru-RU" sz="1400" dirty="0"/>
              <a:t>11. Мини-</a:t>
            </a:r>
            <a:r>
              <a:rPr lang="ru-RU" sz="1400" dirty="0" err="1"/>
              <a:t>парктикум</a:t>
            </a:r>
            <a:r>
              <a:rPr lang="ru-RU" sz="1400" dirty="0"/>
              <a:t> для педагогов «Как формировать у ребенка социальные эмоции?»</a:t>
            </a:r>
          </a:p>
          <a:p>
            <a:pPr marL="0" indent="0">
              <a:buNone/>
            </a:pPr>
            <a:r>
              <a:rPr lang="ru-RU" sz="1400" dirty="0"/>
              <a:t>12.Организация и проведение тренингов с педагогами на тему « Как аукнется, так и откликнется»</a:t>
            </a:r>
            <a:endParaRPr lang="ru-RU" sz="2000" b="1" dirty="0">
              <a:solidFill>
                <a:srgbClr val="FF0000"/>
              </a:solidFill>
              <a:latin typeface="Times New Roman"/>
              <a:ea typeface="Times New Roman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1D1D621-AB1A-4C5C-9ED9-5E6302DAF714}"/>
              </a:ext>
            </a:extLst>
          </p:cNvPr>
          <p:cNvSpPr/>
          <p:nvPr/>
        </p:nvSpPr>
        <p:spPr>
          <a:xfrm>
            <a:off x="3692999" y="620688"/>
            <a:ext cx="34374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Этапы реализации проекта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solidFill>
                <a:srgbClr val="00B050"/>
              </a:solidFill>
              <a:effectLst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2FF3610-689A-4CDB-B7F5-E740CDEFBC39}"/>
              </a:ext>
            </a:extLst>
          </p:cNvPr>
          <p:cNvSpPr/>
          <p:nvPr/>
        </p:nvSpPr>
        <p:spPr>
          <a:xfrm>
            <a:off x="683568" y="2075489"/>
            <a:ext cx="8064896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21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0648"/>
            <a:ext cx="8064896" cy="6264696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II 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этап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Практический</a:t>
            </a:r>
          </a:p>
          <a:p>
            <a:pPr marL="0" indent="0">
              <a:buNone/>
            </a:pPr>
            <a:br>
              <a:rPr lang="ru-RU" sz="1600" b="1" dirty="0">
                <a:latin typeface="Times New Roman"/>
                <a:ea typeface="Times New Roman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Организация работы по социально-личностному развитию детей в соответствии с перспективными и календарными планами работы педагогов в группах.                                                                                                                                    2.Формирование у детей элементарных знаний и представлений об  основах бесконфликтного общения через   активное использование различных игр, игровых упражнений,  этюдов,   релаксационных пауз, развивающих игр, бесед и др.                                                                                                                                                        3. Проектная деятельность в группах:  «Я и мое имя», «Секреты вежливых слов», «Давайте жить дружно», «День смеха»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ит.д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4.Обучение  детей организации     игр  и игровых упражнений   в свободной деятельности.                                                                                                                 5.Организация и проведение  развивающих занятий по формированию навыков межличностного общения.                                                                                                         6. Коррекционная  индивидуальная и подгрупповая работа с детьми по преодолению проблем поведения и эмоциональной сферы: гиперактивность, тревожность, страхи, агрессия и др.</a:t>
            </a:r>
          </a:p>
          <a:p>
            <a:pPr marL="0" indent="0">
              <a:buNone/>
            </a:pP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470089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ru-RU" sz="1600" b="1" dirty="0">
                <a:latin typeface="Times New Roman"/>
                <a:ea typeface="Times New Roman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Создание в группах портфолио дошкольников.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Создание в группах альбомов «Я и мое имя», «Люби и знай родной свой край» и т.д.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Создание ЦСЭР в группах ДОУ в соответствии с ФГОС (смотр - конкурс ЦСЭР групп) 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Повторная диагностика   состояния работы по социально-личностному развитию детей.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 .</a:t>
            </a:r>
          </a:p>
          <a:p>
            <a:pPr marL="0" indent="0" algn="ctr">
              <a:buNone/>
            </a:pP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32656"/>
            <a:ext cx="8640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/>
                <a:ea typeface="Times New Roman"/>
              </a:rPr>
              <a:t>                                                                    </a:t>
            </a:r>
            <a:endParaRPr lang="ru-RU" sz="1600" b="1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1D84C52-66C1-45D7-B92D-66A5B3C46DF2}"/>
              </a:ext>
            </a:extLst>
          </p:cNvPr>
          <p:cNvSpPr/>
          <p:nvPr/>
        </p:nvSpPr>
        <p:spPr>
          <a:xfrm>
            <a:off x="3779912" y="50193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III </a:t>
            </a:r>
            <a:r>
              <a:rPr lang="ru-RU" dirty="0">
                <a:solidFill>
                  <a:srgbClr val="FF0000"/>
                </a:solidFill>
              </a:rPr>
              <a:t>этап.</a:t>
            </a:r>
          </a:p>
          <a:p>
            <a:r>
              <a:rPr lang="ru-RU" dirty="0">
                <a:solidFill>
                  <a:srgbClr val="FF0000"/>
                </a:solidFill>
              </a:rPr>
              <a:t>Заключительный</a:t>
            </a:r>
          </a:p>
        </p:txBody>
      </p:sp>
    </p:spTree>
    <p:extLst>
      <p:ext uri="{BB962C8B-B14F-4D97-AF65-F5344CB8AC3E}">
        <p14:creationId xmlns:p14="http://schemas.microsoft.com/office/powerpoint/2010/main" val="115269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1392</Words>
  <Application>Microsoft Office PowerPoint</Application>
  <PresentationFormat>Экран (4:3)</PresentationFormat>
  <Paragraphs>147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Тема Office</vt:lpstr>
      <vt:lpstr>2_Тема Office</vt:lpstr>
      <vt:lpstr>Муниципальное бюджетное дошкольное образовательное учреждение – детский сад № 88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DAY</dc:creator>
  <cp:lastModifiedBy>Наталья</cp:lastModifiedBy>
  <cp:revision>36</cp:revision>
  <dcterms:created xsi:type="dcterms:W3CDTF">2015-06-15T17:36:28Z</dcterms:created>
  <dcterms:modified xsi:type="dcterms:W3CDTF">2020-11-07T16:38:00Z</dcterms:modified>
</cp:coreProperties>
</file>