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61" r:id="rId4"/>
    <p:sldId id="264" r:id="rId5"/>
    <p:sldId id="277" r:id="rId6"/>
    <p:sldId id="278" r:id="rId7"/>
    <p:sldId id="265" r:id="rId8"/>
    <p:sldId id="268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65" autoAdjust="0"/>
    <p:restoredTop sz="94660"/>
  </p:normalViewPr>
  <p:slideViewPr>
    <p:cSldViewPr>
      <p:cViewPr varScale="1">
        <p:scale>
          <a:sx n="68" d="100"/>
          <a:sy n="68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232AC-A1CB-46CA-985B-19A775D578C8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15260-98BE-4BED-B7D9-A51FB9B474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187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15260-98BE-4BED-B7D9-A51FB9B474C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07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88640"/>
            <a:ext cx="6838528" cy="45532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текстом как основной  способ формирования  читательской  грамотности  обучающихся 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445224"/>
            <a:ext cx="5544616" cy="1008112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Khmer UI" panose="020B0502040204020203" pitchFamily="34" charset="0"/>
            </a:endParaRPr>
          </a:p>
          <a:p>
            <a:pPr algn="r"/>
            <a:endParaRPr lang="ru-RU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Khmer UI" panose="020B0502040204020203" pitchFamily="34" charset="0"/>
            </a:endParaRPr>
          </a:p>
          <a:p>
            <a:pPr algn="r"/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Khmer UI" panose="020B0502040204020203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5" y="908720"/>
            <a:ext cx="3096344" cy="226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362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" y="2996952"/>
            <a:ext cx="2915283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920880" cy="5565232"/>
          </a:xfrm>
        </p:spPr>
        <p:txBody>
          <a:bodyPr/>
          <a:lstStyle/>
          <a:p>
            <a:pPr algn="r"/>
            <a:r>
              <a:rPr lang="ru-RU" b="1" i="1" dirty="0" smtClean="0">
                <a:cs typeface="AngsanaUPC" panose="02020603050405020304" pitchFamily="18" charset="-34"/>
              </a:rPr>
              <a:t>«</a:t>
            </a:r>
            <a:r>
              <a:rPr lang="ru-RU" b="1" i="1" dirty="0">
                <a:cs typeface="AngsanaUPC" panose="02020603050405020304" pitchFamily="18" charset="-34"/>
              </a:rPr>
              <a:t>Чтение - это окошко, через которое дети видят и познают мир и самих себя. Оно открывается перед ребенком лишь тогда, когда наряду с чтением, одновременно с ним и даже раньше, чем впервые раскрыта книга, начинается кропотливая работа над словом</a:t>
            </a:r>
            <a:r>
              <a:rPr lang="ru-RU" b="1" i="1" dirty="0" smtClean="0">
                <a:cs typeface="AngsanaUPC" panose="02020603050405020304" pitchFamily="18" charset="-34"/>
              </a:rPr>
              <a:t>.» </a:t>
            </a:r>
            <a:r>
              <a:rPr lang="ru-RU" b="1" dirty="0" smtClean="0">
                <a:cs typeface="AngsanaUPC" panose="02020603050405020304" pitchFamily="18" charset="-34"/>
              </a:rPr>
              <a:t>                      </a:t>
            </a:r>
          </a:p>
          <a:p>
            <a:pPr marL="0" indent="0" algn="r">
              <a:buNone/>
            </a:pPr>
            <a:r>
              <a:rPr lang="ru-RU" b="1" dirty="0" smtClean="0"/>
              <a:t>(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В.А.Сухомлинский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r"/>
            <a:endParaRPr lang="ru-RU" b="1" i="1" dirty="0" smtClean="0">
              <a:latin typeface="Century Schoolbook (Основной текст)"/>
            </a:endParaRPr>
          </a:p>
          <a:p>
            <a:pPr algn="r"/>
            <a:r>
              <a:rPr lang="ru-RU" b="1" i="1" dirty="0" smtClean="0">
                <a:latin typeface="Century Schoolbook (Основной текст)"/>
              </a:rPr>
              <a:t>«</a:t>
            </a:r>
            <a:r>
              <a:rPr lang="ru-RU" b="1" i="1" dirty="0"/>
              <a:t>Люди перестают мыслить, </a:t>
            </a:r>
            <a:r>
              <a:rPr lang="ru-RU" b="1" i="1" dirty="0" smtClean="0"/>
              <a:t>   когда </a:t>
            </a:r>
            <a:r>
              <a:rPr lang="ru-RU" b="1" i="1" dirty="0"/>
              <a:t>перестают читать</a:t>
            </a:r>
            <a:r>
              <a:rPr lang="ru-RU" b="1" i="1" dirty="0" smtClean="0"/>
              <a:t>»</a:t>
            </a:r>
            <a:r>
              <a:rPr lang="ru-RU" b="1" i="1" dirty="0" smtClean="0">
                <a:latin typeface="Century Schoolbook (Основной текст)"/>
              </a:rPr>
              <a:t>.                                   </a:t>
            </a:r>
          </a:p>
          <a:p>
            <a:pPr marL="0" indent="0" algn="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 (Основной текст)"/>
              </a:rPr>
              <a:t>  </a:t>
            </a:r>
          </a:p>
          <a:p>
            <a:pPr marL="0" indent="0" algn="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 (Основной текст)"/>
              </a:rPr>
              <a:t>(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 (Основной текст)"/>
              </a:rPr>
              <a:t>Д.Дидро</a:t>
            </a:r>
            <a:r>
              <a:rPr lang="ru-RU" b="1" dirty="0" smtClean="0">
                <a:latin typeface="Century Schoolbook (Основной текст)"/>
              </a:rPr>
              <a:t>)</a:t>
            </a:r>
            <a:endParaRPr lang="ru-RU" b="1" dirty="0">
              <a:latin typeface="Century Schoolbook (Основной текст)"/>
            </a:endParaRPr>
          </a:p>
          <a:p>
            <a:pPr algn="r"/>
            <a:endParaRPr lang="ru-RU" dirty="0">
              <a:latin typeface="Century Schoolbook (Основной текст)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707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6491064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«Чего человек не понимает, тем он не владеет».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«Чего человек не понимает, тем он не владеет и то он не любит».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822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440160" cy="1659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0485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Здесь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предлагаю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            следующие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91264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•</a:t>
            </a:r>
            <a:r>
              <a:rPr lang="ru-RU" sz="4300" dirty="0"/>
              <a:t>	</a:t>
            </a:r>
            <a:endParaRPr lang="ru-RU" sz="4300" dirty="0" smtClean="0"/>
          </a:p>
          <a:p>
            <a:pPr marL="742950" indent="-742950">
              <a:buNone/>
            </a:pPr>
            <a:r>
              <a:rPr lang="ru-RU" sz="2500" i="1" dirty="0" smtClean="0"/>
              <a:t>1.Составление кластера</a:t>
            </a:r>
          </a:p>
          <a:p>
            <a:pPr marL="742950" indent="-742950">
              <a:buNone/>
            </a:pPr>
            <a:r>
              <a:rPr lang="ru-RU" sz="2500" i="1" dirty="0" smtClean="0"/>
              <a:t>2</a:t>
            </a:r>
            <a:r>
              <a:rPr lang="ru-RU" sz="2500" i="1" smtClean="0"/>
              <a:t>. Логическая </a:t>
            </a:r>
            <a:r>
              <a:rPr lang="ru-RU" sz="2500" i="1" dirty="0" smtClean="0"/>
              <a:t>цепочка</a:t>
            </a:r>
            <a:endParaRPr lang="ru-RU" sz="2500" i="1" dirty="0"/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Написание </a:t>
            </a:r>
            <a:r>
              <a:rPr lang="ru-RU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endParaRPr lang="ru-RU" sz="2500" i="1" dirty="0"/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4.Работа 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вопросником</a:t>
            </a:r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ru-RU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Инцерт</a:t>
            </a:r>
            <a:endParaRPr lang="ru-RU" sz="25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6.Фрирайтинг</a:t>
            </a:r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Глоссарий</a:t>
            </a:r>
          </a:p>
          <a:p>
            <a:pPr marL="0" indent="0">
              <a:buNone/>
            </a:pP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8.Фишбоун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500" b="1" i="1" dirty="0" smtClean="0"/>
              <a:t> </a:t>
            </a:r>
            <a:endParaRPr lang="ru-RU" sz="2500" b="1" i="1" dirty="0"/>
          </a:p>
        </p:txBody>
      </p:sp>
    </p:spTree>
    <p:extLst>
      <p:ext uri="{BB962C8B-B14F-4D97-AF65-F5344CB8AC3E}">
        <p14:creationId xmlns="" xmlns:p14="http://schemas.microsoft.com/office/powerpoint/2010/main" val="126500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rcRect t="27083"/>
          <a:stretch>
            <a:fillRect/>
          </a:stretch>
        </p:blipFill>
        <p:spPr>
          <a:xfrm>
            <a:off x="0" y="1857364"/>
            <a:ext cx="9144000" cy="5000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642918"/>
            <a:ext cx="3158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err="1" smtClean="0"/>
              <a:t>Синквейн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2925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16632"/>
            <a:ext cx="7632848" cy="635732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i="1" dirty="0" smtClean="0"/>
          </a:p>
          <a:p>
            <a:pPr marL="0" indent="0" algn="ctr">
              <a:buNone/>
            </a:pPr>
            <a:endParaRPr lang="ru-RU" b="1" i="1" dirty="0"/>
          </a:p>
          <a:p>
            <a:pPr marL="0" indent="0" algn="ctr">
              <a:buNone/>
            </a:pPr>
            <a:r>
              <a:rPr lang="ru-RU" b="1" i="1" dirty="0" smtClean="0"/>
              <a:t>              Приведу </a:t>
            </a:r>
            <a:r>
              <a:rPr lang="ru-RU" b="1" i="1" dirty="0"/>
              <a:t>пример опросника к тексту Л.Н. Толстого «Лев и собачка», который был предложен учащимся для работы в парах с последующим коллективным обсуждением. </a:t>
            </a:r>
          </a:p>
          <a:p>
            <a:pPr marL="0" indent="0" algn="ctr">
              <a:buNone/>
            </a:pPr>
            <a:r>
              <a:rPr lang="ru-RU" b="1" i="1" dirty="0"/>
              <a:t>ВОПРОСНИК </a:t>
            </a:r>
            <a:endParaRPr lang="ru-RU" b="1" i="1" dirty="0" smtClean="0"/>
          </a:p>
          <a:p>
            <a:pPr marL="0" indent="0" algn="ctr">
              <a:buNone/>
            </a:pPr>
            <a:r>
              <a:rPr lang="ru-RU" b="1" dirty="0" smtClean="0"/>
              <a:t>Л.Н. Толстой «Лев и собачка»</a:t>
            </a:r>
          </a:p>
          <a:p>
            <a:r>
              <a:rPr lang="ru-RU" dirty="0" smtClean="0"/>
              <a:t>1</a:t>
            </a:r>
            <a:r>
              <a:rPr lang="ru-RU" dirty="0"/>
              <a:t>.	Назовите главных героев произведения.</a:t>
            </a:r>
          </a:p>
          <a:p>
            <a:r>
              <a:rPr lang="ru-RU" dirty="0"/>
              <a:t>2.	Где происходят события?</a:t>
            </a:r>
          </a:p>
          <a:p>
            <a:r>
              <a:rPr lang="ru-RU" dirty="0"/>
              <a:t>3.	Какие чувства испытывала собачка, оказавшись в клетке со львом. Подтвердите </a:t>
            </a:r>
            <a:r>
              <a:rPr lang="ru-RU" dirty="0" smtClean="0"/>
              <a:t>ответ </a:t>
            </a:r>
            <a:r>
              <a:rPr lang="ru-RU" dirty="0"/>
              <a:t>словами из текста.</a:t>
            </a:r>
          </a:p>
          <a:p>
            <a:r>
              <a:rPr lang="ru-RU" dirty="0"/>
              <a:t>4.	Как автор относится к собачке? Какими словами он пишет о ней?</a:t>
            </a:r>
          </a:p>
          <a:p>
            <a:r>
              <a:rPr lang="ru-RU" dirty="0"/>
              <a:t>5.	Как лев относился к собачке? Найдите в тексте соответствующие глаголы.</a:t>
            </a:r>
          </a:p>
          <a:p>
            <a:r>
              <a:rPr lang="ru-RU" dirty="0"/>
              <a:t>6.	Что однажды произошло?</a:t>
            </a:r>
          </a:p>
          <a:p>
            <a:r>
              <a:rPr lang="ru-RU" dirty="0"/>
              <a:t>7.	Что случилось с собачкой через год?</a:t>
            </a:r>
          </a:p>
          <a:p>
            <a:r>
              <a:rPr lang="ru-RU" dirty="0"/>
              <a:t>8.	Перечитайте описание поведения льва после смерти собачки. Подберите слова-ассоциации.</a:t>
            </a:r>
          </a:p>
          <a:p>
            <a:r>
              <a:rPr lang="ru-RU" dirty="0"/>
              <a:t>9.	Чем заканчивается быль?</a:t>
            </a:r>
          </a:p>
          <a:p>
            <a:r>
              <a:rPr lang="ru-RU" dirty="0"/>
              <a:t>10.	Вспомните начало рассказа и подумайте, кого противопоставляет автор? Ответ обоснуйте.</a:t>
            </a:r>
          </a:p>
          <a:p>
            <a:r>
              <a:rPr lang="ru-RU" dirty="0"/>
              <a:t>11.	Каково ваше впечатление от рассказа?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0"/>
            <a:ext cx="88280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548680"/>
            <a:ext cx="7416824" cy="59972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 smtClean="0"/>
              <a:t>            Приём </a:t>
            </a:r>
            <a:r>
              <a:rPr lang="ru-RU" b="1" dirty="0"/>
              <a:t>«Тонкие и толстые вопросы».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учатся  различать те вопросы, на </a:t>
            </a:r>
            <a:r>
              <a:rPr lang="ru-RU" dirty="0" smtClean="0"/>
              <a:t>которые </a:t>
            </a:r>
            <a:r>
              <a:rPr lang="ru-RU" dirty="0"/>
              <a:t>можно дать однозначный ответ (тонкие вопросы), и те, на которые ответить  определенно невозможно, проблемные (толстые) вопросы.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i="1" dirty="0"/>
              <a:t>Примеры ключевых слов толстых и тонких вопросов</a:t>
            </a:r>
          </a:p>
          <a:p>
            <a:pPr marL="0" indent="0">
              <a:buNone/>
            </a:pPr>
            <a:r>
              <a:rPr lang="ru-RU" b="1" u="sng" dirty="0" smtClean="0"/>
              <a:t>1) Толстые вопросы                           </a:t>
            </a:r>
          </a:p>
          <a:p>
            <a:pPr marL="0" indent="0">
              <a:buNone/>
            </a:pPr>
            <a:r>
              <a:rPr lang="ru-RU" dirty="0" smtClean="0"/>
              <a:t>Дайте </a:t>
            </a:r>
            <a:r>
              <a:rPr lang="ru-RU" dirty="0"/>
              <a:t>несколько объяснений, почему...?</a:t>
            </a:r>
          </a:p>
          <a:p>
            <a:pPr marL="0" indent="0">
              <a:buNone/>
            </a:pPr>
            <a:r>
              <a:rPr lang="ru-RU" dirty="0"/>
              <a:t>Почему Вы считаете (думаете) …?</a:t>
            </a:r>
          </a:p>
          <a:p>
            <a:pPr marL="0" indent="0">
              <a:buNone/>
            </a:pPr>
            <a:r>
              <a:rPr lang="ru-RU" dirty="0"/>
              <a:t>В чем различие…?</a:t>
            </a:r>
          </a:p>
          <a:p>
            <a:pPr marL="0" indent="0">
              <a:buNone/>
            </a:pPr>
            <a:r>
              <a:rPr lang="ru-RU" dirty="0"/>
              <a:t>Предположите, что будет, если…?</a:t>
            </a:r>
          </a:p>
          <a:p>
            <a:pPr marL="0" indent="0">
              <a:buNone/>
            </a:pPr>
            <a:r>
              <a:rPr lang="ru-RU" dirty="0"/>
              <a:t>Что, если…?	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u="sng" dirty="0" smtClean="0"/>
              <a:t>2) Тонкие вопросы</a:t>
            </a:r>
            <a:endParaRPr lang="ru-RU" b="1" u="sng" dirty="0"/>
          </a:p>
          <a:p>
            <a:pPr marL="0" indent="0">
              <a:buNone/>
            </a:pPr>
            <a:r>
              <a:rPr lang="ru-RU" dirty="0" smtClean="0"/>
              <a:t>Кто</a:t>
            </a:r>
            <a:r>
              <a:rPr lang="ru-RU" dirty="0"/>
              <a:t>…?               Что…?</a:t>
            </a:r>
          </a:p>
          <a:p>
            <a:pPr marL="0" indent="0">
              <a:buNone/>
            </a:pPr>
            <a:r>
              <a:rPr lang="ru-RU" dirty="0"/>
              <a:t>Когда…?           Может…?</a:t>
            </a:r>
          </a:p>
          <a:p>
            <a:pPr marL="0" indent="0">
              <a:buNone/>
            </a:pPr>
            <a:r>
              <a:rPr lang="ru-RU" dirty="0"/>
              <a:t>Будет…?           Мог ли …?</a:t>
            </a:r>
          </a:p>
          <a:p>
            <a:pPr marL="0" indent="0">
              <a:buNone/>
            </a:pPr>
            <a:r>
              <a:rPr lang="ru-RU" dirty="0"/>
              <a:t>Верно ли …?     Было ли …?</a:t>
            </a:r>
          </a:p>
          <a:p>
            <a:pPr marL="0" indent="0">
              <a:buNone/>
            </a:pPr>
            <a:r>
              <a:rPr lang="ru-RU" dirty="0"/>
              <a:t>Как звали …?</a:t>
            </a:r>
          </a:p>
          <a:p>
            <a:pPr marL="0" indent="0">
              <a:buNone/>
            </a:pPr>
            <a:r>
              <a:rPr lang="ru-RU" dirty="0"/>
              <a:t>Согласны ли Вы…?</a:t>
            </a:r>
          </a:p>
          <a:p>
            <a:pPr marL="0" indent="0">
              <a:buNone/>
            </a:pPr>
            <a:r>
              <a:rPr lang="ru-RU" dirty="0" smtClean="0"/>
              <a:t>Данная </a:t>
            </a:r>
            <a:r>
              <a:rPr lang="ru-RU" dirty="0"/>
              <a:t>работа способствует развитию мышления и внимания учащихся, а также развивает умение задавать ''умные'' вопросы. Классификация вопросов заставляет </a:t>
            </a:r>
            <a:r>
              <a:rPr lang="ru-RU" dirty="0" smtClean="0"/>
              <a:t>вдумываться </a:t>
            </a:r>
            <a:r>
              <a:rPr lang="ru-RU" dirty="0"/>
              <a:t>в текст и помогает лучше усвоить его содержание.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347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265</TotalTime>
  <Words>150</Words>
  <Application>Microsoft Office PowerPoint</Application>
  <PresentationFormat>Экран (4:3)</PresentationFormat>
  <Paragraphs>60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Работа с текстом как основной  способ формирования  читательской  грамотности  обучающихся </vt:lpstr>
      <vt:lpstr>Слайд 2</vt:lpstr>
      <vt:lpstr>Слайд 3</vt:lpstr>
      <vt:lpstr>               Здесь предлагаю использовать             следующие приёмы работы: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кабинет 2</cp:lastModifiedBy>
  <cp:revision>48</cp:revision>
  <dcterms:created xsi:type="dcterms:W3CDTF">2016-01-31T07:22:59Z</dcterms:created>
  <dcterms:modified xsi:type="dcterms:W3CDTF">2020-03-13T02:18:08Z</dcterms:modified>
</cp:coreProperties>
</file>