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ls" ContentType="application/vnd.ms-exce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8" r:id="rId2"/>
    <p:sldId id="273" r:id="rId3"/>
    <p:sldId id="308" r:id="rId4"/>
    <p:sldId id="309" r:id="rId5"/>
    <p:sldId id="272" r:id="rId6"/>
    <p:sldId id="277" r:id="rId7"/>
    <p:sldId id="333" r:id="rId8"/>
    <p:sldId id="290" r:id="rId9"/>
    <p:sldId id="271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34559" autoAdjust="0"/>
    <p:restoredTop sz="86441" autoAdjust="0"/>
  </p:normalViewPr>
  <p:slideViewPr>
    <p:cSldViewPr>
      <p:cViewPr varScale="1">
        <p:scale>
          <a:sx n="70" d="100"/>
          <a:sy n="70" d="100"/>
        </p:scale>
        <p:origin x="-6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9B8314-4BD7-4B57-B328-F1DF74B57677}" type="doc">
      <dgm:prSet loTypeId="urn:microsoft.com/office/officeart/2005/8/layout/radial6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2CEB3B3-897D-47CC-A62C-78A338658862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З</a:t>
          </a:r>
        </a:p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Д</a:t>
          </a:r>
        </a:p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О</a:t>
          </a:r>
        </a:p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Р</a:t>
          </a:r>
        </a:p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О</a:t>
          </a:r>
        </a:p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В</a:t>
          </a:r>
        </a:p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Ь</a:t>
          </a:r>
        </a:p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е</a:t>
          </a:r>
          <a:endParaRPr lang="ru-RU" sz="1400" b="1" dirty="0">
            <a:solidFill>
              <a:schemeClr val="tx1">
                <a:lumMod val="95000"/>
                <a:lumOff val="5000"/>
              </a:schemeClr>
            </a:solidFill>
            <a:latin typeface="Georgia" pitchFamily="18" charset="0"/>
          </a:endParaRPr>
        </a:p>
      </dgm:t>
    </dgm:pt>
    <dgm:pt modelId="{B4549106-D5BC-4EE0-AD42-018192199365}" type="parTrans" cxnId="{C54D2011-E52F-4489-8776-DE1E2BECC088}">
      <dgm:prSet/>
      <dgm:spPr/>
      <dgm:t>
        <a:bodyPr/>
        <a:lstStyle/>
        <a:p>
          <a:endParaRPr lang="ru-RU"/>
        </a:p>
      </dgm:t>
    </dgm:pt>
    <dgm:pt modelId="{528AC4BE-7874-4A1E-8314-85B87F33B72F}" type="sibTrans" cxnId="{C54D2011-E52F-4489-8776-DE1E2BECC088}">
      <dgm:prSet/>
      <dgm:spPr/>
      <dgm:t>
        <a:bodyPr/>
        <a:lstStyle/>
        <a:p>
          <a:endParaRPr lang="ru-RU"/>
        </a:p>
      </dgm:t>
    </dgm:pt>
    <dgm:pt modelId="{E0BCDF55-327E-4410-A2F3-F8A12E33A9D2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800" b="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соматическое</a:t>
          </a:r>
          <a:endParaRPr lang="ru-RU" sz="2800" b="0" dirty="0">
            <a:solidFill>
              <a:schemeClr val="tx1">
                <a:lumMod val="95000"/>
                <a:lumOff val="5000"/>
              </a:schemeClr>
            </a:solidFill>
            <a:latin typeface="Georgia" pitchFamily="18" charset="0"/>
          </a:endParaRPr>
        </a:p>
      </dgm:t>
    </dgm:pt>
    <dgm:pt modelId="{82D92493-F6ED-4449-9EAD-4A4516167264}" type="parTrans" cxnId="{19CAA372-4925-40AC-B29D-66ED4DE25333}">
      <dgm:prSet/>
      <dgm:spPr/>
      <dgm:t>
        <a:bodyPr/>
        <a:lstStyle/>
        <a:p>
          <a:endParaRPr lang="ru-RU"/>
        </a:p>
      </dgm:t>
    </dgm:pt>
    <dgm:pt modelId="{700ED49C-DB3E-46F5-97BE-685288D43DFA}" type="sibTrans" cxnId="{19CAA372-4925-40AC-B29D-66ED4DE25333}">
      <dgm:prSet/>
      <dgm:spPr/>
      <dgm:t>
        <a:bodyPr/>
        <a:lstStyle/>
        <a:p>
          <a:endParaRPr lang="ru-RU"/>
        </a:p>
      </dgm:t>
    </dgm:pt>
    <dgm:pt modelId="{63F38E87-C2CD-404C-8F71-5A5CCC39F2C6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800" b="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психическое</a:t>
          </a:r>
          <a:endParaRPr lang="ru-RU" sz="2800" b="0" dirty="0">
            <a:solidFill>
              <a:schemeClr val="tx1">
                <a:lumMod val="95000"/>
                <a:lumOff val="5000"/>
              </a:schemeClr>
            </a:solidFill>
            <a:latin typeface="Georgia" pitchFamily="18" charset="0"/>
          </a:endParaRPr>
        </a:p>
      </dgm:t>
    </dgm:pt>
    <dgm:pt modelId="{FCA2C432-9B00-4FF9-83A0-2858A9DE8C65}" type="parTrans" cxnId="{E60CCB40-2B99-44A1-A2DF-B27DCF79AFA6}">
      <dgm:prSet/>
      <dgm:spPr/>
      <dgm:t>
        <a:bodyPr/>
        <a:lstStyle/>
        <a:p>
          <a:endParaRPr lang="ru-RU"/>
        </a:p>
      </dgm:t>
    </dgm:pt>
    <dgm:pt modelId="{07ED1C78-2428-45FC-9A21-F193BDE11E98}" type="sibTrans" cxnId="{E60CCB40-2B99-44A1-A2DF-B27DCF79AFA6}">
      <dgm:prSet/>
      <dgm:spPr/>
      <dgm:t>
        <a:bodyPr/>
        <a:lstStyle/>
        <a:p>
          <a:endParaRPr lang="ru-RU"/>
        </a:p>
      </dgm:t>
    </dgm:pt>
    <dgm:pt modelId="{74777209-8F3B-4E16-AF08-96B4F6C39C39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нравственное</a:t>
          </a:r>
          <a:endParaRPr lang="ru-RU" sz="2800" dirty="0">
            <a:solidFill>
              <a:schemeClr val="tx1">
                <a:lumMod val="95000"/>
                <a:lumOff val="5000"/>
              </a:schemeClr>
            </a:solidFill>
            <a:latin typeface="Georgia" pitchFamily="18" charset="0"/>
          </a:endParaRPr>
        </a:p>
      </dgm:t>
    </dgm:pt>
    <dgm:pt modelId="{086F6B2D-3535-4C46-9854-2DA9230B446F}" type="parTrans" cxnId="{499B67F5-A137-45F9-91DF-65CC9092EEC2}">
      <dgm:prSet/>
      <dgm:spPr/>
      <dgm:t>
        <a:bodyPr/>
        <a:lstStyle/>
        <a:p>
          <a:endParaRPr lang="ru-RU"/>
        </a:p>
      </dgm:t>
    </dgm:pt>
    <dgm:pt modelId="{E5744F94-8CC7-4A38-93CB-BDEA4571637F}" type="sibTrans" cxnId="{499B67F5-A137-45F9-91DF-65CC9092EEC2}">
      <dgm:prSet/>
      <dgm:spPr/>
      <dgm:t>
        <a:bodyPr/>
        <a:lstStyle/>
        <a:p>
          <a:endParaRPr lang="ru-RU"/>
        </a:p>
      </dgm:t>
    </dgm:pt>
    <dgm:pt modelId="{87C6228E-F0AF-4B7E-B4E0-06AD3B8DF290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физическое</a:t>
          </a:r>
          <a:endParaRPr lang="ru-RU" sz="2800" dirty="0">
            <a:solidFill>
              <a:schemeClr val="tx1">
                <a:lumMod val="95000"/>
                <a:lumOff val="5000"/>
              </a:schemeClr>
            </a:solidFill>
            <a:latin typeface="Georgia" pitchFamily="18" charset="0"/>
          </a:endParaRPr>
        </a:p>
      </dgm:t>
    </dgm:pt>
    <dgm:pt modelId="{46EA777E-C7C9-4FCC-A353-0DCB7E44880E}" type="parTrans" cxnId="{3433D22A-6174-4A8A-82EC-0068FE53FD70}">
      <dgm:prSet/>
      <dgm:spPr/>
      <dgm:t>
        <a:bodyPr/>
        <a:lstStyle/>
        <a:p>
          <a:endParaRPr lang="ru-RU"/>
        </a:p>
      </dgm:t>
    </dgm:pt>
    <dgm:pt modelId="{77F343EC-C2E5-443E-A7E7-3A4AF787DBD6}" type="sibTrans" cxnId="{3433D22A-6174-4A8A-82EC-0068FE53FD70}">
      <dgm:prSet/>
      <dgm:spPr/>
      <dgm:t>
        <a:bodyPr/>
        <a:lstStyle/>
        <a:p>
          <a:endParaRPr lang="ru-RU"/>
        </a:p>
      </dgm:t>
    </dgm:pt>
    <dgm:pt modelId="{49498068-1A03-4279-A549-0A25169870E3}" type="pres">
      <dgm:prSet presAssocID="{8F9B8314-4BD7-4B57-B328-F1DF74B5767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4809F3-4F1E-4249-87FB-1FD9AA183D4D}" type="pres">
      <dgm:prSet presAssocID="{42CEB3B3-897D-47CC-A62C-78A338658862}" presName="centerShape" presStyleLbl="node0" presStyleIdx="0" presStyleCnt="1" custScaleX="52819" custScaleY="118725"/>
      <dgm:spPr/>
      <dgm:t>
        <a:bodyPr/>
        <a:lstStyle/>
        <a:p>
          <a:endParaRPr lang="ru-RU"/>
        </a:p>
      </dgm:t>
    </dgm:pt>
    <dgm:pt modelId="{44D81933-4BEA-40AC-B00D-8D09F7A01B19}" type="pres">
      <dgm:prSet presAssocID="{E0BCDF55-327E-4410-A2F3-F8A12E33A9D2}" presName="node" presStyleLbl="node1" presStyleIdx="0" presStyleCnt="4" custScaleX="286577" custScaleY="817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F2063E-4F60-4A56-BF68-BE518FE0788D}" type="pres">
      <dgm:prSet presAssocID="{E0BCDF55-327E-4410-A2F3-F8A12E33A9D2}" presName="dummy" presStyleCnt="0"/>
      <dgm:spPr/>
    </dgm:pt>
    <dgm:pt modelId="{0067D54A-76FE-471E-BBC7-BD6800FE4426}" type="pres">
      <dgm:prSet presAssocID="{700ED49C-DB3E-46F5-97BE-685288D43DFA}" presName="sibTrans" presStyleLbl="sibTrans2D1" presStyleIdx="0" presStyleCnt="4"/>
      <dgm:spPr/>
      <dgm:t>
        <a:bodyPr/>
        <a:lstStyle/>
        <a:p>
          <a:endParaRPr lang="ru-RU"/>
        </a:p>
      </dgm:t>
    </dgm:pt>
    <dgm:pt modelId="{49ED08C9-1A31-4ACD-A892-59F580A9585E}" type="pres">
      <dgm:prSet presAssocID="{63F38E87-C2CD-404C-8F71-5A5CCC39F2C6}" presName="node" presStyleLbl="node1" presStyleIdx="1" presStyleCnt="4" custScaleX="269606" custScaleY="84582" custRadScaleRad="134452" custRadScaleInc="-52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165A12-84FB-41D3-8B6C-FC49E3613C64}" type="pres">
      <dgm:prSet presAssocID="{63F38E87-C2CD-404C-8F71-5A5CCC39F2C6}" presName="dummy" presStyleCnt="0"/>
      <dgm:spPr/>
    </dgm:pt>
    <dgm:pt modelId="{6A399931-ADD0-4ED3-B3EA-05AE9377E11D}" type="pres">
      <dgm:prSet presAssocID="{07ED1C78-2428-45FC-9A21-F193BDE11E98}" presName="sibTrans" presStyleLbl="sibTrans2D1" presStyleIdx="1" presStyleCnt="4"/>
      <dgm:spPr/>
      <dgm:t>
        <a:bodyPr/>
        <a:lstStyle/>
        <a:p>
          <a:endParaRPr lang="ru-RU"/>
        </a:p>
      </dgm:t>
    </dgm:pt>
    <dgm:pt modelId="{56AB6052-3057-4A5B-9C93-AA474FAD3269}" type="pres">
      <dgm:prSet presAssocID="{74777209-8F3B-4E16-AF08-96B4F6C39C39}" presName="node" presStyleLbl="node1" presStyleIdx="2" presStyleCnt="4" custScaleX="301773" custScaleY="815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708855-5EFA-4E7F-AC66-679449A179FA}" type="pres">
      <dgm:prSet presAssocID="{74777209-8F3B-4E16-AF08-96B4F6C39C39}" presName="dummy" presStyleCnt="0"/>
      <dgm:spPr/>
    </dgm:pt>
    <dgm:pt modelId="{41BBDFF2-A362-4E0C-8738-A97251F41C70}" type="pres">
      <dgm:prSet presAssocID="{E5744F94-8CC7-4A38-93CB-BDEA4571637F}" presName="sibTrans" presStyleLbl="sibTrans2D1" presStyleIdx="2" presStyleCnt="4"/>
      <dgm:spPr/>
      <dgm:t>
        <a:bodyPr/>
        <a:lstStyle/>
        <a:p>
          <a:endParaRPr lang="ru-RU"/>
        </a:p>
      </dgm:t>
    </dgm:pt>
    <dgm:pt modelId="{91E43A5E-F408-458D-9A8E-35D0718102A5}" type="pres">
      <dgm:prSet presAssocID="{87C6228E-F0AF-4B7E-B4E0-06AD3B8DF290}" presName="node" presStyleLbl="node1" presStyleIdx="3" presStyleCnt="4" custScaleX="239213" custScaleY="75455" custRadScaleRad="165692" custRadScaleInc="42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BB9ABD-287E-4018-9FDB-AE7CF09E1C69}" type="pres">
      <dgm:prSet presAssocID="{87C6228E-F0AF-4B7E-B4E0-06AD3B8DF290}" presName="dummy" presStyleCnt="0"/>
      <dgm:spPr/>
    </dgm:pt>
    <dgm:pt modelId="{E0EB3B29-9DC8-4A75-83DC-CEA508496D4D}" type="pres">
      <dgm:prSet presAssocID="{77F343EC-C2E5-443E-A7E7-3A4AF787DBD6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3433D22A-6174-4A8A-82EC-0068FE53FD70}" srcId="{42CEB3B3-897D-47CC-A62C-78A338658862}" destId="{87C6228E-F0AF-4B7E-B4E0-06AD3B8DF290}" srcOrd="3" destOrd="0" parTransId="{46EA777E-C7C9-4FCC-A353-0DCB7E44880E}" sibTransId="{77F343EC-C2E5-443E-A7E7-3A4AF787DBD6}"/>
    <dgm:cxn modelId="{2BF997F4-58E9-4023-BBA9-FD3182B56188}" type="presOf" srcId="{E0BCDF55-327E-4410-A2F3-F8A12E33A9D2}" destId="{44D81933-4BEA-40AC-B00D-8D09F7A01B19}" srcOrd="0" destOrd="0" presId="urn:microsoft.com/office/officeart/2005/8/layout/radial6"/>
    <dgm:cxn modelId="{C54D2011-E52F-4489-8776-DE1E2BECC088}" srcId="{8F9B8314-4BD7-4B57-B328-F1DF74B57677}" destId="{42CEB3B3-897D-47CC-A62C-78A338658862}" srcOrd="0" destOrd="0" parTransId="{B4549106-D5BC-4EE0-AD42-018192199365}" sibTransId="{528AC4BE-7874-4A1E-8314-85B87F33B72F}"/>
    <dgm:cxn modelId="{DED744E0-F48C-473B-BF65-D17B317B5BF9}" type="presOf" srcId="{07ED1C78-2428-45FC-9A21-F193BDE11E98}" destId="{6A399931-ADD0-4ED3-B3EA-05AE9377E11D}" srcOrd="0" destOrd="0" presId="urn:microsoft.com/office/officeart/2005/8/layout/radial6"/>
    <dgm:cxn modelId="{A287004D-D340-4A98-AA45-31C42FBA1548}" type="presOf" srcId="{63F38E87-C2CD-404C-8F71-5A5CCC39F2C6}" destId="{49ED08C9-1A31-4ACD-A892-59F580A9585E}" srcOrd="0" destOrd="0" presId="urn:microsoft.com/office/officeart/2005/8/layout/radial6"/>
    <dgm:cxn modelId="{F3354F01-8D8C-468A-A948-6DF07FF56B73}" type="presOf" srcId="{700ED49C-DB3E-46F5-97BE-685288D43DFA}" destId="{0067D54A-76FE-471E-BBC7-BD6800FE4426}" srcOrd="0" destOrd="0" presId="urn:microsoft.com/office/officeart/2005/8/layout/radial6"/>
    <dgm:cxn modelId="{4BA9F579-72E4-4CFB-8224-6FF30DE8606C}" type="presOf" srcId="{42CEB3B3-897D-47CC-A62C-78A338658862}" destId="{184809F3-4F1E-4249-87FB-1FD9AA183D4D}" srcOrd="0" destOrd="0" presId="urn:microsoft.com/office/officeart/2005/8/layout/radial6"/>
    <dgm:cxn modelId="{330D0512-FE4C-4066-853A-07B465FF0EFA}" type="presOf" srcId="{8F9B8314-4BD7-4B57-B328-F1DF74B57677}" destId="{49498068-1A03-4279-A549-0A25169870E3}" srcOrd="0" destOrd="0" presId="urn:microsoft.com/office/officeart/2005/8/layout/radial6"/>
    <dgm:cxn modelId="{499B67F5-A137-45F9-91DF-65CC9092EEC2}" srcId="{42CEB3B3-897D-47CC-A62C-78A338658862}" destId="{74777209-8F3B-4E16-AF08-96B4F6C39C39}" srcOrd="2" destOrd="0" parTransId="{086F6B2D-3535-4C46-9854-2DA9230B446F}" sibTransId="{E5744F94-8CC7-4A38-93CB-BDEA4571637F}"/>
    <dgm:cxn modelId="{19CAA372-4925-40AC-B29D-66ED4DE25333}" srcId="{42CEB3B3-897D-47CC-A62C-78A338658862}" destId="{E0BCDF55-327E-4410-A2F3-F8A12E33A9D2}" srcOrd="0" destOrd="0" parTransId="{82D92493-F6ED-4449-9EAD-4A4516167264}" sibTransId="{700ED49C-DB3E-46F5-97BE-685288D43DFA}"/>
    <dgm:cxn modelId="{675C1266-353E-4CC4-A8D9-7C5D825B1CCF}" type="presOf" srcId="{74777209-8F3B-4E16-AF08-96B4F6C39C39}" destId="{56AB6052-3057-4A5B-9C93-AA474FAD3269}" srcOrd="0" destOrd="0" presId="urn:microsoft.com/office/officeart/2005/8/layout/radial6"/>
    <dgm:cxn modelId="{4BCC5F66-8B84-4B6F-B5ED-A330DC9D7C8F}" type="presOf" srcId="{87C6228E-F0AF-4B7E-B4E0-06AD3B8DF290}" destId="{91E43A5E-F408-458D-9A8E-35D0718102A5}" srcOrd="0" destOrd="0" presId="urn:microsoft.com/office/officeart/2005/8/layout/radial6"/>
    <dgm:cxn modelId="{0229658E-924C-4614-B47A-1D2C7C1BD681}" type="presOf" srcId="{77F343EC-C2E5-443E-A7E7-3A4AF787DBD6}" destId="{E0EB3B29-9DC8-4A75-83DC-CEA508496D4D}" srcOrd="0" destOrd="0" presId="urn:microsoft.com/office/officeart/2005/8/layout/radial6"/>
    <dgm:cxn modelId="{E60CCB40-2B99-44A1-A2DF-B27DCF79AFA6}" srcId="{42CEB3B3-897D-47CC-A62C-78A338658862}" destId="{63F38E87-C2CD-404C-8F71-5A5CCC39F2C6}" srcOrd="1" destOrd="0" parTransId="{FCA2C432-9B00-4FF9-83A0-2858A9DE8C65}" sibTransId="{07ED1C78-2428-45FC-9A21-F193BDE11E98}"/>
    <dgm:cxn modelId="{71732EBF-193D-4580-8E1A-9F3DD885F845}" type="presOf" srcId="{E5744F94-8CC7-4A38-93CB-BDEA4571637F}" destId="{41BBDFF2-A362-4E0C-8738-A97251F41C70}" srcOrd="0" destOrd="0" presId="urn:microsoft.com/office/officeart/2005/8/layout/radial6"/>
    <dgm:cxn modelId="{1E5D1835-A9B0-4640-AF84-A02FA4BAE114}" type="presParOf" srcId="{49498068-1A03-4279-A549-0A25169870E3}" destId="{184809F3-4F1E-4249-87FB-1FD9AA183D4D}" srcOrd="0" destOrd="0" presId="urn:microsoft.com/office/officeart/2005/8/layout/radial6"/>
    <dgm:cxn modelId="{A859EF52-5B6D-4536-B6DF-4B9F425DE597}" type="presParOf" srcId="{49498068-1A03-4279-A549-0A25169870E3}" destId="{44D81933-4BEA-40AC-B00D-8D09F7A01B19}" srcOrd="1" destOrd="0" presId="urn:microsoft.com/office/officeart/2005/8/layout/radial6"/>
    <dgm:cxn modelId="{0CD0AFEE-F8BA-467C-8DCB-7BD4ADF08BD1}" type="presParOf" srcId="{49498068-1A03-4279-A549-0A25169870E3}" destId="{F4F2063E-4F60-4A56-BF68-BE518FE0788D}" srcOrd="2" destOrd="0" presId="urn:microsoft.com/office/officeart/2005/8/layout/radial6"/>
    <dgm:cxn modelId="{AB1DB404-4169-4E81-80F3-FFD470D32EA2}" type="presParOf" srcId="{49498068-1A03-4279-A549-0A25169870E3}" destId="{0067D54A-76FE-471E-BBC7-BD6800FE4426}" srcOrd="3" destOrd="0" presId="urn:microsoft.com/office/officeart/2005/8/layout/radial6"/>
    <dgm:cxn modelId="{2C17E4BC-B5CA-4D8F-804B-4B16767E3079}" type="presParOf" srcId="{49498068-1A03-4279-A549-0A25169870E3}" destId="{49ED08C9-1A31-4ACD-A892-59F580A9585E}" srcOrd="4" destOrd="0" presId="urn:microsoft.com/office/officeart/2005/8/layout/radial6"/>
    <dgm:cxn modelId="{6FA9A2FD-A416-4F2D-B93A-3824E58F2DBB}" type="presParOf" srcId="{49498068-1A03-4279-A549-0A25169870E3}" destId="{FF165A12-84FB-41D3-8B6C-FC49E3613C64}" srcOrd="5" destOrd="0" presId="urn:microsoft.com/office/officeart/2005/8/layout/radial6"/>
    <dgm:cxn modelId="{1ADAC831-E82F-4AC6-87C9-CFF6E0383570}" type="presParOf" srcId="{49498068-1A03-4279-A549-0A25169870E3}" destId="{6A399931-ADD0-4ED3-B3EA-05AE9377E11D}" srcOrd="6" destOrd="0" presId="urn:microsoft.com/office/officeart/2005/8/layout/radial6"/>
    <dgm:cxn modelId="{6036F23E-0BB3-49E2-88EE-89B4D7214EBA}" type="presParOf" srcId="{49498068-1A03-4279-A549-0A25169870E3}" destId="{56AB6052-3057-4A5B-9C93-AA474FAD3269}" srcOrd="7" destOrd="0" presId="urn:microsoft.com/office/officeart/2005/8/layout/radial6"/>
    <dgm:cxn modelId="{230CDEC2-6BA9-454E-9380-4BFA10A68308}" type="presParOf" srcId="{49498068-1A03-4279-A549-0A25169870E3}" destId="{87708855-5EFA-4E7F-AC66-679449A179FA}" srcOrd="8" destOrd="0" presId="urn:microsoft.com/office/officeart/2005/8/layout/radial6"/>
    <dgm:cxn modelId="{599ADB5B-61D7-4CF5-953B-F66AE9C34E55}" type="presParOf" srcId="{49498068-1A03-4279-A549-0A25169870E3}" destId="{41BBDFF2-A362-4E0C-8738-A97251F41C70}" srcOrd="9" destOrd="0" presId="urn:microsoft.com/office/officeart/2005/8/layout/radial6"/>
    <dgm:cxn modelId="{1841F1D1-DCEF-4BD3-A50A-C4978DCD9C96}" type="presParOf" srcId="{49498068-1A03-4279-A549-0A25169870E3}" destId="{91E43A5E-F408-458D-9A8E-35D0718102A5}" srcOrd="10" destOrd="0" presId="urn:microsoft.com/office/officeart/2005/8/layout/radial6"/>
    <dgm:cxn modelId="{D7FF674E-5513-4E22-8865-4F07EEDCCF0E}" type="presParOf" srcId="{49498068-1A03-4279-A549-0A25169870E3}" destId="{4EBB9ABD-287E-4018-9FDB-AE7CF09E1C69}" srcOrd="11" destOrd="0" presId="urn:microsoft.com/office/officeart/2005/8/layout/radial6"/>
    <dgm:cxn modelId="{367B2597-34BC-4206-91E7-1A8BB38E94B1}" type="presParOf" srcId="{49498068-1A03-4279-A549-0A25169870E3}" destId="{E0EB3B29-9DC8-4A75-83DC-CEA508496D4D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EB3B29-9DC8-4A75-83DC-CEA508496D4D}">
      <dsp:nvSpPr>
        <dsp:cNvPr id="0" name=""/>
        <dsp:cNvSpPr/>
      </dsp:nvSpPr>
      <dsp:spPr>
        <a:xfrm>
          <a:off x="1406055" y="402093"/>
          <a:ext cx="3765678" cy="3765678"/>
        </a:xfrm>
        <a:prstGeom prst="blockArc">
          <a:avLst>
            <a:gd name="adj1" fmla="val 10619307"/>
            <a:gd name="adj2" fmla="val 17663083"/>
            <a:gd name="adj3" fmla="val 4643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1BBDFF2-A362-4E0C-8738-A97251F41C70}">
      <dsp:nvSpPr>
        <dsp:cNvPr id="0" name=""/>
        <dsp:cNvSpPr/>
      </dsp:nvSpPr>
      <dsp:spPr>
        <a:xfrm>
          <a:off x="1393211" y="736098"/>
          <a:ext cx="3765678" cy="3765678"/>
        </a:xfrm>
        <a:prstGeom prst="blockArc">
          <a:avLst>
            <a:gd name="adj1" fmla="val 3910511"/>
            <a:gd name="adj2" fmla="val 11244962"/>
            <a:gd name="adj3" fmla="val 4643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A399931-ADD0-4ED3-B3EA-05AE9377E11D}">
      <dsp:nvSpPr>
        <dsp:cNvPr id="0" name=""/>
        <dsp:cNvSpPr/>
      </dsp:nvSpPr>
      <dsp:spPr>
        <a:xfrm>
          <a:off x="2807190" y="681785"/>
          <a:ext cx="3765678" cy="3765678"/>
        </a:xfrm>
        <a:prstGeom prst="blockArc">
          <a:avLst>
            <a:gd name="adj1" fmla="val 21257220"/>
            <a:gd name="adj2" fmla="val 6625521"/>
            <a:gd name="adj3" fmla="val 4643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067D54A-76FE-471E-BBC7-BD6800FE4426}">
      <dsp:nvSpPr>
        <dsp:cNvPr id="0" name=""/>
        <dsp:cNvSpPr/>
      </dsp:nvSpPr>
      <dsp:spPr>
        <a:xfrm>
          <a:off x="2798606" y="453697"/>
          <a:ext cx="3765678" cy="3765678"/>
        </a:xfrm>
        <a:prstGeom prst="blockArc">
          <a:avLst>
            <a:gd name="adj1" fmla="val 14991585"/>
            <a:gd name="adj2" fmla="val 84144"/>
            <a:gd name="adj3" fmla="val 4643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84809F3-4F1E-4249-87FB-1FD9AA183D4D}">
      <dsp:nvSpPr>
        <dsp:cNvPr id="0" name=""/>
        <dsp:cNvSpPr/>
      </dsp:nvSpPr>
      <dsp:spPr>
        <a:xfrm>
          <a:off x="3590092" y="1419276"/>
          <a:ext cx="916212" cy="205943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З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Д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О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Р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О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В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Ь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е</a:t>
          </a:r>
          <a:endParaRPr lang="ru-RU" sz="1400" b="1" kern="1200" dirty="0">
            <a:solidFill>
              <a:schemeClr val="tx1">
                <a:lumMod val="95000"/>
                <a:lumOff val="5000"/>
              </a:schemeClr>
            </a:solidFill>
            <a:latin typeface="Georgia" pitchFamily="18" charset="0"/>
          </a:endParaRPr>
        </a:p>
      </dsp:txBody>
      <dsp:txXfrm>
        <a:off x="3724268" y="1720873"/>
        <a:ext cx="647860" cy="1456241"/>
      </dsp:txXfrm>
    </dsp:sp>
    <dsp:sp modelId="{44D81933-4BEA-40AC-B00D-8D09F7A01B19}">
      <dsp:nvSpPr>
        <dsp:cNvPr id="0" name=""/>
        <dsp:cNvSpPr/>
      </dsp:nvSpPr>
      <dsp:spPr>
        <a:xfrm>
          <a:off x="2308335" y="113554"/>
          <a:ext cx="3479728" cy="992627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соматическое</a:t>
          </a:r>
          <a:endParaRPr lang="ru-RU" sz="2800" b="0" kern="1200" dirty="0">
            <a:solidFill>
              <a:schemeClr val="tx1">
                <a:lumMod val="95000"/>
                <a:lumOff val="5000"/>
              </a:schemeClr>
            </a:solidFill>
            <a:latin typeface="Georgia" pitchFamily="18" charset="0"/>
          </a:endParaRPr>
        </a:p>
      </dsp:txBody>
      <dsp:txXfrm>
        <a:off x="2817929" y="258921"/>
        <a:ext cx="2460540" cy="701893"/>
      </dsp:txXfrm>
    </dsp:sp>
    <dsp:sp modelId="{49ED08C9-1A31-4ACD-A892-59F580A9585E}">
      <dsp:nvSpPr>
        <dsp:cNvPr id="0" name=""/>
        <dsp:cNvSpPr/>
      </dsp:nvSpPr>
      <dsp:spPr>
        <a:xfrm>
          <a:off x="4883191" y="1868034"/>
          <a:ext cx="3273659" cy="1027027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психическое</a:t>
          </a:r>
          <a:endParaRPr lang="ru-RU" sz="2800" b="0" kern="1200" dirty="0">
            <a:solidFill>
              <a:schemeClr val="tx1">
                <a:lumMod val="95000"/>
                <a:lumOff val="5000"/>
              </a:schemeClr>
            </a:solidFill>
            <a:latin typeface="Georgia" pitchFamily="18" charset="0"/>
          </a:endParaRPr>
        </a:p>
      </dsp:txBody>
      <dsp:txXfrm>
        <a:off x="5362607" y="2018439"/>
        <a:ext cx="2314827" cy="726217"/>
      </dsp:txXfrm>
    </dsp:sp>
    <dsp:sp modelId="{56AB6052-3057-4A5B-9C93-AA474FAD3269}">
      <dsp:nvSpPr>
        <dsp:cNvPr id="0" name=""/>
        <dsp:cNvSpPr/>
      </dsp:nvSpPr>
      <dsp:spPr>
        <a:xfrm>
          <a:off x="2216077" y="3793252"/>
          <a:ext cx="3664243" cy="989737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нравственное</a:t>
          </a:r>
          <a:endParaRPr lang="ru-RU" sz="2800" kern="1200" dirty="0">
            <a:solidFill>
              <a:schemeClr val="tx1">
                <a:lumMod val="95000"/>
                <a:lumOff val="5000"/>
              </a:schemeClr>
            </a:solidFill>
            <a:latin typeface="Georgia" pitchFamily="18" charset="0"/>
          </a:endParaRPr>
        </a:p>
      </dsp:txBody>
      <dsp:txXfrm>
        <a:off x="2752693" y="3938196"/>
        <a:ext cx="2591011" cy="699849"/>
      </dsp:txXfrm>
    </dsp:sp>
    <dsp:sp modelId="{91E43A5E-F408-458D-9A8E-35D0718102A5}">
      <dsp:nvSpPr>
        <dsp:cNvPr id="0" name=""/>
        <dsp:cNvSpPr/>
      </dsp:nvSpPr>
      <dsp:spPr>
        <a:xfrm>
          <a:off x="0" y="1923454"/>
          <a:ext cx="2904616" cy="916203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rPr>
            <a:t>физическое</a:t>
          </a:r>
          <a:endParaRPr lang="ru-RU" sz="2800" kern="1200" dirty="0">
            <a:solidFill>
              <a:schemeClr val="tx1">
                <a:lumMod val="95000"/>
                <a:lumOff val="5000"/>
              </a:schemeClr>
            </a:solidFill>
            <a:latin typeface="Georgia" pitchFamily="18" charset="0"/>
          </a:endParaRPr>
        </a:p>
      </dsp:txBody>
      <dsp:txXfrm>
        <a:off x="425371" y="2057629"/>
        <a:ext cx="2053874" cy="6478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CB1117-8583-4BB2-839D-E39D60570A52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4BE2C0-19AF-4D35-B6C2-A83B633DA0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7831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A8C9C-15B8-4ED2-8EEB-61CA1C1A9B8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11/8/2020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11/8/2020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11/8/2020</a:t>
            </a:fld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11/8/2020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11/8/2020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11/8/2020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G:\картинки\здоровье\untitl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762000"/>
            <a:ext cx="8640960" cy="721043"/>
          </a:xfrm>
          <a:prstGeom prst="rect">
            <a:avLst/>
          </a:prstGeom>
          <a:noFill/>
        </p:spPr>
        <p:txBody>
          <a:bodyPr wrap="square" rtlCol="0">
            <a:prstTxWarp prst="textWave1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Здоровьесберегающие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технологии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6720" y="1412776"/>
            <a:ext cx="798248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работе с детьми  дошкольного возраста</a:t>
            </a:r>
            <a:endParaRPr lang="ru-RU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9600" y="5943600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Segoe Print" pitchFamily="2" charset="0"/>
              </a:rPr>
              <a:t>Подготовила</a:t>
            </a:r>
            <a:r>
              <a:rPr lang="ru-RU" b="1" smtClean="0">
                <a:solidFill>
                  <a:srgbClr val="7030A0"/>
                </a:solidFill>
                <a:latin typeface="Segoe Print" pitchFamily="2" charset="0"/>
              </a:rPr>
              <a:t>: учитель-дефектолог</a:t>
            </a:r>
            <a:r>
              <a:rPr lang="ru-RU" b="1" dirty="0" smtClean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ru-RU" b="1" smtClean="0">
                <a:solidFill>
                  <a:srgbClr val="7030A0"/>
                </a:solidFill>
                <a:latin typeface="Segoe Print" pitchFamily="2" charset="0"/>
              </a:rPr>
              <a:t>Колесникова </a:t>
            </a:r>
            <a:r>
              <a:rPr lang="ru-RU" b="1" dirty="0" smtClean="0">
                <a:solidFill>
                  <a:srgbClr val="7030A0"/>
                </a:solidFill>
                <a:latin typeface="Segoe Print" pitchFamily="2" charset="0"/>
              </a:rPr>
              <a:t>Ю.Л.</a:t>
            </a:r>
          </a:p>
          <a:p>
            <a:pPr algn="ctr"/>
            <a:endParaRPr lang="en-US" b="1" dirty="0" smtClean="0">
              <a:solidFill>
                <a:srgbClr val="7030A0"/>
              </a:solidFill>
              <a:latin typeface="Segoe Print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57600" y="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62000" y="1524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Муниципальное автономное дошкольное образовательное учреждение </a:t>
            </a:r>
          </a:p>
          <a:p>
            <a:pPr algn="ctr"/>
            <a:r>
              <a:rPr lang="ru-RU" dirty="0" smtClean="0"/>
              <a:t>«Детский сад комбинированного вида №26 Кораблик»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784976" cy="64807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88640"/>
            <a:ext cx="839640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>
                  <a:prstDash val="solid"/>
                </a:ln>
                <a:solidFill>
                  <a:srgbClr val="00B05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Технологии сохранения и стимулирования здоровья</a:t>
            </a:r>
            <a:endParaRPr lang="ru-RU" sz="2800" b="1" cap="none" spc="0" dirty="0">
              <a:ln>
                <a:prstDash val="solid"/>
              </a:ln>
              <a:solidFill>
                <a:srgbClr val="00B05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39752" y="836712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Динамические паузы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980728"/>
            <a:ext cx="1423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Физминутки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75856" y="1340768"/>
            <a:ext cx="1455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Пальчиковая</a:t>
            </a:r>
          </a:p>
          <a:p>
            <a:r>
              <a:rPr lang="ru-RU" dirty="0" smtClean="0"/>
              <a:t> гимнастика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796136" y="1412776"/>
            <a:ext cx="2166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Гимнастика для глаз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411760" y="4869160"/>
            <a:ext cx="264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Дыхательная гимнастика</a:t>
            </a:r>
            <a:endParaRPr lang="ru-RU" dirty="0"/>
          </a:p>
        </p:txBody>
      </p:sp>
      <p:pic>
        <p:nvPicPr>
          <p:cNvPr id="14" name="Рисунок 13" descr="SS8502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717032"/>
            <a:ext cx="2016224" cy="29355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Рисунок 14" descr="SS85024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6" y="3861048"/>
            <a:ext cx="3744416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Рисунок 15" descr="SS85021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59832" y="1988840"/>
            <a:ext cx="1882032" cy="16753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Рисунок 19" descr="SS85037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9512" y="1412776"/>
            <a:ext cx="2070465" cy="21549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" name="Рисунок 21" descr="SS850369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652120" y="1988840"/>
            <a:ext cx="2808313" cy="17377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Click="0" advTm="15000"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807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88640"/>
            <a:ext cx="867378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Технологии сохранения и стимулирования здоровья</a:t>
            </a:r>
            <a:endParaRPr lang="ru-RU" sz="2800" b="1" cap="none" spc="0" dirty="0">
              <a:ln>
                <a:prstDash val="solid"/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908720"/>
            <a:ext cx="5121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Подвижные и спортивные игры:</a:t>
            </a:r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i="1" dirty="0" smtClean="0">
                <a:solidFill>
                  <a:srgbClr val="0070C0"/>
                </a:solidFill>
                <a:cs typeface="Times New Roman" pitchFamily="18" charset="0"/>
              </a:rPr>
              <a:t>Как часть физкультурного занятия, на прогулке, в групповой комнате - малой со средней степенью подвижности</a:t>
            </a:r>
            <a:r>
              <a:rPr lang="ru-RU" dirty="0" smtClean="0">
                <a:solidFill>
                  <a:srgbClr val="0070C0"/>
                </a:solidFill>
                <a:cs typeface="Times New Roman" pitchFamily="18" charset="0"/>
              </a:rPr>
              <a:t>.</a:t>
            </a:r>
            <a:endParaRPr lang="ru-RU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pic>
        <p:nvPicPr>
          <p:cNvPr id="29" name="Содержимое 28" descr="261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" y="1973461"/>
            <a:ext cx="4040188" cy="3030141"/>
          </a:xfrm>
        </p:spPr>
      </p:pic>
      <p:sp>
        <p:nvSpPr>
          <p:cNvPr id="26" name="Текст 25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Игры подбираются в соответствии с возрастом ребёнка, местом и временем её проведения.</a:t>
            </a:r>
          </a:p>
          <a:p>
            <a:endParaRPr lang="ru-RU" dirty="0"/>
          </a:p>
        </p:txBody>
      </p:sp>
      <p:pic>
        <p:nvPicPr>
          <p:cNvPr id="30" name="Содержимое 29" descr="266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4645025" y="1972866"/>
            <a:ext cx="4041775" cy="3031331"/>
          </a:xfrm>
        </p:spPr>
      </p:pic>
    </p:spTree>
  </p:cSld>
  <p:clrMapOvr>
    <a:masterClrMapping/>
  </p:clrMapOvr>
  <p:transition advClick="0" advTm="15000"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9024" y="332656"/>
            <a:ext cx="8784976" cy="64807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24891" y="188640"/>
            <a:ext cx="759368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>
                  <a:prstDash val="solid"/>
                </a:ln>
                <a:solidFill>
                  <a:srgbClr val="00B05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Технологии обучения здоровому образу жизни</a:t>
            </a:r>
            <a:endParaRPr lang="ru-RU" sz="2800" b="1" cap="none" spc="0" dirty="0">
              <a:ln>
                <a:prstDash val="solid"/>
              </a:ln>
              <a:solidFill>
                <a:srgbClr val="00B05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836712"/>
            <a:ext cx="29624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Утренняя гимнастика</a:t>
            </a:r>
            <a:endParaRPr lang="ru-RU" sz="2400" dirty="0">
              <a:gradFill flip="none"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path path="circle">
                  <a:fillToRect l="100000" t="100000"/>
                </a:path>
                <a:tileRect r="-100000" b="-100000"/>
              </a:gradFill>
            </a:endParaRPr>
          </a:p>
        </p:txBody>
      </p:sp>
      <p:pic>
        <p:nvPicPr>
          <p:cNvPr id="8" name="Рисунок 7" descr="утр гим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1340768"/>
            <a:ext cx="1612353" cy="1800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3275856" y="1052736"/>
            <a:ext cx="496855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 </a:t>
            </a:r>
            <a:r>
              <a:rPr lang="ru-RU" sz="2000" dirty="0" smtClean="0"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Оздоровительная гимнастика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7" name="Рисунок 16" descr="SS85035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07904" y="1556792"/>
            <a:ext cx="2520280" cy="18902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Рисунок 17" descr="SS85035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3568" y="3356992"/>
            <a:ext cx="2448272" cy="32643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8" name="Рисунок 27" descr="SS85035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91880" y="4077072"/>
            <a:ext cx="3104177" cy="19970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7" name="TextBox 26"/>
          <p:cNvSpPr txBox="1"/>
          <p:nvPr/>
        </p:nvSpPr>
        <p:spPr>
          <a:xfrm>
            <a:off x="6588224" y="2492896"/>
            <a:ext cx="226876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i="1" spc="-100" dirty="0">
                <a:solidFill>
                  <a:srgbClr val="0070C0"/>
                </a:solidFill>
              </a:rPr>
              <a:t>П</a:t>
            </a:r>
            <a:r>
              <a:rPr lang="ru-RU" sz="2000" b="1" i="1" spc="-100" dirty="0" smtClean="0">
                <a:solidFill>
                  <a:srgbClr val="0070C0"/>
                </a:solidFill>
              </a:rPr>
              <a:t>роводится </a:t>
            </a:r>
            <a:r>
              <a:rPr lang="ru-RU" sz="2000" b="1" i="1" spc="-100" dirty="0">
                <a:solidFill>
                  <a:srgbClr val="0070C0"/>
                </a:solidFill>
              </a:rPr>
              <a:t>после дневного сна, форма проведения различна: упражнения </a:t>
            </a:r>
          </a:p>
          <a:p>
            <a:pPr algn="ctr">
              <a:defRPr/>
            </a:pPr>
            <a:r>
              <a:rPr lang="ru-RU" sz="2000" b="1" i="1" spc="-100" dirty="0">
                <a:solidFill>
                  <a:srgbClr val="0070C0"/>
                </a:solidFill>
              </a:rPr>
              <a:t> на кроватках, обширное умывание,</a:t>
            </a:r>
          </a:p>
          <a:p>
            <a:pPr algn="ctr">
              <a:defRPr/>
            </a:pPr>
            <a:r>
              <a:rPr lang="ru-RU" sz="2000" b="1" i="1" spc="-100" dirty="0">
                <a:solidFill>
                  <a:srgbClr val="0070C0"/>
                </a:solidFill>
              </a:rPr>
              <a:t>ходьба по коврикам «здоровья» и т.д.</a:t>
            </a:r>
          </a:p>
        </p:txBody>
      </p:sp>
    </p:spTree>
  </p:cSld>
  <p:clrMapOvr>
    <a:masterClrMapping/>
  </p:clrMapOvr>
  <p:transition advClick="0" advTm="22000"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807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24891" y="188640"/>
            <a:ext cx="759368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>
                  <a:prstDash val="solid"/>
                </a:ln>
                <a:solidFill>
                  <a:srgbClr val="00B05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Технологии обучения здоровому образу жизни</a:t>
            </a:r>
            <a:endParaRPr lang="ru-RU" sz="2800" b="1" cap="none" spc="0" dirty="0">
              <a:ln>
                <a:prstDash val="solid"/>
              </a:ln>
              <a:solidFill>
                <a:srgbClr val="00B05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836712"/>
            <a:ext cx="42730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Занятия из серии «Азбука Здоровья»:</a:t>
            </a:r>
          </a:p>
          <a:p>
            <a:endParaRPr lang="ru-RU" sz="2000" dirty="0">
              <a:gradFill flip="none"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path path="circle">
                  <a:fillToRect l="100000" t="100000"/>
                </a:path>
                <a:tileRect r="-100000" b="-100000"/>
              </a:gradFill>
            </a:endParaRPr>
          </a:p>
        </p:txBody>
      </p:sp>
      <p:pic>
        <p:nvPicPr>
          <p:cNvPr id="5" name="Рисунок 4" descr="зд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268760"/>
            <a:ext cx="2894408" cy="24140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084168" y="836712"/>
            <a:ext cx="24564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День здоровья</a:t>
            </a:r>
            <a:endParaRPr lang="ru-RU" sz="2800" dirty="0">
              <a:gradFill flip="none"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path path="circle">
                  <a:fillToRect l="100000" t="100000"/>
                </a:path>
                <a:tileRect r="-100000" b="-100000"/>
              </a:gra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528" y="3717032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СМИ (ситуативные малые игры – ролевая</a:t>
            </a:r>
          </a:p>
          <a:p>
            <a:r>
              <a:rPr lang="ru-RU" sz="2000" dirty="0" smtClean="0"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 подражательная имитационная игра)</a:t>
            </a:r>
            <a:endParaRPr lang="ru-RU" sz="2000" dirty="0">
              <a:gradFill flip="none"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path path="circle">
                  <a:fillToRect l="100000" t="100000"/>
                </a:path>
                <a:tileRect r="-100000" b="-100000"/>
              </a:gradFill>
            </a:endParaRPr>
          </a:p>
        </p:txBody>
      </p:sp>
      <p:pic>
        <p:nvPicPr>
          <p:cNvPr id="14" name="Рисунок 13" descr="рол игры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5656" y="4509120"/>
            <a:ext cx="2248700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Рисунок 17" descr="физра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1844824"/>
            <a:ext cx="3096344" cy="47028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Click="0" advTm="20000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807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24891" y="188640"/>
            <a:ext cx="759368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>
                  <a:prstDash val="solid"/>
                </a:ln>
                <a:solidFill>
                  <a:srgbClr val="00B05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Технологии обучения здоровому образу жизни</a:t>
            </a:r>
            <a:endParaRPr lang="ru-RU" sz="2800" b="1" cap="none" spc="0" dirty="0">
              <a:ln>
                <a:prstDash val="solid"/>
              </a:ln>
              <a:solidFill>
                <a:srgbClr val="00B05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836712"/>
            <a:ext cx="1824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Физкультура</a:t>
            </a:r>
            <a:endParaRPr lang="ru-RU" sz="1600" dirty="0">
              <a:gradFill flip="none"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path path="circle">
                  <a:fillToRect l="100000" t="100000"/>
                </a:path>
                <a:tileRect r="-100000" b="-100000"/>
              </a:gradFill>
            </a:endParaRPr>
          </a:p>
        </p:txBody>
      </p:sp>
      <p:pic>
        <p:nvPicPr>
          <p:cNvPr id="6" name="Рисунок 5" descr="физра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78" y="1412776"/>
            <a:ext cx="3275417" cy="18722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635896" y="908720"/>
            <a:ext cx="52273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Спортивные развлечения, праздники </a:t>
            </a:r>
            <a:endParaRPr lang="ru-RU" sz="2400" dirty="0">
              <a:gradFill flip="none"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path path="circle">
                  <a:fillToRect l="100000" t="100000"/>
                </a:path>
                <a:tileRect r="-100000" b="-100000"/>
              </a:gra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3491880" y="836712"/>
            <a:ext cx="0" cy="60212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10" descr="2801201114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3888" y="1412776"/>
            <a:ext cx="2784309" cy="2088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Рисунок 15" descr="DSC_017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60232" y="1340768"/>
            <a:ext cx="2192043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9" name="TextBox 18"/>
          <p:cNvSpPr txBox="1"/>
          <p:nvPr/>
        </p:nvSpPr>
        <p:spPr>
          <a:xfrm>
            <a:off x="539552" y="3717032"/>
            <a:ext cx="24117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70C0"/>
                </a:solidFill>
              </a:rPr>
              <a:t>Регулярные занятия физкультурой</a:t>
            </a:r>
          </a:p>
          <a:p>
            <a:pPr algn="ctr"/>
            <a:r>
              <a:rPr lang="ru-RU" sz="2000" b="1" i="1" dirty="0" smtClean="0">
                <a:solidFill>
                  <a:srgbClr val="0070C0"/>
                </a:solidFill>
              </a:rPr>
              <a:t>укрепляют организм и способствуют</a:t>
            </a:r>
          </a:p>
          <a:p>
            <a:pPr algn="ctr"/>
            <a:r>
              <a:rPr lang="ru-RU" sz="2000" b="1" i="1" dirty="0" smtClean="0">
                <a:solidFill>
                  <a:srgbClr val="0070C0"/>
                </a:solidFill>
              </a:rPr>
              <a:t>повышению иммунитета. </a:t>
            </a:r>
            <a:endParaRPr lang="ru-RU" sz="2000" b="1" i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00192" y="43651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4572000" y="3717032"/>
            <a:ext cx="33478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Физкультурные праздники и досуги обязательно сопровождаются музыкой: это благотворно влияет на развитие у детей чувства прекрасного, закрепляет умения двигаться под музыку, понимать характер музыкального произведения, развивает музыкальный слух, память.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33000"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807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188640"/>
            <a:ext cx="467435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>
                  <a:prstDash val="solid"/>
                </a:ln>
                <a:solidFill>
                  <a:srgbClr val="00B05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Коррекционные технологии </a:t>
            </a:r>
            <a:endParaRPr lang="ru-RU" sz="2800" b="1" cap="none" spc="0" dirty="0">
              <a:ln>
                <a:prstDash val="solid"/>
              </a:ln>
              <a:solidFill>
                <a:srgbClr val="00B05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87824" y="764704"/>
            <a:ext cx="26884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Музыкатерапия</a:t>
            </a:r>
            <a:endParaRPr lang="ru-RU" b="1" dirty="0">
              <a:gradFill flip="none"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path path="circle">
                  <a:fillToRect l="100000" t="100000"/>
                </a:path>
                <a:tileRect r="-100000" b="-100000"/>
              </a:gradFill>
            </a:endParaRPr>
          </a:p>
        </p:txBody>
      </p:sp>
      <p:sp>
        <p:nvSpPr>
          <p:cNvPr id="13" name="TextBox 7"/>
          <p:cNvSpPr txBox="1">
            <a:spLocks noChangeArrowheads="1"/>
          </p:cNvSpPr>
          <p:nvPr/>
        </p:nvSpPr>
        <p:spPr bwMode="auto">
          <a:xfrm>
            <a:off x="467544" y="1340768"/>
            <a:ext cx="7992888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9900CC"/>
                </a:solidFill>
                <a:latin typeface="Arial Black" pitchFamily="34" charset="0"/>
              </a:rPr>
              <a:t> </a:t>
            </a:r>
            <a:r>
              <a:rPr lang="ru-RU" sz="2800" b="1" i="1" dirty="0" smtClean="0">
                <a:solidFill>
                  <a:srgbClr val="0070C0"/>
                </a:solidFill>
              </a:rPr>
              <a:t>Используется </a:t>
            </a:r>
            <a:r>
              <a:rPr lang="ru-RU" sz="2800" b="1" i="1" dirty="0">
                <a:solidFill>
                  <a:srgbClr val="0070C0"/>
                </a:solidFill>
              </a:rPr>
              <a:t>в качестве вспомогательного средства, как часть других технологий, для снятия напряжения, повышения эмоционального настроя.</a:t>
            </a:r>
            <a:r>
              <a:rPr lang="ru-RU" sz="2400" b="1" i="1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400" b="1" i="1" dirty="0">
                <a:solidFill>
                  <a:srgbClr val="002060"/>
                </a:solidFill>
                <a:latin typeface="Arial Black" pitchFamily="34" charset="0"/>
              </a:rPr>
            </a:b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75856" y="3429000"/>
            <a:ext cx="21889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Релаксация</a:t>
            </a:r>
            <a:endParaRPr lang="ru-RU" sz="3200" dirty="0">
              <a:gradFill flip="none"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path path="circle">
                  <a:fillToRect l="100000" t="100000"/>
                </a:path>
                <a:tileRect r="-100000" b="-100000"/>
              </a:gradFill>
            </a:endParaRPr>
          </a:p>
        </p:txBody>
      </p:sp>
      <p:pic>
        <p:nvPicPr>
          <p:cNvPr id="18" name="Рисунок 17" descr="SS8502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4221088"/>
            <a:ext cx="3384376" cy="23985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Click="0" advTm="33000"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807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188640"/>
            <a:ext cx="467435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>
                  <a:prstDash val="solid"/>
                </a:ln>
                <a:solidFill>
                  <a:srgbClr val="00B05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Коррекционные технологии </a:t>
            </a:r>
            <a:endParaRPr lang="ru-RU" sz="2800" b="1" cap="none" spc="0" dirty="0">
              <a:ln>
                <a:prstDash val="solid"/>
              </a:ln>
              <a:solidFill>
                <a:srgbClr val="00B05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15816" y="692696"/>
            <a:ext cx="27582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Сказкотерапия</a:t>
            </a:r>
            <a:endParaRPr lang="ru-RU" dirty="0">
              <a:gradFill flip="none"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path path="circle">
                  <a:fillToRect l="100000" t="100000"/>
                </a:path>
                <a:tileRect r="-100000" b="-100000"/>
              </a:gradFill>
            </a:endParaRPr>
          </a:p>
        </p:txBody>
      </p:sp>
      <p:pic>
        <p:nvPicPr>
          <p:cNvPr id="5" name="Рисунок 4" descr="IMG_16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412776"/>
            <a:ext cx="2483768" cy="18628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2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4149080"/>
            <a:ext cx="2880320" cy="18352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TextBox 7"/>
          <p:cNvSpPr txBox="1">
            <a:spLocks noChangeArrowheads="1"/>
          </p:cNvSpPr>
          <p:nvPr/>
        </p:nvSpPr>
        <p:spPr bwMode="auto">
          <a:xfrm>
            <a:off x="3635896" y="1196752"/>
            <a:ext cx="504056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0070C0"/>
                </a:solidFill>
              </a:rPr>
              <a:t>И</a:t>
            </a:r>
            <a:r>
              <a:rPr lang="ru-RU" sz="3600" b="1" i="1" dirty="0" smtClean="0">
                <a:solidFill>
                  <a:srgbClr val="0070C0"/>
                </a:solidFill>
              </a:rPr>
              <a:t>спользуется </a:t>
            </a:r>
            <a:r>
              <a:rPr lang="ru-RU" sz="3600" b="1" i="1" dirty="0">
                <a:solidFill>
                  <a:srgbClr val="0070C0"/>
                </a:solidFill>
              </a:rPr>
              <a:t>для психотерапевтической и развивающей работы. Сказку может рассказывать взрослый, либо это может быть групповое рассказывание</a:t>
            </a:r>
            <a:r>
              <a:rPr lang="ru-RU" sz="3600" b="1" dirty="0">
                <a:solidFill>
                  <a:srgbClr val="0070C0"/>
                </a:solidFill>
              </a:rPr>
              <a:t>.</a:t>
            </a:r>
            <a:endParaRPr lang="ru-RU" sz="3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 advTm="30000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4807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188640"/>
            <a:ext cx="467435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>
                  <a:prstDash val="solid"/>
                </a:ln>
                <a:solidFill>
                  <a:srgbClr val="00B05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Коррекционные технологии </a:t>
            </a:r>
            <a:endParaRPr lang="ru-RU" sz="2800" b="1" cap="none" spc="0" dirty="0">
              <a:ln>
                <a:prstDash val="solid"/>
              </a:ln>
              <a:solidFill>
                <a:srgbClr val="00B05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980728"/>
            <a:ext cx="25038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Артикуляционная</a:t>
            </a:r>
          </a:p>
          <a:p>
            <a:pPr algn="ctr"/>
            <a:r>
              <a:rPr lang="ru-RU" sz="2400" dirty="0" smtClean="0"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 гимнастика</a:t>
            </a:r>
            <a:endParaRPr lang="ru-RU" sz="2400" dirty="0">
              <a:gradFill flip="none"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path path="circle">
                  <a:fillToRect l="100000" t="100000"/>
                </a:path>
                <a:tileRect r="-100000" b="-100000"/>
              </a:gradFill>
            </a:endParaRPr>
          </a:p>
        </p:txBody>
      </p:sp>
      <p:pic>
        <p:nvPicPr>
          <p:cNvPr id="5" name="Рисунок 4" descr="SS8502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916832"/>
            <a:ext cx="2483768" cy="15349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251520" y="3717032"/>
            <a:ext cx="230425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70C0"/>
                </a:solidFill>
              </a:rPr>
              <a:t>Упражнения </a:t>
            </a:r>
            <a:r>
              <a:rPr lang="ru-RU" b="1" i="1" dirty="0">
                <a:solidFill>
                  <a:srgbClr val="0070C0"/>
                </a:solidFill>
              </a:rPr>
              <a:t>для тренировки органов артикуляции (губ, языка, нижней челюсти), необходимые для правильного звукопроизношения</a:t>
            </a:r>
            <a:r>
              <a:rPr lang="ru-RU" dirty="0"/>
              <a:t>.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059832" y="836712"/>
            <a:ext cx="0" cy="60212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355976" y="836712"/>
            <a:ext cx="30970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Коррекция поведения</a:t>
            </a:r>
            <a:endParaRPr lang="ru-RU" sz="2400" dirty="0">
              <a:gradFill flip="none"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path path="circle">
                  <a:fillToRect l="100000" t="100000"/>
                </a:path>
                <a:tileRect r="-100000" b="-100000"/>
              </a:gradFill>
            </a:endParaRPr>
          </a:p>
        </p:txBody>
      </p:sp>
      <p:pic>
        <p:nvPicPr>
          <p:cNvPr id="10" name="Рисунок 9" descr="SS8514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4149080"/>
            <a:ext cx="3072341" cy="230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Прямоугольник 13"/>
          <p:cNvSpPr/>
          <p:nvPr/>
        </p:nvSpPr>
        <p:spPr>
          <a:xfrm>
            <a:off x="3203848" y="1124745"/>
            <a:ext cx="59401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1"/>
                </a:solidFill>
              </a:rPr>
              <a:t>Именно практика новых реальных отношений, в которые ролевая игра ставит ребенка как со взрослым, так и со сверстниками, отношений свободы и сотрудничества, взамен отношений принуждения и агрессии, приводит в конце концов к терапевтическому эффекту.</a:t>
            </a:r>
            <a:endParaRPr lang="ru-RU" sz="2400" b="1" i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advClick="0" advTm="21000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3000" y="1524000"/>
            <a:ext cx="7315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7030A0"/>
                </a:solidFill>
              </a:rPr>
              <a:t>ЗАБОТА О ЗДОРОВЬЕ </a:t>
            </a:r>
          </a:p>
          <a:p>
            <a:pPr algn="just"/>
            <a:endParaRPr lang="ru-RU" sz="2800" b="1" i="1" u="sng" dirty="0" smtClean="0">
              <a:solidFill>
                <a:srgbClr val="7030A0"/>
              </a:solidFill>
            </a:endParaRPr>
          </a:p>
          <a:p>
            <a:pPr algn="just"/>
            <a:r>
              <a:rPr lang="ru-RU" sz="2800" b="1" i="1" dirty="0" smtClean="0">
                <a:solidFill>
                  <a:srgbClr val="7030A0"/>
                </a:solidFill>
              </a:rPr>
              <a:t>-это важнейший труд воспитателя. От жизнерадостности, бодрости детей зависит их духовная жизнь, мировоззрение, умственное развитие, прочность знаний, вера в свои силы. </a:t>
            </a:r>
          </a:p>
          <a:p>
            <a:pPr algn="r"/>
            <a:r>
              <a:rPr lang="ru-RU" sz="2800" i="1" dirty="0" smtClean="0">
                <a:solidFill>
                  <a:srgbClr val="7030A0"/>
                </a:solidFill>
              </a:rPr>
              <a:t>В.А.Сухомлинский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7467600" cy="7921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>
                <a:solidFill>
                  <a:srgbClr val="7030A0"/>
                </a:solidFill>
                <a:latin typeface="+mn-lt"/>
              </a:rPr>
              <a:t>АКТУАЛЬНОСТЬ</a:t>
            </a:r>
          </a:p>
        </p:txBody>
      </p:sp>
      <p:sp>
        <p:nvSpPr>
          <p:cNvPr id="10243" name="Rectangle 3"/>
          <p:cNvSpPr>
            <a:spLocks noGrp="1" noRot="1" noChangeArrowheads="1"/>
          </p:cNvSpPr>
          <p:nvPr>
            <p:ph sz="quarter" idx="1"/>
          </p:nvPr>
        </p:nvSpPr>
        <p:spPr>
          <a:xfrm>
            <a:off x="304800" y="1066800"/>
            <a:ext cx="8534400" cy="5791200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buNone/>
            </a:pPr>
            <a:r>
              <a:rPr lang="ru-RU" sz="2800" dirty="0" smtClean="0"/>
              <a:t>		</a:t>
            </a:r>
            <a:r>
              <a:rPr lang="ru-RU" sz="2800" dirty="0" smtClean="0">
                <a:solidFill>
                  <a:srgbClr val="7030A0"/>
                </a:solidFill>
              </a:rPr>
              <a:t>Дошкольный возраст является решающим в формировании фундамента физического и психического здоровья. До 7 лет человек проходит огромный путь развития, неповторяемый на протяжении последующей жизни. Именно в этот период идёт интенсивное развитие органов и становление функциональных систем организма, закладываются основные черты личности, формируется характер, отношение к себе и окружающим. Очень важно именно на этом этапе сформировать у детей базу знаний и практических навыков здорового образа жизни, осознанную потребность в систематических занятиях физической культурой и спортом. </a:t>
            </a:r>
          </a:p>
          <a:p>
            <a:pPr eaLnBrk="1" hangingPunct="1">
              <a:lnSpc>
                <a:spcPct val="80000"/>
              </a:lnSpc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2346325"/>
          </a:xfrm>
        </p:spPr>
        <p:txBody>
          <a:bodyPr>
            <a:normAutofit fontScale="9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990000"/>
                </a:solidFill>
                <a:latin typeface="Arial Black" pitchFamily="34" charset="0"/>
              </a:rPr>
              <a:t>	</a:t>
            </a:r>
            <a:r>
              <a:rPr lang="ru-RU" sz="3100" dirty="0" smtClean="0">
                <a:solidFill>
                  <a:srgbClr val="990000"/>
                </a:solidFill>
                <a:latin typeface="+mn-lt"/>
              </a:rPr>
              <a:t>Здоровье -</a:t>
            </a:r>
            <a:r>
              <a:rPr lang="ru-RU" sz="3100" dirty="0" smtClean="0">
                <a:latin typeface="+mn-lt"/>
              </a:rPr>
              <a:t> </a:t>
            </a:r>
            <a:r>
              <a:rPr lang="ru-RU" sz="3100" dirty="0">
                <a:solidFill>
                  <a:srgbClr val="0000FF"/>
                </a:solidFill>
                <a:latin typeface="+mn-lt"/>
              </a:rPr>
              <a:t>полное физическое, духовное, умственное и социальное благополучие. Гармоническое развитие физических и духовных сил, принцип единства организма, </a:t>
            </a:r>
            <a:r>
              <a:rPr lang="ru-RU" sz="3100" dirty="0" err="1">
                <a:solidFill>
                  <a:srgbClr val="0000FF"/>
                </a:solidFill>
                <a:latin typeface="+mn-lt"/>
              </a:rPr>
              <a:t>саморегуляции</a:t>
            </a:r>
            <a:r>
              <a:rPr lang="ru-RU" sz="3100" dirty="0">
                <a:solidFill>
                  <a:srgbClr val="0000FF"/>
                </a:solidFill>
                <a:latin typeface="+mn-lt"/>
              </a:rPr>
              <a:t> и уравновешенного взаимодействия всех органов</a:t>
            </a:r>
            <a:r>
              <a:rPr lang="ru-RU" sz="3100" dirty="0" smtClean="0">
                <a:solidFill>
                  <a:srgbClr val="0000FF"/>
                </a:solidFill>
                <a:latin typeface="+mn-lt"/>
              </a:rPr>
              <a:t>.</a:t>
            </a:r>
            <a:endParaRPr lang="ru-RU" sz="3100" dirty="0">
              <a:solidFill>
                <a:srgbClr val="0000FF"/>
              </a:solidFill>
              <a:latin typeface="+mn-lt"/>
            </a:endParaRPr>
          </a:p>
        </p:txBody>
      </p:sp>
      <p:graphicFrame>
        <p:nvGraphicFramePr>
          <p:cNvPr id="1026" name="Объект 1"/>
          <p:cNvGraphicFramePr>
            <a:graphicFrameLocks noGrp="1"/>
          </p:cNvGraphicFramePr>
          <p:nvPr>
            <p:ph sz="quarter" idx="1"/>
          </p:nvPr>
        </p:nvGraphicFramePr>
        <p:xfrm>
          <a:off x="101600" y="2692400"/>
          <a:ext cx="8794750" cy="4216400"/>
        </p:xfrm>
        <a:graphic>
          <a:graphicData uri="http://schemas.openxmlformats.org/presentationml/2006/ole">
            <p:oleObj spid="_x0000_s1028" r:id="rId3" imgW="8791194" imgH="4212701" progId="Excel.Sheet.8">
              <p:embed/>
            </p:oleObj>
          </a:graphicData>
        </a:graphic>
      </p:graphicFrame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демонстрационная информация\cf511e6430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-502269" y="548680"/>
            <a:ext cx="79752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  <a:latin typeface="Georgia" pitchFamily="18" charset="0"/>
              </a:rPr>
              <a:t>           Виды  здоровья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latin typeface="Georgia" pitchFamily="18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395536" y="1412776"/>
          <a:ext cx="828092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6800" y="762000"/>
            <a:ext cx="73914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rgbClr val="7030A0"/>
                </a:solidFill>
              </a:rPr>
              <a:t>ЗДОРОВЬЕСБЕРЕГАЮЩИЕ ТЕХНОЛОГИИ</a:t>
            </a:r>
          </a:p>
          <a:p>
            <a:pPr algn="just"/>
            <a:r>
              <a:rPr lang="ru-RU" sz="3200" i="1" dirty="0" smtClean="0">
                <a:solidFill>
                  <a:srgbClr val="7030A0"/>
                </a:solidFill>
              </a:rPr>
              <a:t>– </a:t>
            </a:r>
            <a:r>
              <a:rPr lang="ru-RU" sz="3200" b="1" i="1" dirty="0" smtClean="0">
                <a:solidFill>
                  <a:srgbClr val="7030A0"/>
                </a:solidFill>
              </a:rPr>
              <a:t>это система мер, включающая взаимосвязь и взаимодействие всех факторов образовательной среды, направленных на формирование и сохранение здоровья ребенка на всех этапах его обучения и развития.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Цель </a:t>
            </a:r>
            <a:r>
              <a:rPr lang="ru-RU" dirty="0" err="1" smtClean="0">
                <a:solidFill>
                  <a:srgbClr val="7030A0"/>
                </a:solidFill>
              </a:rPr>
              <a:t>здоровьесберегающих</a:t>
            </a:r>
            <a:r>
              <a:rPr lang="ru-RU" dirty="0" smtClean="0">
                <a:solidFill>
                  <a:srgbClr val="7030A0"/>
                </a:solidFill>
              </a:rPr>
              <a:t> технологий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dirty="0" smtClean="0">
                <a:solidFill>
                  <a:srgbClr val="7030A0"/>
                </a:solidFill>
              </a:rPr>
              <a:t>Обеспечение высокого уровня реального здоровья воспитаннику детского сада и воспитание </a:t>
            </a:r>
            <a:r>
              <a:rPr lang="ru-RU" sz="3200" dirty="0" err="1" smtClean="0">
                <a:solidFill>
                  <a:srgbClr val="7030A0"/>
                </a:solidFill>
              </a:rPr>
              <a:t>валеологической</a:t>
            </a:r>
            <a:r>
              <a:rPr lang="ru-RU" sz="3200" dirty="0" smtClean="0">
                <a:solidFill>
                  <a:srgbClr val="7030A0"/>
                </a:solidFill>
              </a:rPr>
              <a:t> культуры как совокупности осознанного отношения ребенка к здоровью и жизни человека, знаний о здоровье и умений оберегать, поддерживать и сохранять его.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4000" b="1" dirty="0" smtClean="0">
                <a:solidFill>
                  <a:srgbClr val="0000FF"/>
                </a:solidFill>
                <a:latin typeface="+mn-lt"/>
              </a:rPr>
              <a:t>ЗАДАЧИ ЗДОРОВЬЕСБЕРЕЖЕНИЯ</a:t>
            </a:r>
            <a:r>
              <a:rPr lang="ru-RU" sz="3600" b="1" dirty="0" smtClean="0">
                <a:solidFill>
                  <a:srgbClr val="3333FF"/>
                </a:solidFill>
                <a:latin typeface="+mn-lt"/>
              </a:rPr>
              <a:t>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ru-RU" sz="2800" b="1" dirty="0" smtClean="0">
                <a:solidFill>
                  <a:srgbClr val="9900CC"/>
                </a:solidFill>
              </a:rPr>
              <a:t>создание адекватных условий для развития, обучения, оздоровления детей;</a:t>
            </a:r>
          </a:p>
          <a:p>
            <a:pPr algn="just" eaLnBrk="1" hangingPunct="1">
              <a:lnSpc>
                <a:spcPct val="90000"/>
              </a:lnSpc>
              <a:buNone/>
            </a:pPr>
            <a:endParaRPr lang="ru-RU" sz="2800" b="1" dirty="0" smtClean="0">
              <a:solidFill>
                <a:srgbClr val="9900CC"/>
              </a:solidFill>
            </a:endParaRPr>
          </a:p>
          <a:p>
            <a:pPr algn="just" eaLnBrk="1" hangingPunct="1">
              <a:lnSpc>
                <a:spcPct val="90000"/>
              </a:lnSpc>
            </a:pPr>
            <a:r>
              <a:rPr lang="ru-RU" sz="2800" b="1" dirty="0" smtClean="0">
                <a:solidFill>
                  <a:srgbClr val="9900CC"/>
                </a:solidFill>
              </a:rPr>
              <a:t>сохранение здоровья детей и повышение двигательной активности и умственной работоспособности;</a:t>
            </a:r>
          </a:p>
          <a:p>
            <a:pPr algn="just" eaLnBrk="1" hangingPunct="1">
              <a:lnSpc>
                <a:spcPct val="90000"/>
              </a:lnSpc>
              <a:buNone/>
            </a:pPr>
            <a:r>
              <a:rPr lang="ru-RU" sz="2800" b="1" dirty="0" smtClean="0">
                <a:solidFill>
                  <a:srgbClr val="9900CC"/>
                </a:solidFill>
              </a:rPr>
              <a:t> 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800" b="1" dirty="0" smtClean="0">
                <a:solidFill>
                  <a:srgbClr val="9900CC"/>
                </a:solidFill>
              </a:rPr>
              <a:t>создание положительного эмоционального настроя и снятие </a:t>
            </a:r>
            <a:r>
              <a:rPr lang="ru-RU" sz="2800" b="1" dirty="0" err="1" smtClean="0">
                <a:solidFill>
                  <a:srgbClr val="9900CC"/>
                </a:solidFill>
              </a:rPr>
              <a:t>психоэмоционального</a:t>
            </a:r>
            <a:r>
              <a:rPr lang="ru-RU" sz="2800" b="1" dirty="0" smtClean="0">
                <a:solidFill>
                  <a:srgbClr val="9900CC"/>
                </a:solidFill>
              </a:rPr>
              <a:t> напряжения.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67544" y="404664"/>
            <a:ext cx="8280920" cy="1368152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764704"/>
            <a:ext cx="883639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dirty="0" err="1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Здоровьесберегающие</a:t>
            </a:r>
            <a:r>
              <a:rPr lang="ru-RU" sz="32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технологии</a:t>
            </a:r>
            <a:endParaRPr lang="ru-RU" sz="3200" b="1" cap="all" spc="0" dirty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4283968" y="1844824"/>
            <a:ext cx="360040" cy="43204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79512" y="2276872"/>
            <a:ext cx="8784976" cy="1296144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51520" y="3789040"/>
            <a:ext cx="8640960" cy="1224136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79512" y="5301208"/>
            <a:ext cx="8784976" cy="1224136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81000" y="2590800"/>
            <a:ext cx="867378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Технологии сохранения и стимулирования здоровья</a:t>
            </a:r>
            <a:endParaRPr lang="ru-RU" sz="2800" b="1" cap="none" spc="0" dirty="0">
              <a:ln>
                <a:prstDash val="solid"/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4077072"/>
            <a:ext cx="767133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Технологии</a:t>
            </a:r>
            <a:r>
              <a:rPr lang="ru-RU" sz="2800" b="1" dirty="0" smtClean="0">
                <a:ln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ru-RU" sz="2800" b="1" dirty="0" smtClean="0">
                <a:ln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обучения</a:t>
            </a:r>
            <a:r>
              <a:rPr lang="ru-RU" sz="2800" b="1" dirty="0" smtClean="0">
                <a:ln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ru-RU" sz="2800" b="1" dirty="0" smtClean="0">
                <a:ln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здоровому образу жизни</a:t>
            </a:r>
            <a:endParaRPr lang="ru-RU" sz="2800" b="1" cap="none" spc="0" dirty="0">
              <a:ln>
                <a:prstDash val="solid"/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39752" y="5661248"/>
            <a:ext cx="484523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Коррекционные</a:t>
            </a:r>
            <a:r>
              <a:rPr lang="ru-RU" sz="2800" b="1" dirty="0" smtClean="0">
                <a:ln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ru-RU" sz="2800" b="1" dirty="0" smtClean="0">
                <a:ln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технологии </a:t>
            </a:r>
            <a:endParaRPr lang="ru-RU" sz="2800" b="1" cap="none" spc="0" dirty="0">
              <a:ln>
                <a:prstDash val="solid"/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1132</TotalTime>
  <Words>484</Words>
  <Application>Microsoft Office PowerPoint</Application>
  <PresentationFormat>Экран (4:3)</PresentationFormat>
  <Paragraphs>83</Paragraphs>
  <Slides>17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Техническая</vt:lpstr>
      <vt:lpstr>Лист Microsoft Office Excel 97-2003</vt:lpstr>
      <vt:lpstr>Слайд 1</vt:lpstr>
      <vt:lpstr>Слайд 2</vt:lpstr>
      <vt:lpstr>АКТУАЛЬНОСТЬ</vt:lpstr>
      <vt:lpstr> Здоровье - полное физическое, духовное, умственное и социальное благополучие. Гармоническое развитие физических и духовных сил, принцип единства организма, саморегуляции и уравновешенного взаимодействия всех органов.</vt:lpstr>
      <vt:lpstr>Слайд 5</vt:lpstr>
      <vt:lpstr>Слайд 6</vt:lpstr>
      <vt:lpstr>Цель здоровьесберегающих технологий</vt:lpstr>
      <vt:lpstr>ЗАДАЧИ ЗДОРОВЬЕСБЕРЕЖЕНИЯ: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детский сад № 130</dc:creator>
  <cp:lastModifiedBy>User</cp:lastModifiedBy>
  <cp:revision>89</cp:revision>
  <dcterms:created xsi:type="dcterms:W3CDTF">2012-04-02T10:23:58Z</dcterms:created>
  <dcterms:modified xsi:type="dcterms:W3CDTF">2020-11-07T20:34:24Z</dcterms:modified>
</cp:coreProperties>
</file>