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7" r:id="rId19"/>
    <p:sldId id="273" r:id="rId20"/>
    <p:sldId id="278" r:id="rId21"/>
    <p:sldId id="274" r:id="rId22"/>
    <p:sldId id="279" r:id="rId23"/>
    <p:sldId id="275" r:id="rId24"/>
    <p:sldId id="27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787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8FDB70DA-0339-4EDD-93A9-2D56D2026EA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E92A9F9E-1FE8-4834-B194-B8614666F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126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B70DA-0339-4EDD-93A9-2D56D2026EA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A9F9E-1FE8-4834-B194-B8614666F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71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FDB70DA-0339-4EDD-93A9-2D56D2026EA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E92A9F9E-1FE8-4834-B194-B8614666F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22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B70DA-0339-4EDD-93A9-2D56D2026EA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A9F9E-1FE8-4834-B194-B8614666F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100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FDB70DA-0339-4EDD-93A9-2D56D2026EA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E92A9F9E-1FE8-4834-B194-B8614666F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592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FDB70DA-0339-4EDD-93A9-2D56D2026EA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E92A9F9E-1FE8-4834-B194-B8614666F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02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FDB70DA-0339-4EDD-93A9-2D56D2026EA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E92A9F9E-1FE8-4834-B194-B8614666F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753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B70DA-0339-4EDD-93A9-2D56D2026EA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A9F9E-1FE8-4834-B194-B8614666F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FDB70DA-0339-4EDD-93A9-2D56D2026EA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E92A9F9E-1FE8-4834-B194-B8614666F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08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B70DA-0339-4EDD-93A9-2D56D2026EA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A9F9E-1FE8-4834-B194-B8614666F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696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8FDB70DA-0339-4EDD-93A9-2D56D2026EA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E92A9F9E-1FE8-4834-B194-B8614666F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2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B70DA-0339-4EDD-93A9-2D56D2026EA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A9F9E-1FE8-4834-B194-B8614666F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23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ТЕОРИИ РЕШЕНИЯ ИЗОБРЕТАТЕЛЬСКИХ ЗАДАЧ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ТРИЗ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376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120" y="2349925"/>
            <a:ext cx="4267201" cy="2456442"/>
          </a:xfrm>
        </p:spPr>
        <p:txBody>
          <a:bodyPr/>
          <a:lstStyle/>
          <a:p>
            <a:r>
              <a:rPr lang="ru-RU" dirty="0"/>
              <a:t>Административное противоречие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Административное противоречие возникает, когда «нужно улучшить систему, но я не знаю как или не имею на это права».</a:t>
            </a:r>
          </a:p>
          <a:p>
            <a:r>
              <a:rPr lang="ru-RU" dirty="0"/>
              <a:t>Это противоречие может быть нейтрализовано изучением дополнительных материалов или принятием административных решений — то есть поиском ресурсов, с помощью которых это противоречие можно разрешить.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17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Техническое противоречие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возникает</a:t>
            </a:r>
            <a:r>
              <a:rPr lang="ru-RU" dirty="0"/>
              <a:t>, когда улучшение одного параметра системы приводит к ухудшению другого параметра.</a:t>
            </a:r>
          </a:p>
          <a:p>
            <a:r>
              <a:rPr lang="ru-RU" dirty="0"/>
              <a:t>Например, крыло самолёта должно быть прочным — для этого нужно больше материала. Но оно должно быть лёгким — но тогда оно не будет прочным.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20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Физическое противоречие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«для улучшения системы какая-то её часть должна находиться в разных физических состояниях одновременно, что невозможно».</a:t>
            </a:r>
          </a:p>
          <a:p>
            <a:r>
              <a:rPr lang="ru-RU" dirty="0"/>
              <a:t>Это самое сложное противоречие, потому что оно упирается в физические законы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131566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Идеальный конечный результат (ИКР)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это ситуация, когда нужное действие получается без каких-либо затрат (потерь), использования внешних ресурсов, усложнений и нежелательных эффектов.</a:t>
            </a:r>
          </a:p>
        </p:txBody>
      </p:sp>
    </p:spTree>
    <p:extLst>
      <p:ext uri="{BB962C8B-B14F-4D97-AF65-F5344CB8AC3E}">
        <p14:creationId xmlns:p14="http://schemas.microsoft.com/office/powerpoint/2010/main" val="42423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i="1" dirty="0">
                <a:latin typeface="var(--stk-f--i_family)"/>
              </a:rPr>
              <a:t>Немного идеального объяснения из книги М.М. Кане «Основы исследований, изобретательства и инновационной деятельности в машиностроении»:</a:t>
            </a:r>
            <a:endParaRPr lang="ru-RU" dirty="0">
              <a:latin typeface="var(--stk-f_family)"/>
            </a:endParaRPr>
          </a:p>
          <a:p>
            <a:pPr fontAlgn="base"/>
            <a:r>
              <a:rPr lang="ru-RU" i="1" dirty="0">
                <a:latin typeface="var(--stk-f--i_family)"/>
              </a:rPr>
              <a:t>Идеальная машина — машина которой нет, а её функции выполняются.</a:t>
            </a:r>
            <a:endParaRPr lang="ru-RU" dirty="0">
              <a:latin typeface="var(--stk-f_family)"/>
            </a:endParaRPr>
          </a:p>
          <a:p>
            <a:pPr fontAlgn="base"/>
            <a:r>
              <a:rPr lang="ru-RU" i="1" dirty="0">
                <a:latin typeface="var(--stk-f--i_family)"/>
              </a:rPr>
              <a:t>Идеальный процесс — процесс, которого нет, а результат от процесса есть.</a:t>
            </a:r>
            <a:endParaRPr lang="ru-RU" dirty="0">
              <a:latin typeface="var(--stk-f_family)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0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Формулировки  </a:t>
            </a:r>
            <a:r>
              <a:rPr lang="ru-RU" dirty="0"/>
              <a:t>идеального конечного результата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Система самостоятельно выполняет данную функцию.</a:t>
            </a:r>
          </a:p>
          <a:p>
            <a:r>
              <a:rPr lang="ru-RU" dirty="0"/>
              <a:t>Системы нет, а функции её выполняются с помощью ресурсов.</a:t>
            </a:r>
          </a:p>
          <a:p>
            <a:r>
              <a:rPr lang="ru-RU" dirty="0"/>
              <a:t>Функция не нужна.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FF0000"/>
                </a:solidFill>
              </a:rPr>
              <a:t>Правильная формулировка ИКР заставляет сделать так, чтобы достижение решения задачи было по возможности бесплатным, то есть с использованием только тех ресурсов, которые у нас уже есть.</a:t>
            </a:r>
          </a:p>
        </p:txBody>
      </p:sp>
    </p:spTree>
    <p:extLst>
      <p:ext uri="{BB962C8B-B14F-4D97-AF65-F5344CB8AC3E}">
        <p14:creationId xmlns:p14="http://schemas.microsoft.com/office/powerpoint/2010/main" val="42586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ресурсов: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Ресурсами </a:t>
            </a:r>
            <a:r>
              <a:rPr lang="ru-RU" dirty="0">
                <a:solidFill>
                  <a:srgbClr val="FF0000"/>
                </a:solidFill>
              </a:rPr>
              <a:t>называется всё, что может быть полезно для решения задачи.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Материально-вещественные: деньги, детали, оборудование.</a:t>
            </a:r>
          </a:p>
          <a:p>
            <a:r>
              <a:rPr lang="ru-RU" dirty="0"/>
              <a:t>Информационные: социальные каналы, носители информации — книги.</a:t>
            </a:r>
          </a:p>
          <a:p>
            <a:r>
              <a:rPr lang="ru-RU" dirty="0"/>
              <a:t>Время.</a:t>
            </a:r>
          </a:p>
          <a:p>
            <a:r>
              <a:rPr lang="ru-RU" dirty="0"/>
              <a:t>Пространство: площадь, объем и так далее.</a:t>
            </a:r>
          </a:p>
          <a:p>
            <a:r>
              <a:rPr lang="ru-RU" dirty="0"/>
              <a:t>Человеческие (сюда же относятся каналы человеческого восприятия: зрение, слух, обоняние, осязание).</a:t>
            </a:r>
          </a:p>
          <a:p>
            <a:r>
              <a:rPr lang="ru-RU" dirty="0"/>
              <a:t>Другие ресурсы: события прошлого, имидж, культура.</a:t>
            </a:r>
          </a:p>
          <a:p>
            <a:r>
              <a:rPr lang="ru-RU" dirty="0"/>
              <a:t>Энергетические ресурсы и поля: тепловая, электрическая, атомная энергия, звуковые сигналы и так далее.</a:t>
            </a:r>
          </a:p>
        </p:txBody>
      </p:sp>
    </p:spTree>
    <p:extLst>
      <p:ext uri="{BB962C8B-B14F-4D97-AF65-F5344CB8AC3E}">
        <p14:creationId xmlns:p14="http://schemas.microsoft.com/office/powerpoint/2010/main" val="271322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Приёмы решений по ТРИЗ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8447" y="152400"/>
            <a:ext cx="6281873" cy="6705600"/>
          </a:xfrm>
        </p:spPr>
        <p:txBody>
          <a:bodyPr>
            <a:normAutofit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Принцип </a:t>
            </a:r>
            <a:r>
              <a:rPr lang="ru-RU" b="1" dirty="0">
                <a:solidFill>
                  <a:srgbClr val="FF0000"/>
                </a:solidFill>
              </a:rPr>
              <a:t>дробления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dirty="0"/>
              <a:t>Разделить объект на независимые части.</a:t>
            </a:r>
          </a:p>
          <a:p>
            <a:r>
              <a:rPr lang="ru-RU" dirty="0"/>
              <a:t>Выполнить объект разборным.</a:t>
            </a:r>
          </a:p>
          <a:p>
            <a:r>
              <a:rPr lang="ru-RU" dirty="0"/>
              <a:t>Увеличить степень дробления объекта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 Принцип объединения</a:t>
            </a:r>
          </a:p>
          <a:p>
            <a:r>
              <a:rPr lang="ru-RU" dirty="0" smtClean="0"/>
              <a:t>Соединить </a:t>
            </a:r>
            <a:r>
              <a:rPr lang="ru-RU" dirty="0"/>
              <a:t>однородные или смежные объекты.</a:t>
            </a:r>
          </a:p>
          <a:p>
            <a:r>
              <a:rPr lang="ru-RU" dirty="0"/>
              <a:t>Объединить во времени однородные или смежные операции.</a:t>
            </a:r>
          </a:p>
          <a:p>
            <a:r>
              <a:rPr lang="ru-RU" dirty="0"/>
              <a:t>Один объект разместить внутри другого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96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Приёмы решений по ТРИЗ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8447" y="472440"/>
            <a:ext cx="6281873" cy="56997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Принцип посредника</a:t>
            </a:r>
          </a:p>
          <a:p>
            <a:r>
              <a:rPr lang="ru-RU" dirty="0"/>
              <a:t>Использовать промежуточный объект, передающий или переносящий действие.</a:t>
            </a:r>
          </a:p>
          <a:p>
            <a:r>
              <a:rPr lang="ru-RU" dirty="0"/>
              <a:t>На время присоединить к объекту другой (легкоудаляемый) объект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Принцип проскока: </a:t>
            </a:r>
            <a:r>
              <a:rPr lang="ru-RU" dirty="0"/>
              <a:t>вести процесс или отдельные его этапы (например, вредные или опасные) на большой скорости.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Принцип </a:t>
            </a:r>
            <a:r>
              <a:rPr lang="ru-RU" b="1" dirty="0">
                <a:solidFill>
                  <a:srgbClr val="FF0000"/>
                </a:solidFill>
              </a:rPr>
              <a:t>дешевой недолговечности взамен долговечности</a:t>
            </a:r>
            <a:r>
              <a:rPr lang="ru-RU" dirty="0"/>
              <a:t>: </a:t>
            </a:r>
          </a:p>
          <a:p>
            <a:r>
              <a:rPr lang="ru-RU" dirty="0"/>
              <a:t>заменить дорогой объект набором дешёвых объектов, поступившись при этом некоторыми качествами (например, долговечностью).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02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Таблица ТРИЗ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Так </a:t>
            </a:r>
            <a:r>
              <a:rPr lang="ru-RU" dirty="0"/>
              <a:t>как ТРИЗ изначально применялась для решения технических изобретательских задач, была разработана специальная таблица, в которой по вертикали располагаются технические характеристики, которые по условиям задачи необходимо улучшить, а по горизонтали — характеристики, которые недопустимо ухудшить.</a:t>
            </a:r>
          </a:p>
          <a:p>
            <a:endParaRPr lang="ru-RU" dirty="0"/>
          </a:p>
          <a:p>
            <a:r>
              <a:rPr lang="ru-RU" dirty="0"/>
              <a:t>На пересечении граф таблицы указаны номера приемов, которые с наибольшей вероятностью могут устранить возникшее техническое противоречие.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587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324" y="1136301"/>
            <a:ext cx="3419475" cy="48768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30504" y="803187"/>
            <a:ext cx="6959965" cy="5780493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</a:rPr>
              <a:t>В 1946 году советский инженер, учёный и писатель-фантаст Генрих </a:t>
            </a:r>
            <a:r>
              <a:rPr lang="ru-RU" dirty="0" err="1">
                <a:solidFill>
                  <a:srgbClr val="000000"/>
                </a:solidFill>
              </a:rPr>
              <a:t>Альтшуллер</a:t>
            </a:r>
            <a:r>
              <a:rPr lang="ru-RU" dirty="0">
                <a:solidFill>
                  <a:srgbClr val="000000"/>
                </a:solidFill>
              </a:rPr>
              <a:t> начал изучать приёмы решения задач, чаще всего используемые изобретателями. Всего он выделил 40 приёмов, которые назвал теорией решения изобретательских задач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</a:p>
          <a:p>
            <a:pPr algn="just"/>
            <a:r>
              <a:rPr lang="ru-RU" dirty="0">
                <a:solidFill>
                  <a:srgbClr val="000000"/>
                </a:solidFill>
              </a:rPr>
              <a:t>Он пришёл к выводу, что решение технической задачи приводит к моменту, когда ответа на вопрос ещё нет, а вариантов много. В такой ситуации оказывается каждый изобретатель. Также </a:t>
            </a:r>
            <a:r>
              <a:rPr lang="ru-RU" dirty="0" err="1">
                <a:solidFill>
                  <a:srgbClr val="000000"/>
                </a:solidFill>
              </a:rPr>
              <a:t>Альтшуллер</a:t>
            </a:r>
            <a:r>
              <a:rPr lang="ru-RU" dirty="0">
                <a:solidFill>
                  <a:srgbClr val="000000"/>
                </a:solidFill>
              </a:rPr>
              <a:t> заключил, что самое эффективное решение задачи достигается при помощи ресурсов (материальных, временных, пространственных, человеческих и так далее), которые у вас уже есть. Тогда ответ станет очевидным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80-х годах эту теорию брали за основу методики преподавания в советских школах и использовали на заводах. Но позже эта практика забылась.</a:t>
            </a:r>
          </a:p>
          <a:p>
            <a:endParaRPr lang="ru-RU" dirty="0" smtClean="0">
              <a:solidFill>
                <a:srgbClr val="000000"/>
              </a:solidFill>
              <a:latin typeface="Golos_Text_Regular"/>
            </a:endParaRPr>
          </a:p>
        </p:txBody>
      </p:sp>
    </p:spTree>
    <p:extLst>
      <p:ext uri="{BB962C8B-B14F-4D97-AF65-F5344CB8AC3E}">
        <p14:creationId xmlns:p14="http://schemas.microsoft.com/office/powerpoint/2010/main" val="3587086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480" y="0"/>
            <a:ext cx="8242934" cy="673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58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ТРИЗ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Мозговой штурм — когда проблема активно обсуждается несколькими участниками. Каждому из них нужно высказывать как можно больше вариантов решения задачи, в том числе самых фантастичных.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dirty="0" err="1"/>
              <a:t>Синектика</a:t>
            </a:r>
            <a:r>
              <a:rPr lang="ru-RU" dirty="0"/>
              <a:t> или метод аналогий — сравнение и нахождение сходства между объектами. Или представление себя в качестве предмета или явления в проблемной ситуации. Этот метод эффективен в паре с мозговым штурмом.</a:t>
            </a:r>
          </a:p>
          <a:p>
            <a:endParaRPr lang="ru-RU" dirty="0"/>
          </a:p>
          <a:p>
            <a:r>
              <a:rPr lang="ru-RU" dirty="0"/>
              <a:t> Морфологический анализ — поиск решений для отдельных частей задачи. С целью последующего сочетания этих решений.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177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ТРИЗ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Метод фокальных объектов — поиск ассоциаций исследуемого объекта со случайными объектами. К объекту примеряются свойства других, никак не связанных с ним объектов.</a:t>
            </a:r>
          </a:p>
          <a:p>
            <a:endParaRPr lang="ru-RU" dirty="0"/>
          </a:p>
          <a:p>
            <a:r>
              <a:rPr lang="ru-RU" dirty="0"/>
              <a:t> Метод Робинзона — поиск максимально разнообразных способов применений к предмету.</a:t>
            </a:r>
          </a:p>
          <a:p>
            <a:endParaRPr lang="ru-RU" dirty="0"/>
          </a:p>
          <a:p>
            <a:r>
              <a:rPr lang="ru-RU" dirty="0"/>
              <a:t> Системный оператор — поиск связей между объектами, которые в дальнейшем можно связать в </a:t>
            </a:r>
            <a:r>
              <a:rPr lang="ru-RU" dirty="0" smtClean="0"/>
              <a:t>систему.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263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25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71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Сегодня ТРИЗ имеет широкое признание во всем мире. Ведущие производственные компании используют методы и инструменты ТРИЗ в своей работе — </a:t>
            </a:r>
            <a:r>
              <a:rPr lang="ru-RU" dirty="0" err="1"/>
              <a:t>Samsung</a:t>
            </a:r>
            <a:r>
              <a:rPr lang="ru-RU" dirty="0"/>
              <a:t>, LG, </a:t>
            </a:r>
            <a:r>
              <a:rPr lang="ru-RU" dirty="0" err="1"/>
              <a:t>Gillette</a:t>
            </a:r>
            <a:r>
              <a:rPr lang="ru-RU" dirty="0"/>
              <a:t>, HP, </a:t>
            </a:r>
            <a:r>
              <a:rPr lang="ru-RU" dirty="0" err="1"/>
              <a:t>Intel</a:t>
            </a:r>
            <a:r>
              <a:rPr lang="ru-RU" dirty="0"/>
              <a:t>, </a:t>
            </a:r>
            <a:r>
              <a:rPr lang="ru-RU" dirty="0" err="1"/>
              <a:t>Boeing</a:t>
            </a:r>
            <a:r>
              <a:rPr lang="ru-RU" dirty="0"/>
              <a:t>, </a:t>
            </a:r>
            <a:r>
              <a:rPr lang="ru-RU" dirty="0" err="1"/>
              <a:t>Xerox</a:t>
            </a:r>
            <a:r>
              <a:rPr lang="ru-RU" dirty="0"/>
              <a:t>, </a:t>
            </a:r>
            <a:r>
              <a:rPr lang="ru-RU" dirty="0" err="1"/>
              <a:t>Ford</a:t>
            </a:r>
            <a:r>
              <a:rPr lang="ru-RU" dirty="0"/>
              <a:t>, </a:t>
            </a:r>
            <a:r>
              <a:rPr lang="ru-RU" dirty="0" err="1"/>
              <a:t>Toyota</a:t>
            </a:r>
            <a:r>
              <a:rPr lang="ru-RU" dirty="0"/>
              <a:t>, </a:t>
            </a:r>
            <a:r>
              <a:rPr lang="ru-RU" dirty="0" err="1"/>
              <a:t>Kodak</a:t>
            </a:r>
            <a:r>
              <a:rPr lang="ru-RU" dirty="0"/>
              <a:t>, </a:t>
            </a:r>
            <a:r>
              <a:rPr lang="ru-RU" dirty="0" err="1"/>
              <a:t>Johnson&amp;Johnson</a:t>
            </a:r>
            <a:r>
              <a:rPr lang="ru-RU" dirty="0"/>
              <a:t> и другие.</a:t>
            </a:r>
          </a:p>
        </p:txBody>
      </p:sp>
    </p:spTree>
    <p:extLst>
      <p:ext uri="{BB962C8B-B14F-4D97-AF65-F5344CB8AC3E}">
        <p14:creationId xmlns:p14="http://schemas.microsoft.com/office/powerpoint/2010/main" val="3168493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</a:t>
            </a:r>
            <a:r>
              <a:rPr lang="ru-RU" dirty="0" smtClean="0"/>
              <a:t>ТРИЗ?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ТРИЗ, или теория решения изобретательских задач — набор методов решения задач и усовершенствования систем, в основе которых лежит креативный подход. То есть это едва ли не единственная системная теория обучения творчеству, поэтому в решении задач по ТРИЗ нет оценок и единственного правильного ответа.</a:t>
            </a:r>
          </a:p>
          <a:p>
            <a:endParaRPr lang="ru-RU" dirty="0"/>
          </a:p>
          <a:p>
            <a:r>
              <a:rPr lang="ru-RU" dirty="0"/>
              <a:t>Цель ТРИЗ: развитие гибкого мышления и фантазии, способности решать сложные задачи изящным и эффективным способами.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294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960" y="2065392"/>
            <a:ext cx="4084320" cy="27242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i="1" dirty="0">
                <a:solidFill>
                  <a:srgbClr val="015CAB"/>
                </a:solidFill>
                <a:latin typeface="var(--stk-f--i_family)"/>
              </a:rPr>
              <a:t>Например, как избавиться от шнуровки на кроссовках, но сделать их закрытыми?</a:t>
            </a:r>
            <a:endParaRPr lang="ru-RU" dirty="0">
              <a:solidFill>
                <a:srgbClr val="015CAB"/>
              </a:solidFill>
              <a:latin typeface="var(--stk-f_family)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rgbClr val="015CAB"/>
                </a:solidFill>
                <a:latin typeface="var(--stk-f--i_family)"/>
              </a:rPr>
              <a:t>Одно из решений — найти лоскуток и перемотать им кроссовок вместе с подошвой.</a:t>
            </a:r>
            <a:endParaRPr lang="ru-RU" dirty="0">
              <a:solidFill>
                <a:srgbClr val="015CAB"/>
              </a:solidFill>
              <a:latin typeface="var(--stk-f_family)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rgbClr val="015CAB"/>
                </a:solidFill>
                <a:latin typeface="var(--stk-f--i_family)"/>
              </a:rPr>
              <a:t>Второе — пришить крючки или даже пуговицы.</a:t>
            </a:r>
            <a:endParaRPr lang="ru-RU" dirty="0">
              <a:solidFill>
                <a:srgbClr val="015CAB"/>
              </a:solidFill>
              <a:latin typeface="var(--stk-f_family)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i="1" dirty="0">
                <a:solidFill>
                  <a:srgbClr val="015CAB"/>
                </a:solidFill>
                <a:latin typeface="var(--stk-f--i_family)"/>
              </a:rPr>
              <a:t>Третье — склеить части кроссовках с помощью скотча, лоскутка ткани или просто пришить липучку.</a:t>
            </a:r>
            <a:endParaRPr lang="ru-RU" dirty="0">
              <a:solidFill>
                <a:srgbClr val="015CAB"/>
              </a:solidFill>
              <a:latin typeface="var(--stk-f_family)"/>
            </a:endParaRPr>
          </a:p>
          <a:p>
            <a:pPr fontAlgn="base"/>
            <a:r>
              <a:rPr lang="ru-RU" i="1" dirty="0">
                <a:solidFill>
                  <a:srgbClr val="015CAB"/>
                </a:solidFill>
                <a:latin typeface="var(--stk-f--i_family)"/>
              </a:rPr>
              <a:t>Сейчас мы легко представляем эту фурнитуру в своей повседневной жизни. До 80-х годов липучки не существовало. Её роль выполняли плоды репейника. Так что липучка — изобретение, которое появилось в ходе решения какой-то подобной задачи.</a:t>
            </a:r>
            <a:endParaRPr lang="ru-RU" dirty="0">
              <a:solidFill>
                <a:srgbClr val="015CAB"/>
              </a:solidFill>
              <a:latin typeface="var(--stk-f_family)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758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Изобретательская задача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Изобретательская задача — это задача, которую не удается решить известными или очевидными способами. Поэтому возникает необходимость в изобретении, которое позволит выиграть, при этом ничего не проиграв.</a:t>
            </a:r>
          </a:p>
        </p:txBody>
      </p:sp>
    </p:spTree>
    <p:extLst>
      <p:ext uri="{BB962C8B-B14F-4D97-AF65-F5344CB8AC3E}">
        <p14:creationId xmlns:p14="http://schemas.microsoft.com/office/powerpoint/2010/main" val="1051887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Первый шаг на пути к изобретению: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переформулировать </a:t>
            </a:r>
            <a:r>
              <a:rPr lang="ru-RU" b="1" dirty="0">
                <a:solidFill>
                  <a:srgbClr val="FF0000"/>
                </a:solidFill>
              </a:rPr>
              <a:t>задачу так, чтобы сама формулировка отсекала неэффективные пути решения.</a:t>
            </a:r>
          </a:p>
          <a:p>
            <a:endParaRPr lang="ru-RU" dirty="0"/>
          </a:p>
          <a:p>
            <a:r>
              <a:rPr lang="ru-RU" dirty="0"/>
              <a:t>Всё должно остаться так, как было,</a:t>
            </a:r>
          </a:p>
          <a:p>
            <a:r>
              <a:rPr lang="ru-RU" dirty="0"/>
              <a:t>ЛИБО должно исчезнуть вредное, ненужное качество,</a:t>
            </a:r>
          </a:p>
          <a:p>
            <a:r>
              <a:rPr lang="ru-RU" dirty="0"/>
              <a:t>ЛИБО появиться новое, полезное качество.</a:t>
            </a:r>
          </a:p>
          <a:p>
            <a:pPr marL="0" indent="0" algn="just">
              <a:buNone/>
            </a:pPr>
            <a:r>
              <a:rPr lang="ru-RU" dirty="0"/>
              <a:t>Таким образом, обычная задача становится изобретательской, когда для её решения необходимо устранить противоречие или другими словами — прийти к </a:t>
            </a:r>
            <a:r>
              <a:rPr lang="ru-RU" dirty="0">
                <a:solidFill>
                  <a:srgbClr val="FF0000"/>
                </a:solidFill>
              </a:rPr>
              <a:t>идеальному конечному результату (ИКР).</a:t>
            </a:r>
          </a:p>
        </p:txBody>
      </p:sp>
    </p:spTree>
    <p:extLst>
      <p:ext uri="{BB962C8B-B14F-4D97-AF65-F5344CB8AC3E}">
        <p14:creationId xmlns:p14="http://schemas.microsoft.com/office/powerpoint/2010/main" val="2340984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i="1" dirty="0">
                <a:solidFill>
                  <a:srgbClr val="015CAB"/>
                </a:solidFill>
                <a:latin typeface="var(--stk-f--i_family)"/>
              </a:rPr>
              <a:t>Например, автобус должен быть коротким, чтобы иметь высокую маневренность на узких улицах. С другой стороны, автобус должен быть длинным, чтобы вмещать больше пассажиров. Это простой пример противоречия — автобус одновременно должен быть длинным и коротким.</a:t>
            </a:r>
            <a:endParaRPr lang="ru-RU" dirty="0">
              <a:solidFill>
                <a:srgbClr val="015CAB"/>
              </a:solidFill>
              <a:latin typeface="var(--stk-f_family)"/>
            </a:endParaRPr>
          </a:p>
          <a:p>
            <a:pPr fontAlgn="base"/>
            <a:r>
              <a:rPr lang="ru-RU" i="1" dirty="0">
                <a:solidFill>
                  <a:srgbClr val="015CAB"/>
                </a:solidFill>
                <a:latin typeface="var(--stk-f--i_family)"/>
              </a:rPr>
              <a:t>Прорывное решение — автобус с гармошкой или двухэтажный автобус: одновременно и длинный и короткий.</a:t>
            </a:r>
            <a:endParaRPr lang="ru-RU" dirty="0">
              <a:solidFill>
                <a:srgbClr val="015CAB"/>
              </a:solidFill>
              <a:latin typeface="var(--stk-f_family)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38" y="1751700"/>
            <a:ext cx="4579764" cy="305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61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работать с противоречиями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Противоречие </a:t>
            </a:r>
            <a:r>
              <a:rPr lang="ru-RU" dirty="0"/>
              <a:t>— отношение двух понятий и суждений, каждое из которых является отрицанием другого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В ТРИЗ выделяется 3 вида противоречий</a:t>
            </a:r>
          </a:p>
          <a:p>
            <a:r>
              <a:rPr lang="ru-RU" dirty="0"/>
              <a:t>Административное </a:t>
            </a:r>
            <a:r>
              <a:rPr lang="ru-RU" dirty="0" smtClean="0"/>
              <a:t>противоречие</a:t>
            </a:r>
            <a:endParaRPr lang="ru-RU" dirty="0"/>
          </a:p>
          <a:p>
            <a:r>
              <a:rPr lang="ru-RU" dirty="0"/>
              <a:t>Техническое </a:t>
            </a:r>
            <a:r>
              <a:rPr lang="ru-RU" dirty="0" smtClean="0"/>
              <a:t>противоречие</a:t>
            </a:r>
            <a:endParaRPr lang="ru-RU" dirty="0"/>
          </a:p>
          <a:p>
            <a:r>
              <a:rPr lang="ru-RU" dirty="0"/>
              <a:t>Физическое </a:t>
            </a:r>
            <a:r>
              <a:rPr lang="ru-RU" dirty="0" smtClean="0"/>
              <a:t>противоречие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200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Атлас</Template>
  <TotalTime>25</TotalTime>
  <Words>1189</Words>
  <Application>Microsoft Office PowerPoint</Application>
  <PresentationFormat>Широкоэкранный</PresentationFormat>
  <Paragraphs>108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Arial</vt:lpstr>
      <vt:lpstr>Calibri Light</vt:lpstr>
      <vt:lpstr>Golos_Text_Regular</vt:lpstr>
      <vt:lpstr>Rockwell</vt:lpstr>
      <vt:lpstr>var(--stk-f_family)</vt:lpstr>
      <vt:lpstr>var(--stk-f--i_family)</vt:lpstr>
      <vt:lpstr>Wingdings</vt:lpstr>
      <vt:lpstr>Atlas</vt:lpstr>
      <vt:lpstr>ТЕОРИИ РЕШЕНИЯ ИЗОБРЕТАТЕЛЬСКИХ ЗАДАЧ</vt:lpstr>
      <vt:lpstr>Презентация PowerPoint</vt:lpstr>
      <vt:lpstr>Презентация PowerPoint</vt:lpstr>
      <vt:lpstr>Что такое ТРИЗ?</vt:lpstr>
      <vt:lpstr>Презентация PowerPoint</vt:lpstr>
      <vt:lpstr>Изобретательская задача</vt:lpstr>
      <vt:lpstr>Первый шаг на пути к изобретению: </vt:lpstr>
      <vt:lpstr>Презентация PowerPoint</vt:lpstr>
      <vt:lpstr>Как работать с противоречиями </vt:lpstr>
      <vt:lpstr>Административное противоречие </vt:lpstr>
      <vt:lpstr>Техническое противоречие </vt:lpstr>
      <vt:lpstr>Физическое противоречие</vt:lpstr>
      <vt:lpstr>Идеальный конечный результат (ИКР) </vt:lpstr>
      <vt:lpstr>Презентация PowerPoint</vt:lpstr>
      <vt:lpstr>Формулировки  идеального конечного результата</vt:lpstr>
      <vt:lpstr>Классификация ресурсов: </vt:lpstr>
      <vt:lpstr>Приёмы решений по ТРИЗ </vt:lpstr>
      <vt:lpstr>Приёмы решений по ТРИЗ </vt:lpstr>
      <vt:lpstr>Таблица ТРИЗ </vt:lpstr>
      <vt:lpstr>Презентация PowerPoint</vt:lpstr>
      <vt:lpstr>Методы ТРИЗ</vt:lpstr>
      <vt:lpstr>Методы ТРИЗ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ТЕОРИИ РЕШЕНИЯ ИЗОБРЕТАТЕЛЬСКИХ ЗАДАЧ</dc:title>
  <dc:creator>RePack by Diakov</dc:creator>
  <cp:lastModifiedBy>RePack by Diakov</cp:lastModifiedBy>
  <cp:revision>3</cp:revision>
  <dcterms:created xsi:type="dcterms:W3CDTF">2020-10-27T13:15:07Z</dcterms:created>
  <dcterms:modified xsi:type="dcterms:W3CDTF">2020-10-27T13:40:15Z</dcterms:modified>
</cp:coreProperties>
</file>