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1" r:id="rId1"/>
  </p:sldMasterIdLst>
  <p:notesMasterIdLst>
    <p:notesMasterId r:id="rId32"/>
  </p:notesMasterIdLst>
  <p:sldIdLst>
    <p:sldId id="256" r:id="rId2"/>
    <p:sldId id="345" r:id="rId3"/>
    <p:sldId id="346" r:id="rId4"/>
    <p:sldId id="338" r:id="rId5"/>
    <p:sldId id="343" r:id="rId6"/>
    <p:sldId id="319" r:id="rId7"/>
    <p:sldId id="340" r:id="rId8"/>
    <p:sldId id="327" r:id="rId9"/>
    <p:sldId id="342" r:id="rId10"/>
    <p:sldId id="328" r:id="rId11"/>
    <p:sldId id="347" r:id="rId12"/>
    <p:sldId id="348" r:id="rId13"/>
    <p:sldId id="349" r:id="rId14"/>
    <p:sldId id="350" r:id="rId15"/>
    <p:sldId id="351" r:id="rId16"/>
    <p:sldId id="352" r:id="rId17"/>
    <p:sldId id="353" r:id="rId18"/>
    <p:sldId id="354" r:id="rId19"/>
    <p:sldId id="355" r:id="rId20"/>
    <p:sldId id="330" r:id="rId21"/>
    <p:sldId id="304" r:id="rId22"/>
    <p:sldId id="331" r:id="rId23"/>
    <p:sldId id="332" r:id="rId24"/>
    <p:sldId id="334" r:id="rId25"/>
    <p:sldId id="333" r:id="rId26"/>
    <p:sldId id="335" r:id="rId27"/>
    <p:sldId id="337" r:id="rId28"/>
    <p:sldId id="336" r:id="rId29"/>
    <p:sldId id="329" r:id="rId30"/>
    <p:sldId id="317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76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6102280-44C2-47E1-9F39-2424A130D677}" type="datetimeFigureOut">
              <a:rPr lang="ru-RU"/>
              <a:pPr>
                <a:defRPr/>
              </a:pPr>
              <a:t>08.11.2020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45E0C07-67FB-4B64-AF5C-A5BD44F60BF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74548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3E154B7-084C-4880-9C45-4B3EE966D777}" type="slidenum">
              <a:rPr lang="ru-RU" altLang="ru-RU" smtClean="0"/>
              <a:pPr eaLnBrk="1" hangingPunct="1"/>
              <a:t>1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3146212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DA095C0-8E52-436C-8080-D6910D71696C}" type="slidenum">
              <a:rPr lang="ru-RU" altLang="ru-RU" smtClean="0"/>
              <a:pPr eaLnBrk="1" hangingPunct="1"/>
              <a:t>29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585909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1CB144E-7DBB-4582-972C-D3B28B46D8C3}" type="slidenum">
              <a:rPr lang="ru-RU" altLang="ru-RU" smtClean="0"/>
              <a:pPr eaLnBrk="1" hangingPunct="1"/>
              <a:t>4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2381733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FC8BCD0-807F-4366-9A66-750AA46801BD}" type="slidenum">
              <a:rPr lang="ru-RU" altLang="ru-RU" smtClean="0"/>
              <a:pPr eaLnBrk="1" hangingPunct="1"/>
              <a:t>5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759715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7DC15BE-15C4-4E41-A57B-90BEB962F78B}" type="slidenum">
              <a:rPr lang="ru-RU" altLang="ru-RU" smtClean="0"/>
              <a:pPr eaLnBrk="1" hangingPunct="1"/>
              <a:t>6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6914044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6DF4955-FDC2-4F8C-A455-E7E6A8274D76}" type="slidenum">
              <a:rPr lang="ru-RU" altLang="ru-RU" smtClean="0"/>
              <a:pPr eaLnBrk="1" hangingPunct="1"/>
              <a:t>7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6289131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D774198-A779-4D2D-A435-84940B3C56C1}" type="slidenum">
              <a:rPr lang="ru-RU" altLang="ru-RU" smtClean="0"/>
              <a:pPr eaLnBrk="1" hangingPunct="1"/>
              <a:t>8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2022418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1ABB07B-34F4-4236-A107-DF22816CBE24}" type="slidenum">
              <a:rPr lang="ru-RU" altLang="ru-RU" smtClean="0"/>
              <a:pPr eaLnBrk="1" hangingPunct="1"/>
              <a:t>10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2682639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A36C6A7-0513-4AC3-9FE3-A888305F76FB}" type="slidenum">
              <a:rPr lang="ru-RU" altLang="ru-RU" smtClean="0"/>
              <a:pPr eaLnBrk="1" hangingPunct="1"/>
              <a:t>19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8380169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42DB127-6CAB-4781-BF4D-C04BEB5FD044}" type="slidenum">
              <a:rPr lang="ru-RU" altLang="ru-RU" smtClean="0"/>
              <a:pPr eaLnBrk="1" hangingPunct="1"/>
              <a:t>20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87744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B0E2B-9CB7-4330-9080-31149070397C}" type="datetimeFigureOut">
              <a:rPr lang="ru-RU"/>
              <a:pPr>
                <a:defRPr/>
              </a:pPr>
              <a:t>08.11.2020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21157-338B-4AE6-90E2-86FCDAAFF4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6105668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2DE8F-1ACF-450C-8A2F-AC5DCF729120}" type="datetimeFigureOut">
              <a:rPr lang="ru-RU"/>
              <a:pPr>
                <a:defRPr/>
              </a:pPr>
              <a:t>08.11.2020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50E98-C995-4A01-B677-25946903DB8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1015630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8B1EF-68CC-4272-BBBB-06EC8BE0BD13}" type="datetimeFigureOut">
              <a:rPr lang="ru-RU"/>
              <a:pPr>
                <a:defRPr/>
              </a:pPr>
              <a:t>08.11.2020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5B1F7-2C8C-484E-88CE-745D37FF4D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8123105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48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4C21C6-5359-4E84-A525-10AC00D092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808447"/>
      </p:ext>
    </p:extLst>
  </p:cSld>
  <p:clrMapOvr>
    <a:masterClrMapping/>
  </p:clrMapOvr>
  <p:transition spd="med" advClick="0" advTm="7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пр42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9150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DBF55-3FF8-41C7-9160-D21174077DBC}" type="datetimeFigureOut">
              <a:rPr lang="ru-RU"/>
              <a:pPr>
                <a:defRPr/>
              </a:pPr>
              <a:t>08.11.2020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D067A-D95A-413D-AE2F-2CCDACE7573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5688188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3A5AE-262F-4A95-A0C9-7E9FEB449B66}" type="datetimeFigureOut">
              <a:rPr lang="ru-RU"/>
              <a:pPr>
                <a:defRPr/>
              </a:pPr>
              <a:t>08.11.2020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66B0F-C82C-47A9-91CF-371184F489C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372415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D9767-E5D2-4125-9E78-D51185AB66FA}" type="datetimeFigureOut">
              <a:rPr lang="ru-RU"/>
              <a:pPr>
                <a:defRPr/>
              </a:pPr>
              <a:t>08.11.2020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F6F49-1868-4913-BEAB-37B42E3204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726100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C0A57-664E-4BAE-8D4C-C918D9D79AC0}" type="datetimeFigureOut">
              <a:rPr lang="ru-RU"/>
              <a:pPr>
                <a:defRPr/>
              </a:pPr>
              <a:t>08.11.2020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48419-3D26-4010-B57D-4E8879450CB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3996588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BE052-8D8A-462F-B0F1-66C00355B0F9}" type="datetimeFigureOut">
              <a:rPr lang="ru-RU"/>
              <a:pPr>
                <a:defRPr/>
              </a:pPr>
              <a:t>08.11.2020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47BFB-8E31-440B-A714-73FD56591E1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5224442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56015-2DEC-4CE8-A04B-E476DE256637}" type="datetimeFigureOut">
              <a:rPr lang="ru-RU"/>
              <a:pPr>
                <a:defRPr/>
              </a:pPr>
              <a:t>08.11.2020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683C8-922B-4439-A5DB-FE5852CF25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0045642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F2910-FD8D-48D4-A281-028FEF4AB761}" type="datetimeFigureOut">
              <a:rPr lang="ru-RU"/>
              <a:pPr>
                <a:defRPr/>
              </a:pPr>
              <a:t>08.11.2020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FDD8E-CC02-4A9C-B973-B85AAFBAED2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9945254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DC0A5-D705-4583-83F7-058DC9F1BE92}" type="datetimeFigureOut">
              <a:rPr lang="ru-RU"/>
              <a:pPr>
                <a:defRPr/>
              </a:pPr>
              <a:t>08.11.2020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CE3FC-9EBC-484B-B682-DA63E262F9F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7949852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222EA45-73B5-49D2-9BDE-928FFAD2E36F}" type="datetimeFigureOut">
              <a:rPr lang="ru-RU"/>
              <a:pPr>
                <a:defRPr/>
              </a:pPr>
              <a:t>08.11.2020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6265A38-B56D-46F4-B951-DDB519C2A8A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  <p:sldLayoutId id="2147483960" r:id="rId11"/>
    <p:sldLayoutId id="2147483963" r:id="rId12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1371600" y="2143125"/>
            <a:ext cx="7772400" cy="1470025"/>
          </a:xfrm>
        </p:spPr>
        <p:txBody>
          <a:bodyPr/>
          <a:lstStyle/>
          <a:p>
            <a:pPr eaLnBrk="1" hangingPunct="1"/>
            <a:r>
              <a:rPr lang="ru-RU" altLang="ru-RU" sz="5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Азбука безопасности</a:t>
            </a:r>
            <a:r>
              <a:rPr lang="ru-RU" altLang="ru-RU" b="1" i="1" smtClean="0">
                <a:solidFill>
                  <a:srgbClr val="A211FB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b="1" i="1" smtClean="0">
                <a:solidFill>
                  <a:srgbClr val="A211FB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200" b="1" i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Игра-путешествие</a:t>
            </a:r>
            <a:endParaRPr lang="ru-RU" altLang="ru-RU" sz="3200" smtClean="0"/>
          </a:p>
        </p:txBody>
      </p:sp>
    </p:spTree>
  </p:cSld>
  <p:clrMapOvr>
    <a:masterClrMapping/>
  </p:clrMapOvr>
  <p:transition spd="med" advClick="0" advTm="6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1011238"/>
          </a:xfrm>
        </p:spPr>
        <p:txBody>
          <a:bodyPr/>
          <a:lstStyle/>
          <a:p>
            <a:pPr eaLnBrk="1" hangingPunct="1"/>
            <a:r>
              <a:rPr lang="ru-RU" b="1" smtClean="0"/>
              <a:t/>
            </a:r>
            <a:br>
              <a:rPr lang="ru-RU" b="1" smtClean="0"/>
            </a:br>
            <a:endParaRPr lang="ru-RU" smtClean="0"/>
          </a:p>
        </p:txBody>
      </p:sp>
      <p:sp>
        <p:nvSpPr>
          <p:cNvPr id="16387" name="Прямоугольник 5"/>
          <p:cNvSpPr>
            <a:spLocks noChangeArrowheads="1"/>
          </p:cNvSpPr>
          <p:nvPr/>
        </p:nvSpPr>
        <p:spPr bwMode="auto">
          <a:xfrm>
            <a:off x="2214563" y="428625"/>
            <a:ext cx="69294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sz="2800" b="1"/>
              <a:t>3 остановка «Пешеходы, пассажиры»</a:t>
            </a:r>
          </a:p>
        </p:txBody>
      </p:sp>
      <p:pic>
        <p:nvPicPr>
          <p:cNvPr id="7" name="Picture 4" descr="baduza.ru - Кто же это пассажир, пешеход, водитель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56" y="928670"/>
            <a:ext cx="7071180" cy="5304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 spd="med" advTm="1000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1"/>
          <p:cNvPicPr>
            <a:picLocks noChangeAspect="1" noChangeArrowheads="1"/>
          </p:cNvPicPr>
          <p:nvPr/>
        </p:nvPicPr>
        <p:blipFill>
          <a:blip r:embed="rId2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857250"/>
            <a:ext cx="2347913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5" descr="2"/>
          <p:cNvPicPr>
            <a:picLocks noChangeAspect="1" noChangeArrowheads="1"/>
          </p:cNvPicPr>
          <p:nvPr/>
        </p:nvPicPr>
        <p:blipFill>
          <a:blip r:embed="rId3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857250"/>
            <a:ext cx="2274888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6" descr="3"/>
          <p:cNvPicPr>
            <a:picLocks noChangeAspect="1" noChangeArrowheads="1"/>
          </p:cNvPicPr>
          <p:nvPr/>
        </p:nvPicPr>
        <p:blipFill>
          <a:blip r:embed="rId4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088" y="928688"/>
            <a:ext cx="2347912" cy="309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 Box 7"/>
          <p:cNvSpPr txBox="1">
            <a:spLocks noChangeArrowheads="1"/>
          </p:cNvSpPr>
          <p:nvPr/>
        </p:nvSpPr>
        <p:spPr bwMode="auto">
          <a:xfrm>
            <a:off x="2786063" y="4357688"/>
            <a:ext cx="862012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9600" b="1"/>
              <a:t>1</a:t>
            </a:r>
          </a:p>
        </p:txBody>
      </p:sp>
      <p:sp>
        <p:nvSpPr>
          <p:cNvPr id="17414" name="Text Box 8"/>
          <p:cNvSpPr txBox="1">
            <a:spLocks noChangeArrowheads="1"/>
          </p:cNvSpPr>
          <p:nvPr/>
        </p:nvSpPr>
        <p:spPr bwMode="auto">
          <a:xfrm>
            <a:off x="5286375" y="4357688"/>
            <a:ext cx="862013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9600" b="1"/>
              <a:t>2</a:t>
            </a:r>
          </a:p>
        </p:txBody>
      </p:sp>
      <p:sp>
        <p:nvSpPr>
          <p:cNvPr id="17415" name="Text Box 9"/>
          <p:cNvSpPr txBox="1">
            <a:spLocks noChangeArrowheads="1"/>
          </p:cNvSpPr>
          <p:nvPr/>
        </p:nvSpPr>
        <p:spPr bwMode="auto">
          <a:xfrm>
            <a:off x="7572375" y="4357688"/>
            <a:ext cx="862013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9600" b="1"/>
              <a:t>3</a:t>
            </a:r>
          </a:p>
        </p:txBody>
      </p:sp>
    </p:spTree>
  </p:cSld>
  <p:clrMapOvr>
    <a:masterClrMapping/>
  </p:clrMapOvr>
  <p:transition spd="med" advTm="1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5"/>
          <p:cNvSpPr txBox="1">
            <a:spLocks noChangeArrowheads="1"/>
          </p:cNvSpPr>
          <p:nvPr/>
        </p:nvSpPr>
        <p:spPr bwMode="auto">
          <a:xfrm>
            <a:off x="2143125" y="4286250"/>
            <a:ext cx="862013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9600" b="1"/>
              <a:t>1</a:t>
            </a:r>
          </a:p>
        </p:txBody>
      </p:sp>
      <p:sp>
        <p:nvSpPr>
          <p:cNvPr id="18435" name="Text Box 6"/>
          <p:cNvSpPr txBox="1">
            <a:spLocks noChangeArrowheads="1"/>
          </p:cNvSpPr>
          <p:nvPr/>
        </p:nvSpPr>
        <p:spPr bwMode="auto">
          <a:xfrm>
            <a:off x="4643438" y="4286250"/>
            <a:ext cx="862012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9600" b="1"/>
              <a:t>2</a:t>
            </a:r>
          </a:p>
        </p:txBody>
      </p:sp>
      <p:sp>
        <p:nvSpPr>
          <p:cNvPr id="18436" name="Text Box 7"/>
          <p:cNvSpPr txBox="1">
            <a:spLocks noChangeArrowheads="1"/>
          </p:cNvSpPr>
          <p:nvPr/>
        </p:nvSpPr>
        <p:spPr bwMode="auto">
          <a:xfrm>
            <a:off x="7215188" y="4357688"/>
            <a:ext cx="862012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9600" b="1"/>
              <a:t>3</a:t>
            </a:r>
          </a:p>
        </p:txBody>
      </p:sp>
      <p:pic>
        <p:nvPicPr>
          <p:cNvPr id="18437" name="Picture 8" descr="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8" y="1857375"/>
            <a:ext cx="249555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9" descr="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1785938"/>
            <a:ext cx="2522537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10" descr="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1857375"/>
            <a:ext cx="2357437" cy="240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1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Автоновости Все об Уфе и не только - Part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785813"/>
            <a:ext cx="7143750" cy="535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100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5"/>
          <p:cNvSpPr txBox="1">
            <a:spLocks noChangeArrowheads="1"/>
          </p:cNvSpPr>
          <p:nvPr/>
        </p:nvSpPr>
        <p:spPr bwMode="auto">
          <a:xfrm>
            <a:off x="2786063" y="3714750"/>
            <a:ext cx="6429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5400" b="1"/>
              <a:t>1</a:t>
            </a:r>
          </a:p>
        </p:txBody>
      </p:sp>
      <p:sp>
        <p:nvSpPr>
          <p:cNvPr id="20483" name="Text Box 6"/>
          <p:cNvSpPr txBox="1">
            <a:spLocks noChangeArrowheads="1"/>
          </p:cNvSpPr>
          <p:nvPr/>
        </p:nvSpPr>
        <p:spPr bwMode="auto">
          <a:xfrm>
            <a:off x="6858000" y="3714750"/>
            <a:ext cx="5699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5400" b="1"/>
              <a:t>2</a:t>
            </a:r>
          </a:p>
        </p:txBody>
      </p:sp>
      <p:pic>
        <p:nvPicPr>
          <p:cNvPr id="20484" name="Picture 8" descr="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260350"/>
            <a:ext cx="5429250" cy="250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WordArt 9"/>
          <p:cNvSpPr>
            <a:spLocks noChangeArrowheads="1" noChangeShapeType="1" noTextEdit="1"/>
          </p:cNvSpPr>
          <p:nvPr/>
        </p:nvSpPr>
        <p:spPr bwMode="auto">
          <a:xfrm>
            <a:off x="1643063" y="2786063"/>
            <a:ext cx="3070225" cy="923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спереди</a:t>
            </a:r>
          </a:p>
        </p:txBody>
      </p:sp>
      <p:sp>
        <p:nvSpPr>
          <p:cNvPr id="20486" name="WordArt 10"/>
          <p:cNvSpPr>
            <a:spLocks noChangeArrowheads="1" noChangeShapeType="1" noTextEdit="1"/>
          </p:cNvSpPr>
          <p:nvPr/>
        </p:nvSpPr>
        <p:spPr bwMode="auto">
          <a:xfrm>
            <a:off x="5643563" y="2786063"/>
            <a:ext cx="3167062" cy="876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сзади</a:t>
            </a:r>
          </a:p>
        </p:txBody>
      </p:sp>
      <p:sp>
        <p:nvSpPr>
          <p:cNvPr id="20487" name="WordArt 9"/>
          <p:cNvSpPr>
            <a:spLocks noChangeArrowheads="1" noChangeShapeType="1" noTextEdit="1"/>
          </p:cNvSpPr>
          <p:nvPr/>
        </p:nvSpPr>
        <p:spPr bwMode="auto">
          <a:xfrm>
            <a:off x="3143250" y="4572000"/>
            <a:ext cx="3498850" cy="923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подождать</a:t>
            </a:r>
          </a:p>
        </p:txBody>
      </p:sp>
      <p:sp>
        <p:nvSpPr>
          <p:cNvPr id="20488" name="Text Box 6"/>
          <p:cNvSpPr txBox="1">
            <a:spLocks noChangeArrowheads="1"/>
          </p:cNvSpPr>
          <p:nvPr/>
        </p:nvSpPr>
        <p:spPr bwMode="auto">
          <a:xfrm>
            <a:off x="4643438" y="5643563"/>
            <a:ext cx="56991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5400" b="1"/>
              <a:t>3</a:t>
            </a:r>
          </a:p>
        </p:txBody>
      </p:sp>
    </p:spTree>
  </p:cSld>
  <p:clrMapOvr>
    <a:masterClrMapping/>
  </p:clrMapOvr>
  <p:transition spd="med" advTm="100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2786063" y="4929188"/>
            <a:ext cx="862012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9600" b="1"/>
              <a:t>1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6500813" y="4929188"/>
            <a:ext cx="862012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9600" b="1"/>
              <a:t>2</a:t>
            </a:r>
          </a:p>
        </p:txBody>
      </p:sp>
      <p:pic>
        <p:nvPicPr>
          <p:cNvPr id="21508" name="Picture 8" descr="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1928813"/>
            <a:ext cx="3500437" cy="306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9" descr="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1928813"/>
            <a:ext cx="3714750" cy="306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100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3357563" y="4500563"/>
            <a:ext cx="8572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9600" b="1"/>
              <a:t>1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6858000" y="4429125"/>
            <a:ext cx="785813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9600" b="1"/>
              <a:t>2</a:t>
            </a:r>
          </a:p>
        </p:txBody>
      </p:sp>
      <p:pic>
        <p:nvPicPr>
          <p:cNvPr id="22532" name="Picture 6" descr="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330200"/>
            <a:ext cx="6929437" cy="437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WordArt 7"/>
          <p:cNvSpPr>
            <a:spLocks noChangeArrowheads="1" noChangeShapeType="1" noTextEdit="1"/>
          </p:cNvSpPr>
          <p:nvPr/>
        </p:nvSpPr>
        <p:spPr bwMode="auto">
          <a:xfrm>
            <a:off x="2214563" y="5929313"/>
            <a:ext cx="3598862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solidFill>
                  <a:srgbClr val="FF66CC"/>
                </a:solidFill>
                <a:latin typeface="Arial"/>
                <a:cs typeface="Arial"/>
              </a:rPr>
              <a:t>бабушка</a:t>
            </a:r>
          </a:p>
        </p:txBody>
      </p:sp>
      <p:sp>
        <p:nvSpPr>
          <p:cNvPr id="22534" name="WordArt 8"/>
          <p:cNvSpPr>
            <a:spLocks noChangeArrowheads="1" noChangeShapeType="1" noTextEdit="1"/>
          </p:cNvSpPr>
          <p:nvPr/>
        </p:nvSpPr>
        <p:spPr bwMode="auto">
          <a:xfrm>
            <a:off x="6357938" y="6072188"/>
            <a:ext cx="25908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solidFill>
                  <a:srgbClr val="FF66CC"/>
                </a:solidFill>
                <a:latin typeface="Arial"/>
                <a:cs typeface="Arial"/>
              </a:rPr>
              <a:t>внук</a:t>
            </a:r>
          </a:p>
        </p:txBody>
      </p:sp>
    </p:spTree>
  </p:cSld>
  <p:clrMapOvr>
    <a:masterClrMapping/>
  </p:clrMapOvr>
  <p:transition spd="med" advTm="1000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2857500" y="5302250"/>
            <a:ext cx="862013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9600" b="1"/>
              <a:t>1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6929438" y="5302250"/>
            <a:ext cx="862012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9600" b="1"/>
              <a:t>2</a:t>
            </a:r>
          </a:p>
        </p:txBody>
      </p:sp>
      <p:pic>
        <p:nvPicPr>
          <p:cNvPr id="23556" name="Picture 7" descr="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57188"/>
            <a:ext cx="6638925" cy="393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WordArt 8"/>
          <p:cNvSpPr>
            <a:spLocks noChangeArrowheads="1" noChangeShapeType="1" noTextEdit="1"/>
          </p:cNvSpPr>
          <p:nvPr/>
        </p:nvSpPr>
        <p:spPr bwMode="auto">
          <a:xfrm>
            <a:off x="1500188" y="4572000"/>
            <a:ext cx="3500437" cy="78581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CC"/>
                </a:solidFill>
                <a:latin typeface="Impact"/>
              </a:rPr>
              <a:t>налево,направо</a:t>
            </a:r>
          </a:p>
        </p:txBody>
      </p:sp>
      <p:sp>
        <p:nvSpPr>
          <p:cNvPr id="23558" name="WordArt 9"/>
          <p:cNvSpPr>
            <a:spLocks noChangeArrowheads="1" noChangeShapeType="1" noTextEdit="1"/>
          </p:cNvSpPr>
          <p:nvPr/>
        </p:nvSpPr>
        <p:spPr bwMode="auto">
          <a:xfrm>
            <a:off x="5072063" y="4572000"/>
            <a:ext cx="3678237" cy="84931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6600FF"/>
                </a:solidFill>
                <a:latin typeface="Impact"/>
              </a:rPr>
              <a:t>направо,налево</a:t>
            </a:r>
          </a:p>
        </p:txBody>
      </p:sp>
    </p:spTree>
  </p:cSld>
  <p:clrMapOvr>
    <a:masterClrMapping/>
  </p:clrMapOvr>
  <p:transition spd="med" advTm="1000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Тесты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598488"/>
            <a:ext cx="7143750" cy="568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100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little.com.ua/images/stories/useful/1616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785813"/>
            <a:ext cx="7164387" cy="564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1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6643688"/>
          </a:xfrm>
        </p:spPr>
        <p:txBody>
          <a:bodyPr/>
          <a:lstStyle/>
          <a:p>
            <a:r>
              <a:rPr lang="ru-RU" sz="4000" b="1" smtClean="0">
                <a:cs typeface="Arial" charset="0"/>
              </a:rPr>
              <a:t>Большую часть пострадавших в ДТП составляют дети в возрасте</a:t>
            </a:r>
            <a:br>
              <a:rPr lang="ru-RU" sz="4000" b="1" smtClean="0">
                <a:cs typeface="Arial" charset="0"/>
              </a:rPr>
            </a:br>
            <a:r>
              <a:rPr lang="ru-RU" sz="4000" b="1" smtClean="0">
                <a:cs typeface="Arial" charset="0"/>
              </a:rPr>
              <a:t/>
            </a:r>
            <a:br>
              <a:rPr lang="ru-RU" sz="4000" b="1" smtClean="0">
                <a:cs typeface="Arial" charset="0"/>
              </a:rPr>
            </a:br>
            <a:r>
              <a:rPr lang="ru-RU" sz="4000" b="1" smtClean="0">
                <a:solidFill>
                  <a:srgbClr val="0000CC"/>
                </a:solidFill>
                <a:cs typeface="Arial" charset="0"/>
              </a:rPr>
              <a:t>до 7 лет </a:t>
            </a:r>
            <a:r>
              <a:rPr lang="ru-RU" sz="4000" b="1" smtClean="0">
                <a:cs typeface="Arial" charset="0"/>
              </a:rPr>
              <a:t>– </a:t>
            </a:r>
            <a:r>
              <a:rPr lang="ru-RU" sz="4000" b="1" smtClean="0">
                <a:solidFill>
                  <a:srgbClr val="C00000"/>
                </a:solidFill>
                <a:cs typeface="Arial" charset="0"/>
              </a:rPr>
              <a:t>187</a:t>
            </a:r>
            <a:r>
              <a:rPr lang="ru-RU" sz="4000" b="1" smtClean="0">
                <a:cs typeface="Arial" charset="0"/>
              </a:rPr>
              <a:t> ДТП</a:t>
            </a:r>
            <a:br>
              <a:rPr lang="ru-RU" sz="4000" b="1" smtClean="0">
                <a:cs typeface="Arial" charset="0"/>
              </a:rPr>
            </a:br>
            <a:r>
              <a:rPr lang="ru-RU" sz="4000" b="1" smtClean="0">
                <a:cs typeface="Arial" charset="0"/>
              </a:rPr>
              <a:t/>
            </a:r>
            <a:br>
              <a:rPr lang="ru-RU" sz="4000" b="1" smtClean="0">
                <a:cs typeface="Arial" charset="0"/>
              </a:rPr>
            </a:br>
            <a:r>
              <a:rPr lang="ru-RU" sz="4000" b="1" smtClean="0">
                <a:cs typeface="Arial" charset="0"/>
              </a:rPr>
              <a:t>от 10 до 14 – 164 ДТП</a:t>
            </a:r>
            <a:br>
              <a:rPr lang="ru-RU" sz="4000" b="1" smtClean="0">
                <a:cs typeface="Arial" charset="0"/>
              </a:rPr>
            </a:br>
            <a:r>
              <a:rPr lang="ru-RU" sz="4000" b="1" smtClean="0">
                <a:cs typeface="Arial" charset="0"/>
              </a:rPr>
              <a:t/>
            </a:r>
            <a:br>
              <a:rPr lang="ru-RU" sz="4000" b="1" smtClean="0">
                <a:cs typeface="Arial" charset="0"/>
              </a:rPr>
            </a:br>
            <a:r>
              <a:rPr lang="ru-RU" sz="4000" b="1" smtClean="0">
                <a:cs typeface="Arial" charset="0"/>
              </a:rPr>
              <a:t>от 7 до 10 лет – 139 ДТП</a:t>
            </a:r>
            <a:br>
              <a:rPr lang="ru-RU" sz="4000" b="1" smtClean="0">
                <a:cs typeface="Arial" charset="0"/>
              </a:rPr>
            </a:br>
            <a:r>
              <a:rPr lang="ru-RU" sz="4000" b="1" smtClean="0">
                <a:cs typeface="Arial" charset="0"/>
              </a:rPr>
              <a:t/>
            </a:r>
            <a:br>
              <a:rPr lang="ru-RU" sz="4000" b="1" smtClean="0">
                <a:cs typeface="Arial" charset="0"/>
              </a:rPr>
            </a:br>
            <a:r>
              <a:rPr lang="ru-RU" sz="4000" b="1" smtClean="0">
                <a:cs typeface="Arial" charset="0"/>
              </a:rPr>
              <a:t>от 14 до 16 лет – 121 ДТП</a:t>
            </a: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 cmpd="thickThin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 advClick="0" advTm="2000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2143125" y="285750"/>
            <a:ext cx="6429375" cy="714375"/>
          </a:xfrm>
        </p:spPr>
        <p:txBody>
          <a:bodyPr/>
          <a:lstStyle/>
          <a:p>
            <a:pPr eaLnBrk="1" hangingPunct="1"/>
            <a:r>
              <a:rPr lang="ru-RU" sz="4000" b="1" smtClean="0"/>
              <a:t>4 остановка «Автомульти»</a:t>
            </a:r>
          </a:p>
        </p:txBody>
      </p:sp>
      <p:pic>
        <p:nvPicPr>
          <p:cNvPr id="92162" name="Picture 2" descr="Иллюстрация 15 из 18 для Смешарики. По дороге со Смешариками (2CDpc) Лабиринт - соф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857232"/>
            <a:ext cx="7072362" cy="513524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med" advTm="1000">
    <p:wheel spokes="2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Портфолио фрилансера Катерина Чиркова KatrinChi. Рисунки и и…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1318541"/>
            <a:ext cx="7512155" cy="4075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spd="med" advClick="0" advTm="1000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рогулка кота Леопольда - фото, когда смотреть по ТВ - Яндекс.Телепрограмм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714380"/>
            <a:ext cx="7286644" cy="546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spd="med" advClick="0" advTm="1000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ЕЧКИН - скачать mp3 бесплатно или слушать онлайн все песни ПЕЧКИН на MnogoMP3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660381"/>
            <a:ext cx="7286644" cy="5505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spd="med" advClick="0" advTm="1000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Дневник Marussij : LiveInternet - Российский Сервис Онлайн-Д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088674"/>
            <a:ext cx="7500958" cy="484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spd="med" advClick="0" advTm="1000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Олимпиада и кино. Старик Хоттабыч в санатории Серго Орджоникидзе - Блоги - Народная газета - Советский спор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5" y="1156776"/>
            <a:ext cx="7572396" cy="4629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spd="med" advClick="0" advTm="1000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Странные сказки:Баба Яга - Ведьма, или Богиня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8220" y="857232"/>
            <a:ext cx="7395780" cy="533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spd="med" advClick="0" advTm="1000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Город Зеро - стихи и проза на Избе-Читальн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888" y="1285860"/>
            <a:ext cx="7358112" cy="4650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spd="med" advClick="0" advTm="1000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 descr="Münchhaus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886" y="714356"/>
            <a:ext cx="7358114" cy="566213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med" advClick="0" advTm="1000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2000250" y="500063"/>
            <a:ext cx="7143750" cy="714375"/>
          </a:xfrm>
        </p:spPr>
        <p:txBody>
          <a:bodyPr/>
          <a:lstStyle/>
          <a:p>
            <a:pPr eaLnBrk="1" hangingPunct="1"/>
            <a:r>
              <a:rPr lang="ru-RU" sz="2800" b="1" smtClean="0"/>
              <a:t/>
            </a:r>
            <a:br>
              <a:rPr lang="ru-RU" sz="2800" b="1" smtClean="0"/>
            </a:br>
            <a:r>
              <a:rPr lang="ru-RU" sz="2800" b="1" smtClean="0"/>
              <a:t>5 остановка «Инспектор предупреждает!»</a:t>
            </a:r>
            <a:r>
              <a:rPr lang="ru-RU" b="1" smtClean="0"/>
              <a:t/>
            </a:r>
            <a:br>
              <a:rPr lang="ru-RU" b="1" smtClean="0"/>
            </a:br>
            <a:endParaRPr lang="ru-RU" altLang="ru-RU" smtClean="0"/>
          </a:p>
        </p:txBody>
      </p:sp>
      <p:pic>
        <p:nvPicPr>
          <p:cNvPr id="4" name="Picture 8" descr="Дорожная азбука конкурс - склад интересных веселых конкурс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2038" y="1071546"/>
            <a:ext cx="7401962" cy="507209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med" advTm="5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72" name="Picture 8" descr="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68692" y="3143249"/>
            <a:ext cx="5546652" cy="3857651"/>
          </a:xfrm>
          <a:prstGeom prst="flowChartMagneticTape">
            <a:avLst/>
          </a:prstGeom>
          <a:noFill/>
          <a:ln w="38100">
            <a:solidFill>
              <a:srgbClr val="FFFF99"/>
            </a:solidFill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0"/>
            <a:ext cx="9144000" cy="857250"/>
          </a:xfrm>
          <a:prstGeom prst="rect">
            <a:avLst/>
          </a:prstGeom>
          <a:solidFill>
            <a:schemeClr val="bg1">
              <a:alpha val="50195"/>
            </a:schemeClr>
          </a:solidFill>
          <a:ln w="38100" cmpd="dbl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6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8229600" cy="908050"/>
          </a:xfrm>
        </p:spPr>
        <p:txBody>
          <a:bodyPr/>
          <a:lstStyle/>
          <a:p>
            <a:r>
              <a:rPr lang="ru-RU" sz="3200" b="1" smtClean="0">
                <a:cs typeface="Arial" charset="0"/>
              </a:rPr>
              <a:t>Причины ДТП с участием детей:</a:t>
            </a:r>
          </a:p>
        </p:txBody>
      </p:sp>
      <p:sp>
        <p:nvSpPr>
          <p:cNvPr id="8197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71438" y="1042988"/>
            <a:ext cx="8964612" cy="3743325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ru-RU" sz="2400" b="1" smtClean="0"/>
              <a:t>Переход проезжей части в неустановленном месте. </a:t>
            </a:r>
          </a:p>
          <a:p>
            <a:pPr>
              <a:lnSpc>
                <a:spcPct val="120000"/>
              </a:lnSpc>
            </a:pPr>
            <a:r>
              <a:rPr lang="ru-RU" sz="2400" b="1" smtClean="0"/>
              <a:t>Неожиданный выход пешехода из-за предметов, ограничивающих видимость. </a:t>
            </a:r>
          </a:p>
          <a:p>
            <a:pPr>
              <a:lnSpc>
                <a:spcPct val="120000"/>
              </a:lnSpc>
            </a:pPr>
            <a:r>
              <a:rPr lang="ru-RU" sz="2400" b="1" smtClean="0"/>
              <a:t>Нарушение требований сигналов светофора.</a:t>
            </a:r>
          </a:p>
          <a:p>
            <a:pPr>
              <a:lnSpc>
                <a:spcPct val="120000"/>
              </a:lnSpc>
            </a:pPr>
            <a:r>
              <a:rPr lang="ru-RU" sz="2400" b="1" smtClean="0"/>
              <a:t>Нарушение ПДД велосипедистами, мотоциклистами.</a:t>
            </a:r>
          </a:p>
          <a:p>
            <a:pPr>
              <a:lnSpc>
                <a:spcPct val="120000"/>
              </a:lnSpc>
            </a:pPr>
            <a:r>
              <a:rPr lang="ru-RU" sz="2400" b="1" smtClean="0"/>
              <a:t>Пешеход до 7 лет без взрослого. </a:t>
            </a:r>
          </a:p>
          <a:p>
            <a:pPr>
              <a:lnSpc>
                <a:spcPct val="120000"/>
              </a:lnSpc>
            </a:pPr>
            <a:r>
              <a:rPr lang="ru-RU" sz="2400" b="1" smtClean="0"/>
              <a:t>Игра на проезжей части. </a:t>
            </a:r>
          </a:p>
          <a:p>
            <a:pPr algn="just">
              <a:lnSpc>
                <a:spcPct val="80000"/>
              </a:lnSpc>
            </a:pPr>
            <a:endParaRPr lang="ru-RU" sz="2400" b="1" smtClean="0"/>
          </a:p>
          <a:p>
            <a:pPr algn="just">
              <a:lnSpc>
                <a:spcPct val="80000"/>
              </a:lnSpc>
            </a:pPr>
            <a:endParaRPr lang="ru-RU" sz="2400" b="1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400" b="1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400" b="1" smtClean="0"/>
          </a:p>
          <a:p>
            <a:pPr algn="just">
              <a:lnSpc>
                <a:spcPct val="80000"/>
              </a:lnSpc>
              <a:buFontTx/>
              <a:buNone/>
            </a:pPr>
            <a:endParaRPr lang="ru-RU" sz="2400" b="1" smtClean="0"/>
          </a:p>
        </p:txBody>
      </p:sp>
      <p:sp>
        <p:nvSpPr>
          <p:cNvPr id="819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 cmpd="thickThin">
            <a:solidFill>
              <a:srgbClr val="00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 advClick="0" advTm="15000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Содержимое 1"/>
          <p:cNvSpPr>
            <a:spLocks noGrp="1"/>
          </p:cNvSpPr>
          <p:nvPr>
            <p:ph/>
          </p:nvPr>
        </p:nvSpPr>
        <p:spPr>
          <a:xfrm>
            <a:off x="714375" y="1000125"/>
            <a:ext cx="8229600" cy="4143375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b="1" i="1" smtClean="0"/>
          </a:p>
          <a:p>
            <a:pPr algn="ctr" eaLnBrk="1" hangingPunct="1">
              <a:lnSpc>
                <a:spcPct val="150000"/>
              </a:lnSpc>
              <a:buFontTx/>
              <a:buNone/>
            </a:pPr>
            <a:r>
              <a:rPr lang="ru-RU" b="1" i="1" smtClean="0"/>
              <a:t>Правильное поведение на дорогах -  </a:t>
            </a:r>
          </a:p>
          <a:p>
            <a:pPr algn="ctr" eaLnBrk="1" hangingPunct="1">
              <a:lnSpc>
                <a:spcPct val="150000"/>
              </a:lnSpc>
              <a:buFontTx/>
              <a:buNone/>
            </a:pPr>
            <a:r>
              <a:rPr lang="ru-RU" b="1" i="1" smtClean="0"/>
              <a:t>показатель культуры человека. </a:t>
            </a:r>
          </a:p>
          <a:p>
            <a:pPr algn="ctr" eaLnBrk="1" hangingPunct="1">
              <a:lnSpc>
                <a:spcPct val="150000"/>
              </a:lnSpc>
              <a:buFontTx/>
              <a:buNone/>
            </a:pPr>
            <a:r>
              <a:rPr lang="ru-RU" b="1" i="1" smtClean="0"/>
              <a:t>Желаю всем безопасных дорог.</a:t>
            </a:r>
          </a:p>
          <a:p>
            <a:pPr algn="ctr" eaLnBrk="1" hangingPunct="1">
              <a:lnSpc>
                <a:spcPct val="150000"/>
              </a:lnSpc>
              <a:buFontTx/>
              <a:buNone/>
            </a:pPr>
            <a:r>
              <a:rPr lang="ru-RU" b="1" i="1" smtClean="0"/>
              <a:t> Будьте воспитанными пешеходами!</a:t>
            </a:r>
          </a:p>
          <a:p>
            <a:pPr algn="ctr" eaLnBrk="1" hangingPunct="1">
              <a:lnSpc>
                <a:spcPct val="150000"/>
              </a:lnSpc>
              <a:buFontTx/>
              <a:buNone/>
            </a:pPr>
            <a:r>
              <a:rPr lang="ru-RU" b="1" i="1" smtClean="0"/>
              <a:t>До новых встреч!</a:t>
            </a:r>
          </a:p>
        </p:txBody>
      </p:sp>
    </p:spTree>
  </p:cSld>
  <p:clrMapOvr>
    <a:masterClrMapping/>
  </p:clrMapOvr>
  <p:transition spd="med" advClick="0" advTm="25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>
          <a:xfrm>
            <a:off x="2143125" y="1285875"/>
            <a:ext cx="6572250" cy="4786313"/>
          </a:xfrm>
        </p:spPr>
        <p:txBody>
          <a:bodyPr/>
          <a:lstStyle/>
          <a:p>
            <a:pPr algn="l" eaLnBrk="1" hangingPunct="1"/>
            <a:r>
              <a:rPr lang="ru-RU" sz="2400" b="1" smtClean="0"/>
              <a:t>Цель: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>1.Формирование системы знаний, умений и навыков учащихся по правилам безопасного поведения  на дорогах.</a:t>
            </a:r>
            <a:br>
              <a:rPr lang="ru-RU" sz="2400" smtClean="0"/>
            </a:br>
            <a:r>
              <a:rPr lang="ru-RU" sz="2400" b="1" smtClean="0"/>
              <a:t>Задачи: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>1. Пропаганда правила безопасного поведения на дороге среди школьников.</a:t>
            </a:r>
            <a:br>
              <a:rPr lang="ru-RU" sz="2400" smtClean="0"/>
            </a:br>
            <a:r>
              <a:rPr lang="ru-RU" sz="2400" smtClean="0"/>
              <a:t>2. Предупреждение детского дорожно-транспортного травматизма.</a:t>
            </a:r>
            <a:br>
              <a:rPr lang="ru-RU" sz="2400" smtClean="0"/>
            </a:br>
            <a:r>
              <a:rPr lang="ru-RU" sz="2400" smtClean="0"/>
              <a:t>3. Воспитание законопослушных участников дорожного движения, дисциплинированности, ответственности, внимательности на дорогах.</a:t>
            </a:r>
            <a:br>
              <a:rPr lang="ru-RU" sz="2400" smtClean="0"/>
            </a:br>
            <a:endParaRPr lang="ru-RU" altLang="ru-RU" sz="2400" smtClean="0"/>
          </a:p>
        </p:txBody>
      </p:sp>
    </p:spTree>
  </p:cSld>
  <p:clrMapOvr>
    <a:masterClrMapping/>
  </p:clrMapOvr>
  <p:transition spd="med" advClick="0" advTm="10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1275083085_pict1-540745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4438"/>
            <a:ext cx="5435600" cy="439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714625" y="500063"/>
            <a:ext cx="44291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3200" b="1">
                <a:latin typeface="Times New Roman" pitchFamily="18" charset="0"/>
                <a:ea typeface="+mj-ea"/>
                <a:cs typeface="Times New Roman" pitchFamily="18" charset="0"/>
              </a:rPr>
              <a:t>ДОРОГА</a:t>
            </a:r>
            <a:r>
              <a:rPr lang="ru-RU" sz="3200"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244" name="Text Box 6"/>
          <p:cNvSpPr txBox="1">
            <a:spLocks noChangeArrowheads="1"/>
          </p:cNvSpPr>
          <p:nvPr/>
        </p:nvSpPr>
        <p:spPr bwMode="auto">
          <a:xfrm>
            <a:off x="5616575" y="1285875"/>
            <a:ext cx="3527425" cy="434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А ─ дорога;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Б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─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 проезжая часть;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>
                <a:latin typeface="Times New Roman" pitchFamily="18" charset="0"/>
                <a:cs typeface="Times New Roman" pitchFamily="18" charset="0"/>
              </a:rPr>
              <a:t>─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 полоса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      движения;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Г ─ трамвайные пути;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Д ─ разделительная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       полоса;</a:t>
            </a:r>
          </a:p>
          <a:p>
            <a:pPr eaLnBrk="1" hangingPunct="1">
              <a:spcBef>
                <a:spcPct val="50000"/>
              </a:spcBef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Е ─ тротуар.</a:t>
            </a:r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928688" y="1143000"/>
            <a:ext cx="8643937" cy="571500"/>
          </a:xfrm>
        </p:spPr>
        <p:txBody>
          <a:bodyPr/>
          <a:lstStyle/>
          <a:p>
            <a:pPr eaLnBrk="1" hangingPunct="1"/>
            <a:r>
              <a:rPr lang="ru-RU" sz="3200" b="1" smtClean="0"/>
              <a:t>1 остановка «Загадки светофора»</a:t>
            </a:r>
            <a:br>
              <a:rPr lang="ru-RU" sz="3200" b="1" smtClean="0"/>
            </a:br>
            <a:endParaRPr lang="ru-RU" altLang="ru-RU" sz="3200" smtClean="0"/>
          </a:p>
        </p:txBody>
      </p:sp>
      <p:pic>
        <p:nvPicPr>
          <p:cNvPr id="11267" name="Picture 5" descr="http://2.bp.blogspot.com/-fUJ_nRc2o4A/Ubnv_RlhA0I/AAAAAAAADOc/leW8wVGlKsM/s1600/%D1%81%D0%B2%D0%B5%D1%82%D0%BE%D1%84%D0%BE%D1%80!!!!!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71875" y="1857375"/>
            <a:ext cx="3201988" cy="442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6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http://kartalinka.ru/sites/default/files/peshehod100220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688" y="571500"/>
            <a:ext cx="7072312" cy="567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5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000375" y="285750"/>
            <a:ext cx="3857625" cy="725488"/>
          </a:xfrm>
        </p:spPr>
        <p:txBody>
          <a:bodyPr/>
          <a:lstStyle/>
          <a:p>
            <a:pPr eaLnBrk="1" hangingPunct="1"/>
            <a:r>
              <a:rPr lang="ru-RU" sz="4000" b="1" smtClean="0"/>
              <a:t>2 остановка</a:t>
            </a:r>
            <a:endParaRPr lang="ru-RU" smtClean="0"/>
          </a:p>
        </p:txBody>
      </p:sp>
      <p:pic>
        <p:nvPicPr>
          <p:cNvPr id="14339" name="Picture 5" descr="http://www.dou-shkola.ru/IMG/arton27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1000125"/>
            <a:ext cx="7127875" cy="494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7000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15364" name="Picture 2" descr="Ev мобиль ) - Страница 13 - Кстовский городской фору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1500188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4" descr="знак дорожный велосипед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500188"/>
            <a:ext cx="2357438" cy="235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714" name="Picture 10" descr="Правила дорожного движение онлайн - Журнал авто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15108" y="4143380"/>
            <a:ext cx="2428892" cy="2428892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5367" name="Picture 12" descr="Дорожный знак - Пункт первой медицинской помощи. 7.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71938"/>
            <a:ext cx="1928813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Рисунок 9" descr="Уважаемые родители!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588" y="1428750"/>
            <a:ext cx="2157412" cy="247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Рисунок 10" descr="Знак 4.5 Пешеходная дорожка, Предписывающие знаки, Дорожные …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8" y="4214813"/>
            <a:ext cx="2290762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0" name="Рисунок 11" descr="Дети - Фото 2729/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500188"/>
            <a:ext cx="2319337" cy="205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1" name="Рисунок 12" descr="Знак 3.10 Движение пешеходов запрещено. &quot;СИГНАЛ-П&quot;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813" y="4071938"/>
            <a:ext cx="2262187" cy="250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 advTm="8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76_dLO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877</TotalTime>
  <Words>146</Words>
  <Application>Microsoft Office PowerPoint</Application>
  <PresentationFormat>Экран (4:3)</PresentationFormat>
  <Paragraphs>66</Paragraphs>
  <Slides>30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Arial</vt:lpstr>
      <vt:lpstr>Calibri</vt:lpstr>
      <vt:lpstr>Impact</vt:lpstr>
      <vt:lpstr>Times New Roman</vt:lpstr>
      <vt:lpstr>76_dLO</vt:lpstr>
      <vt:lpstr>Азбука безопасности Игра-путешествие</vt:lpstr>
      <vt:lpstr>Большую часть пострадавших в ДТП составляют дети в возрасте  до 7 лет – 187 ДТП  от 10 до 14 – 164 ДТП  от 7 до 10 лет – 139 ДТП  от 14 до 16 лет – 121 ДТП</vt:lpstr>
      <vt:lpstr>Причины ДТП с участием детей:</vt:lpstr>
      <vt:lpstr>Цель: 1.Формирование системы знаний, умений и навыков учащихся по правилам безопасного поведения  на дорогах. Задачи: 1. Пропаганда правила безопасного поведения на дороге среди школьников. 2. Предупреждение детского дорожно-транспортного травматизма. 3. Воспитание законопослушных участников дорожного движения, дисциплинированности, ответственности, внимательности на дорогах. </vt:lpstr>
      <vt:lpstr>Презентация PowerPoint</vt:lpstr>
      <vt:lpstr>1 остановка «Загадки светофора» </vt:lpstr>
      <vt:lpstr>Презентация PowerPoint</vt:lpstr>
      <vt:lpstr>2 остановка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4 остановка «Автомульти»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5 остановка «Инспектор предупреждает!»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Федотова Виктория Александровна</dc:creator>
  <cp:lastModifiedBy>admin</cp:lastModifiedBy>
  <cp:revision>94</cp:revision>
  <dcterms:created xsi:type="dcterms:W3CDTF">2011-01-05T18:31:26Z</dcterms:created>
  <dcterms:modified xsi:type="dcterms:W3CDTF">2020-11-08T06:02:03Z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1391395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