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4" r:id="rId6"/>
    <p:sldId id="267" r:id="rId7"/>
    <p:sldId id="268" r:id="rId8"/>
    <p:sldId id="269" r:id="rId9"/>
    <p:sldId id="270" r:id="rId10"/>
    <p:sldId id="272" r:id="rId11"/>
    <p:sldId id="273" r:id="rId12"/>
    <p:sldId id="274" r:id="rId13"/>
    <p:sldId id="260" r:id="rId14"/>
    <p:sldId id="262" r:id="rId15"/>
    <p:sldId id="263" r:id="rId16"/>
    <p:sldId id="265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816" y="1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C9548-2195-4372-B83A-4A714406B709}" type="datetimeFigureOut">
              <a:rPr lang="ru-RU" smtClean="0"/>
              <a:pPr/>
              <a:t>03.02.2020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EC07BA6-4661-4DC1-8963-C3645CDE84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C9548-2195-4372-B83A-4A714406B709}" type="datetimeFigureOut">
              <a:rPr lang="ru-RU" smtClean="0"/>
              <a:pPr/>
              <a:t>03.02.2020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07BA6-4661-4DC1-8963-C3645CDE84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C9548-2195-4372-B83A-4A714406B709}" type="datetimeFigureOut">
              <a:rPr lang="ru-RU" smtClean="0"/>
              <a:pPr/>
              <a:t>03.02.2020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07BA6-4661-4DC1-8963-C3645CDE84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C9548-2195-4372-B83A-4A714406B709}" type="datetimeFigureOut">
              <a:rPr lang="ru-RU" smtClean="0"/>
              <a:pPr/>
              <a:t>03.02.2020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EC07BA6-4661-4DC1-8963-C3645CDE84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C9548-2195-4372-B83A-4A714406B709}" type="datetimeFigureOut">
              <a:rPr lang="ru-RU" smtClean="0"/>
              <a:pPr/>
              <a:t>03.02.2020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07BA6-4661-4DC1-8963-C3645CDE845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C9548-2195-4372-B83A-4A714406B709}" type="datetimeFigureOut">
              <a:rPr lang="ru-RU" smtClean="0"/>
              <a:pPr/>
              <a:t>03.02.2020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07BA6-4661-4DC1-8963-C3645CDE84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C9548-2195-4372-B83A-4A714406B709}" type="datetimeFigureOut">
              <a:rPr lang="ru-RU" smtClean="0"/>
              <a:pPr/>
              <a:t>03.02.2020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8EC07BA6-4661-4DC1-8963-C3645CDE845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C9548-2195-4372-B83A-4A714406B709}" type="datetimeFigureOut">
              <a:rPr lang="ru-RU" smtClean="0"/>
              <a:pPr/>
              <a:t>03.02.2020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07BA6-4661-4DC1-8963-C3645CDE84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C9548-2195-4372-B83A-4A714406B709}" type="datetimeFigureOut">
              <a:rPr lang="ru-RU" smtClean="0"/>
              <a:pPr/>
              <a:t>03.02.2020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07BA6-4661-4DC1-8963-C3645CDE84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C9548-2195-4372-B83A-4A714406B709}" type="datetimeFigureOut">
              <a:rPr lang="ru-RU" smtClean="0"/>
              <a:pPr/>
              <a:t>03.02.2020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07BA6-4661-4DC1-8963-C3645CDE84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C9548-2195-4372-B83A-4A714406B709}" type="datetimeFigureOut">
              <a:rPr lang="ru-RU" smtClean="0"/>
              <a:pPr/>
              <a:t>03.02.2020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07BA6-4661-4DC1-8963-C3645CDE845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26EC9548-2195-4372-B83A-4A714406B709}" type="datetimeFigureOut">
              <a:rPr lang="ru-RU" smtClean="0"/>
              <a:pPr/>
              <a:t>03.02.2020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EC07BA6-4661-4DC1-8963-C3645CDE845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ntv.ru/novosti/1786725/" TargetMode="External"/><Relationship Id="rId2" Type="http://schemas.openxmlformats.org/officeDocument/2006/relationships/hyperlink" Target="https://www.ntv.ru/novosti/1412256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%D0%9C%D0%BE%D0%B1%D0%B8%D0%BB%D1%8C%D0%BD%D1%8B%D0%B9_%D0%BA%D0%BE%D0%BC%D0%BF%D1%8C%D1%8E%D1%82%D0%B5%D1%80" TargetMode="External"/><Relationship Id="rId3" Type="http://schemas.openxmlformats.org/officeDocument/2006/relationships/hyperlink" Target="https://ru.wikipedia.org/wiki/%D0%90%D0%B2%D1%82%D0%BE%D0%BF%D0%BE%D1%80%D1%82%D1%80%D0%B5%D1%82" TargetMode="External"/><Relationship Id="rId7" Type="http://schemas.openxmlformats.org/officeDocument/2006/relationships/hyperlink" Target="https://ru.wikipedia.org/wiki/%D0%9A%D0%B0%D0%BC%D0%B5%D1%80%D1%84%D0%BE%D0%BD" TargetMode="External"/><Relationship Id="rId2" Type="http://schemas.openxmlformats.org/officeDocument/2006/relationships/hyperlink" Target="https://ru.wikipedia.org/wiki/%D0%90%D0%BD%D0%B3%D0%BB%D0%B8%D0%B9%D1%81%D0%BA%D0%B8%D0%B9_%D1%8F%D0%B7%D1%8B%D0%BA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u.wikipedia.org/wiki/%D0%90%D0%B2%D1%82%D0%BE%D1%81%D0%BF%D1%83%D1%81%D0%BA" TargetMode="External"/><Relationship Id="rId5" Type="http://schemas.openxmlformats.org/officeDocument/2006/relationships/hyperlink" Target="https://ru.wikipedia.org/wiki/%D0%9F%D0%B0%D0%BB%D0%BA%D0%B0_%D0%B4%D0%BB%D1%8F_%D1%81%D0%B5%D0%BB%D1%84%D0%B8" TargetMode="External"/><Relationship Id="rId4" Type="http://schemas.openxmlformats.org/officeDocument/2006/relationships/hyperlink" Target="https://ru.wikipedia.org/wiki/%D0%A4%D0%BE%D1%82%D0%BE%D0%B0%D0%BF%D0%BF%D0%B0%D1%80%D0%B0%D1%82" TargetMode="External"/><Relationship Id="rId9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215206" y="5643578"/>
            <a:ext cx="170431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Лицей №56</a:t>
            </a:r>
          </a:p>
          <a:p>
            <a:r>
              <a:rPr lang="ru-RU" dirty="0" smtClean="0"/>
              <a:t>4 «А» класс</a:t>
            </a:r>
          </a:p>
          <a:p>
            <a:r>
              <a:rPr lang="ru-RU" dirty="0" smtClean="0"/>
              <a:t>Денисов Иван</a:t>
            </a:r>
            <a:endParaRPr lang="ru-RU" dirty="0"/>
          </a:p>
        </p:txBody>
      </p:sp>
      <p:sp>
        <p:nvSpPr>
          <p:cNvPr id="13" name="Заголовок 1"/>
          <p:cNvSpPr txBox="1">
            <a:spLocks/>
          </p:cNvSpPr>
          <p:nvPr/>
        </p:nvSpPr>
        <p:spPr>
          <a:xfrm>
            <a:off x="142844" y="285728"/>
            <a:ext cx="8686800" cy="838200"/>
          </a:xfrm>
          <a:prstGeom prst="rect">
            <a:avLst/>
          </a:prstGeom>
        </p:spPr>
        <p:txBody>
          <a:bodyPr vert="horz" anchor="t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4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Безопасное </a:t>
            </a:r>
            <a:r>
              <a:rPr kumimoji="0" lang="ru-RU" sz="5400" b="0" i="0" u="none" strike="noStrike" kern="1200" cap="all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селфи</a:t>
            </a:r>
            <a:endParaRPr kumimoji="0" lang="ru-RU" sz="5400" b="0" i="0" u="none" strike="noStrike" kern="1200" cap="all" spc="0" normalizeH="0" baseline="0" noProof="0" dirty="0">
              <a:ln>
                <a:noFill/>
              </a:ln>
              <a:solidFill>
                <a:schemeClr val="tx2"/>
              </a:solidFill>
              <a:effectLst>
                <a:reflection blurRad="12700" stA="48000" endA="300" endPos="55000" dir="5400000" sy="-9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9222" name="Picture 6" descr="https://cdn0.iconfinder.com/data/icons/selfie-2/512/b82_3-51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71670" y="1357298"/>
            <a:ext cx="4876800" cy="48768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142984"/>
            <a:ext cx="8482042" cy="387510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100" dirty="0" smtClean="0"/>
              <a:t>    Новая разновидность </a:t>
            </a:r>
            <a:r>
              <a:rPr lang="ru-RU" sz="2100" dirty="0" err="1" smtClean="0"/>
              <a:t>селфи</a:t>
            </a:r>
            <a:r>
              <a:rPr lang="ru-RU" sz="2100" dirty="0" smtClean="0"/>
              <a:t> – </a:t>
            </a:r>
            <a:r>
              <a:rPr lang="ru-RU" sz="2100" dirty="0" err="1" smtClean="0"/>
              <a:t>Olympics</a:t>
            </a:r>
            <a:r>
              <a:rPr lang="ru-RU" sz="2100" dirty="0" smtClean="0"/>
              <a:t>, представляет собой самые нелепые фотографии с участием фотографов. 18-летний Оскар сначала сфотографировался в костюме Губки Боба, и его фото набрало более 200 </a:t>
            </a:r>
            <a:r>
              <a:rPr lang="ru-RU" sz="2100" dirty="0" err="1" smtClean="0"/>
              <a:t>лайков</a:t>
            </a:r>
            <a:r>
              <a:rPr lang="ru-RU" sz="2100" dirty="0" smtClean="0"/>
              <a:t>, после чего он решил сделать аналогичный снимок на двери ванной комнаты. Однако парень сорвался с двери и разбил голову об унитаз. Он умер от сильного кровотечения. Так Оскар </a:t>
            </a:r>
            <a:r>
              <a:rPr lang="ru-RU" sz="2100" dirty="0" err="1" smtClean="0"/>
              <a:t>Рейес</a:t>
            </a:r>
            <a:r>
              <a:rPr lang="ru-RU" sz="2100" dirty="0" smtClean="0"/>
              <a:t> стал жертвой того, что известно как #</a:t>
            </a:r>
            <a:r>
              <a:rPr lang="ru-RU" sz="2100" dirty="0" err="1" smtClean="0"/>
              <a:t>selfieolympics</a:t>
            </a:r>
            <a:r>
              <a:rPr lang="ru-RU" sz="2100" dirty="0" smtClean="0"/>
              <a:t>. </a:t>
            </a:r>
            <a:br>
              <a:rPr lang="ru-RU" sz="2100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28674" name="Picture 2" descr="Смертельные селфи или 15 фотографий, сделанных ценой собственной жизн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57422" y="3857628"/>
            <a:ext cx="4766211" cy="2857520"/>
          </a:xfrm>
          <a:prstGeom prst="rect">
            <a:avLst/>
          </a:prstGeom>
          <a:noFill/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285720" y="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Самые смертельные </a:t>
            </a:r>
            <a:r>
              <a:rPr kumimoji="0" lang="ru-RU" sz="3600" b="0" i="0" u="none" strike="noStrike" kern="1200" cap="all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селфи</a:t>
            </a:r>
            <a:endParaRPr kumimoji="0" lang="ru-RU" sz="3600" b="0" i="0" u="none" strike="noStrike" kern="1200" cap="all" spc="0" normalizeH="0" baseline="0" noProof="0" dirty="0">
              <a:ln>
                <a:noFill/>
              </a:ln>
              <a:solidFill>
                <a:schemeClr val="tx2"/>
              </a:solidFill>
              <a:effectLst>
                <a:reflection blurRad="12700" stA="48000" endA="300" endPos="55000" dir="5400000" sy="-9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054096"/>
            <a:ext cx="8624918" cy="380366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600" dirty="0" smtClean="0"/>
              <a:t>      Еще один ужасный пример "</a:t>
            </a:r>
            <a:r>
              <a:rPr lang="ru-RU" sz="1600" dirty="0" err="1" smtClean="0"/>
              <a:t>селфиубийства</a:t>
            </a:r>
            <a:r>
              <a:rPr lang="ru-RU" sz="1600" dirty="0" smtClean="0"/>
              <a:t>":  Ксения Игнатьева из Санкт-Петербурга думала, что сделает самое красивое и оригинальное </a:t>
            </a:r>
            <a:r>
              <a:rPr lang="ru-RU" sz="1600" dirty="0" err="1" smtClean="0"/>
              <a:t>селфи</a:t>
            </a:r>
            <a:r>
              <a:rPr lang="ru-RU" sz="1600" dirty="0" smtClean="0"/>
              <a:t>. 17-летняя девочка даже решила залезть на десятиметровые сооружения железнодорожного моста, но, добравшись до цели, оступилась. В попытке удержать равновесие Ксения схватилась рукой за провод, который был под напряжением. Удар тока сбросил её с моста, где тело Ксении обнаружили полицейские. Видимо, в момент вспышки девушка начала падать и схватилась рукой за высоковольтный кабель. Удар током и падение с высоты не оставили девушке шансов на выживание. </a:t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endParaRPr lang="ru-RU" sz="1600" dirty="0"/>
          </a:p>
        </p:txBody>
      </p:sp>
      <p:pic>
        <p:nvPicPr>
          <p:cNvPr id="29698" name="Picture 2" descr="Смертельные селфи или 15 фотографий, сделанных ценой собственной жизн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1604" y="3213358"/>
            <a:ext cx="5857916" cy="3274738"/>
          </a:xfrm>
          <a:prstGeom prst="rect">
            <a:avLst/>
          </a:prstGeom>
          <a:noFill/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285720" y="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Самые смертельные </a:t>
            </a:r>
            <a:r>
              <a:rPr kumimoji="0" lang="ru-RU" sz="3600" b="0" i="0" u="none" strike="noStrike" kern="1200" cap="all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селфи</a:t>
            </a:r>
            <a:endParaRPr kumimoji="0" lang="ru-RU" sz="3600" b="0" i="0" u="none" strike="noStrike" kern="1200" cap="all" spc="0" normalizeH="0" baseline="0" noProof="0" dirty="0">
              <a:ln>
                <a:noFill/>
              </a:ln>
              <a:solidFill>
                <a:schemeClr val="tx2"/>
              </a:solidFill>
              <a:effectLst>
                <a:reflection blurRad="12700" stA="48000" endA="300" endPos="55000" dir="5400000" sy="-9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071546"/>
            <a:ext cx="4857784" cy="4232292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ru-RU" sz="2900" dirty="0" smtClean="0"/>
              <a:t>              </a:t>
            </a:r>
            <a:r>
              <a:rPr lang="ru-RU" sz="6400" dirty="0" smtClean="0"/>
              <a:t>В Вологде ученик 11-го класса местной школы Андрей Петровский трагически погиб, пытаясь сделать очередное рискованное </a:t>
            </a:r>
            <a:r>
              <a:rPr lang="ru-RU" sz="6400" dirty="0" err="1" smtClean="0"/>
              <a:t>селфи</a:t>
            </a:r>
            <a:r>
              <a:rPr lang="ru-RU" sz="6400" dirty="0" smtClean="0"/>
              <a:t>. Юноша не рассчитал силу и упал с высоты 9 этажа. В итоге он получил травмы, несовместимые с жизнью. Всё произошло, когда Андрей с двумя друзьями залез на крышу </a:t>
            </a:r>
            <a:r>
              <a:rPr lang="ru-RU" sz="6400" dirty="0" err="1" smtClean="0"/>
              <a:t>многоэтажки</a:t>
            </a:r>
            <a:r>
              <a:rPr lang="ru-RU" sz="6400" dirty="0" smtClean="0"/>
              <a:t> на улице Псковской. Там парень попросил ребят сфотографировать его, однако обычный снимок на фоне вечернего города не устроил любителя острых ощущений, и он решил изобразить падение. В итоге школьник не удержался и сорвался. "Подросток упал в кусты, потому удар смягчился. Его забрали в больницу, но врачи не смогли спасти его жизнь", - сообщили в СУ СК России по Вологодской области. Журналисты отмечают, что экстремальные </a:t>
            </a:r>
            <a:r>
              <a:rPr lang="ru-RU" sz="6400" dirty="0" err="1" smtClean="0"/>
              <a:t>селфи</a:t>
            </a:r>
            <a:r>
              <a:rPr lang="ru-RU" sz="6400" dirty="0" smtClean="0"/>
              <a:t> были любимым увлечением молодого человека: Андрей собрал целую коллекцию фотографий, на многих из которых он имитировал падение. После смерти Андрея, в России объявили о старте акции «Безопасное </a:t>
            </a:r>
            <a:r>
              <a:rPr lang="ru-RU" sz="6400" dirty="0" err="1" smtClean="0"/>
              <a:t>селфи</a:t>
            </a:r>
            <a:r>
              <a:rPr lang="ru-RU" sz="6400" dirty="0" smtClean="0"/>
              <a:t>». Сотрудники внутренних дел рассказывали подросткам о различных опасных ситуациях, которые могут возникнуть во время </a:t>
            </a:r>
            <a:r>
              <a:rPr lang="ru-RU" sz="6400" dirty="0" err="1" smtClean="0"/>
              <a:t>селфи</a:t>
            </a:r>
            <a:r>
              <a:rPr lang="ru-RU" sz="6400" dirty="0" smtClean="0"/>
              <a:t>. В МВД была разработана специальная памятка. </a:t>
            </a:r>
            <a:br>
              <a:rPr lang="ru-RU" sz="6400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0722" name="Picture 2" descr="Смертельные селфи или 15 фотографий, сделанных ценой собственной жизн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86446" y="857232"/>
            <a:ext cx="2786082" cy="2786082"/>
          </a:xfrm>
          <a:prstGeom prst="rect">
            <a:avLst/>
          </a:prstGeom>
          <a:noFill/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285720" y="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Самые смертельные </a:t>
            </a:r>
            <a:r>
              <a:rPr kumimoji="0" lang="ru-RU" sz="3600" b="0" i="0" u="none" strike="noStrike" kern="1200" cap="all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селфи</a:t>
            </a:r>
            <a:endParaRPr kumimoji="0" lang="ru-RU" sz="3600" b="0" i="0" u="none" strike="noStrike" kern="1200" cap="all" spc="0" normalizeH="0" baseline="0" noProof="0" dirty="0">
              <a:ln>
                <a:noFill/>
              </a:ln>
              <a:solidFill>
                <a:schemeClr val="tx2"/>
              </a:solidFill>
              <a:effectLst>
                <a:reflection blurRad="12700" stA="48000" endA="300" endPos="55000" dir="5400000" sy="-9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30724" name="Picture 4" descr="http://warnet.ws/img/464/selfi/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86446" y="3786190"/>
            <a:ext cx="2714644" cy="27146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-24"/>
            <a:ext cx="8686800" cy="838200"/>
          </a:xfrm>
        </p:spPr>
        <p:txBody>
          <a:bodyPr/>
          <a:lstStyle/>
          <a:p>
            <a:pPr algn="ctr"/>
            <a:r>
              <a:rPr lang="ru-RU" dirty="0" smtClean="0"/>
              <a:t>ПРАВИЛА БЕЗОПАСНОГО СЕЛФИ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785794"/>
            <a:ext cx="8858280" cy="4525963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ru-RU" sz="5600" b="1" dirty="0" smtClean="0">
                <a:solidFill>
                  <a:srgbClr val="FF0000"/>
                </a:solidFill>
              </a:rPr>
              <a:t>Без риска для жизни</a:t>
            </a:r>
          </a:p>
          <a:p>
            <a:pPr marL="0" indent="0">
              <a:lnSpc>
                <a:spcPct val="170000"/>
              </a:lnSpc>
              <a:buNone/>
            </a:pPr>
            <a:r>
              <a:rPr lang="ru-RU" sz="5600" dirty="0" smtClean="0"/>
              <a:t>Профессиональные фотографы и полицейские советуют любителям экстремальных </a:t>
            </a:r>
            <a:r>
              <a:rPr lang="ru-RU" sz="5600" dirty="0" err="1" smtClean="0"/>
              <a:t>селфи</a:t>
            </a:r>
            <a:r>
              <a:rPr lang="ru-RU" sz="5600" dirty="0" smtClean="0"/>
              <a:t> следующее.</a:t>
            </a:r>
          </a:p>
          <a:p>
            <a:pPr marL="914400" indent="-914400">
              <a:lnSpc>
                <a:spcPct val="120000"/>
              </a:lnSpc>
              <a:buNone/>
            </a:pPr>
            <a:r>
              <a:rPr lang="ru-RU" sz="5600" dirty="0" smtClean="0"/>
              <a:t>1) Не стоит фотографировать себя, находясь на железнодорожных путях или на вагонах поездов.</a:t>
            </a:r>
          </a:p>
          <a:p>
            <a:pPr marL="85725" indent="-85725">
              <a:lnSpc>
                <a:spcPct val="120000"/>
              </a:lnSpc>
              <a:buNone/>
            </a:pPr>
            <a:r>
              <a:rPr lang="ru-RU" sz="5600" dirty="0" smtClean="0"/>
              <a:t>2) Не нужно брать в руки без повода </a:t>
            </a:r>
            <a:r>
              <a:rPr lang="ru-RU" sz="5600" dirty="0" smtClean="0">
                <a:hlinkClick r:id="rId2"/>
              </a:rPr>
              <a:t>огнестрельное оружие</a:t>
            </a:r>
            <a:r>
              <a:rPr lang="ru-RU" sz="5600" dirty="0" smtClean="0"/>
              <a:t>, гранаты и другие потенциально взрывоопасные предметы.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ru-RU" sz="5600" dirty="0" smtClean="0"/>
              <a:t>3) Делать </a:t>
            </a:r>
            <a:r>
              <a:rPr lang="ru-RU" sz="5600" dirty="0" err="1" smtClean="0"/>
              <a:t>селфи</a:t>
            </a:r>
            <a:r>
              <a:rPr lang="ru-RU" sz="5600" dirty="0" smtClean="0"/>
              <a:t> с животными стало модным, но и здесь не стоит забывать о безопасности.</a:t>
            </a:r>
            <a:br>
              <a:rPr lang="ru-RU" sz="5600" dirty="0" smtClean="0"/>
            </a:br>
            <a:r>
              <a:rPr lang="ru-RU" sz="5600" dirty="0" smtClean="0"/>
              <a:t>4) </a:t>
            </a:r>
            <a:r>
              <a:rPr lang="ru-RU" sz="5600" dirty="0" err="1" smtClean="0"/>
              <a:t>Селфи</a:t>
            </a:r>
            <a:r>
              <a:rPr lang="ru-RU" sz="5600" dirty="0" smtClean="0"/>
              <a:t> на воде также признаны опасными. Иногда человеку на краю быстрой реки или катере трудно удержать равновесие. Стоит ли рисковать, если вы к тому же не умеете плавать?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ru-RU" sz="5600" dirty="0" smtClean="0"/>
              <a:t>5) Во время управления автомобилем вы несете ответственность не только за свою жизнь, так что </a:t>
            </a:r>
            <a:r>
              <a:rPr lang="ru-RU" sz="5600" dirty="0" smtClean="0">
                <a:hlinkClick r:id="rId3"/>
              </a:rPr>
              <a:t>съемки за рулем</a:t>
            </a:r>
            <a:r>
              <a:rPr lang="ru-RU" sz="5600" dirty="0" smtClean="0"/>
              <a:t> отложите до момента, пока машина остановится на парковке и двигатель будет заглушен.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ru-RU" sz="5600" dirty="0" smtClean="0"/>
              <a:t>6) Не стоить лезть на крыши, опасные строения, обрывы, холмы без специального снаряжения. Не садитесь на подоконники.</a:t>
            </a:r>
            <a:br>
              <a:rPr lang="ru-RU" sz="5600" dirty="0" smtClean="0"/>
            </a:br>
            <a:r>
              <a:rPr lang="ru-RU" sz="5600" dirty="0" smtClean="0"/>
              <a:t>7) Убедитесь, что вы находитесь на безопасном расстоянии от проводов под напряжением, источников открытого огня или работающих электроприборов.</a:t>
            </a:r>
          </a:p>
          <a:p>
            <a:pPr>
              <a:lnSpc>
                <a:spcPct val="170000"/>
              </a:lnSpc>
            </a:pPr>
            <a:endParaRPr lang="ru-RU" dirty="0"/>
          </a:p>
        </p:txBody>
      </p:sp>
      <p:pic>
        <p:nvPicPr>
          <p:cNvPr id="67598" name="Picture 14" descr="http://santarves.lt/wp-content/gallery/saugus-internetas/44b38be8672a5fb5e1d22ce6a9324c6f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86050" y="4429132"/>
            <a:ext cx="4071966" cy="22425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357166"/>
            <a:ext cx="8686800" cy="4525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1600" b="1" dirty="0" smtClean="0"/>
              <a:t>Памятка под названием «Делай безопасные </a:t>
            </a:r>
            <a:r>
              <a:rPr lang="ru-RU" sz="1600" b="1" dirty="0" err="1" smtClean="0"/>
              <a:t>селфи</a:t>
            </a:r>
            <a:r>
              <a:rPr lang="ru-RU" sz="1600" b="1" dirty="0" smtClean="0"/>
              <a:t>. Крутое </a:t>
            </a:r>
            <a:r>
              <a:rPr lang="ru-RU" sz="1600" b="1" dirty="0" err="1" smtClean="0"/>
              <a:t>селфи</a:t>
            </a:r>
            <a:r>
              <a:rPr lang="ru-RU" sz="1600" b="1" dirty="0" smtClean="0"/>
              <a:t> может стоить тебе жизни» была презентована журналистам на пресс-конференции в МВД. </a:t>
            </a:r>
            <a:endParaRPr lang="ru-RU" sz="1600" b="1" dirty="0"/>
          </a:p>
        </p:txBody>
      </p:sp>
      <p:pic>
        <p:nvPicPr>
          <p:cNvPr id="65538" name="Picture 2" descr="selfie_new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1008994"/>
            <a:ext cx="8143932" cy="574816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9634" name="Picture 2" descr="selfie_new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06" y="285728"/>
            <a:ext cx="8998557" cy="63579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1214422"/>
            <a:ext cx="8686800" cy="8382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Ваша жизнь – самое дорогое, что у вас есть!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85786" y="3286124"/>
            <a:ext cx="6981844" cy="1374772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6000" dirty="0" smtClean="0"/>
              <a:t>Спасибо за внимание!</a:t>
            </a:r>
            <a:endParaRPr lang="ru-RU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Что же такое </a:t>
            </a:r>
            <a:r>
              <a:rPr lang="ru-RU" dirty="0" err="1" smtClean="0"/>
              <a:t>селфи</a:t>
            </a:r>
            <a:r>
              <a:rPr lang="ru-RU" dirty="0" smtClean="0"/>
              <a:t>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06" y="1428736"/>
            <a:ext cx="9339298" cy="423229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Се́лфи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(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  <a:hlinkClick r:id="rId2" tooltip="Английский язык"/>
              </a:rPr>
              <a:t>англ.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i="1" dirty="0" err="1" smtClean="0">
                <a:latin typeface="Times New Roman" pitchFamily="18" charset="0"/>
                <a:cs typeface="Times New Roman" pitchFamily="18" charset="0"/>
              </a:rPr>
              <a:t>selfie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от «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self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» — сам, себя; русские эквиваленты — «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себя́шка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», «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самостре́л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») — разновидность 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  <a:hlinkClick r:id="rId3" tooltip="Автопортрет"/>
              </a:rPr>
              <a:t>автопортрета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созданного с помощью 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  <a:hlinkClick r:id="rId4" tooltip="Фотоаппарат"/>
              </a:rPr>
              <a:t>фотоаппарата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иногда при помощи зеркала, 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  <a:hlinkClick r:id="rId5" tooltip="Палка для селфи"/>
              </a:rPr>
              <a:t>монопода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или 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  <a:hlinkClick r:id="rId6" tooltip="Автоспуск"/>
              </a:rPr>
              <a:t>автоспуска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marL="0" indent="0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Термин приобрёл известность в конце 2000-х — начале 2010-х годов благодаря развитию 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  <a:hlinkClick r:id="rId7" tooltip="Камерфон"/>
              </a:rPr>
              <a:t>встроенных функций фотоаппарата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u="sng" dirty="0" smtClean="0">
                <a:latin typeface="Times New Roman" pitchFamily="18" charset="0"/>
                <a:cs typeface="Times New Roman" pitchFamily="18" charset="0"/>
                <a:hlinkClick r:id="rId8"/>
              </a:rPr>
              <a:t>мобильных устройств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Поскольку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селфи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чаще всего выполняется с расстояния вытянутой руки, держащей аппарат, изображение на фото имеет характерный ракурс и композицию — под углом, чуть выше или ниже головы. </a:t>
            </a:r>
          </a:p>
          <a:p>
            <a:pPr marL="0" indent="0"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3490" name="Picture 2" descr="https://avatars.mds.yandex.net/get-pdb/805160/3811c8c2-b624-47bc-a7d5-0f05f0e724c0/s1200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857488" y="4000504"/>
            <a:ext cx="3840956" cy="25606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Представляет ли </a:t>
            </a:r>
            <a:r>
              <a:rPr lang="ru-RU" dirty="0" err="1" smtClean="0"/>
              <a:t>селфи</a:t>
            </a:r>
            <a:r>
              <a:rPr lang="ru-RU" dirty="0" smtClean="0"/>
              <a:t> опасность?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357298"/>
            <a:ext cx="86868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400" dirty="0" smtClean="0"/>
              <a:t>       Как известно, в подобных вопросах - сколько людей, столько мнений. Но многие психиатры всерьез считают это занятие социальным заболеванием. По их мнению, тяга к данному увлечению может быть вызвана нарциссизмом или же наличием разнообразных комплексов. </a:t>
            </a:r>
            <a:br>
              <a:rPr lang="ru-RU" sz="14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>Однако всерьез бить тревогу стоит только тогда, если близкий вам человек делает аномально большое количество снимков с собой в главной роли. Известен случай, когда подобное закончилось самоубийством подростка, разочаровавшегося в своей способности сделать идеальное </a:t>
            </a:r>
            <a:r>
              <a:rPr lang="ru-RU" sz="1400" dirty="0" err="1" smtClean="0"/>
              <a:t>селфи-фото</a:t>
            </a:r>
            <a:r>
              <a:rPr lang="ru-RU" sz="1400" dirty="0" smtClean="0"/>
              <a:t>.</a:t>
            </a:r>
          </a:p>
          <a:p>
            <a:pPr>
              <a:buNone/>
            </a:pPr>
            <a:r>
              <a:rPr lang="ru-RU" sz="1400" dirty="0" smtClean="0"/>
              <a:t>       Гораздо большую опасность представляет собой выбор неподходящего места или объекта для </a:t>
            </a:r>
            <a:r>
              <a:rPr lang="ru-RU" sz="1400" dirty="0" err="1" smtClean="0"/>
              <a:t>селфи</a:t>
            </a:r>
            <a:r>
              <a:rPr lang="ru-RU" sz="1400" dirty="0" smtClean="0"/>
              <a:t>. Известны случаи, когда любители автопортретов падали с высотных зданий, попадали под колеса авто или погибали от выстрела приставленного к виску заряженного оружия. </a:t>
            </a:r>
            <a:br>
              <a:rPr lang="ru-RU" sz="14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>Также в качестве опасности можно назвать диких зверей, ядовитых рептилий и опасные участки рельефа. Например, в Барнауле девочка, решившая сделать фото с тигром, пострадала от его когтей.</a:t>
            </a:r>
          </a:p>
          <a:p>
            <a:endParaRPr lang="ru-RU" sz="1400" dirty="0"/>
          </a:p>
        </p:txBody>
      </p:sp>
      <p:pic>
        <p:nvPicPr>
          <p:cNvPr id="64514" name="Picture 2" descr="http://mob-mobile.ru/uploads/posts/2017-02/1487532070_dangerous-selfi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6882" y="4857760"/>
            <a:ext cx="2953614" cy="1776388"/>
          </a:xfrm>
          <a:prstGeom prst="rect">
            <a:avLst/>
          </a:prstGeom>
          <a:noFill/>
        </p:spPr>
      </p:pic>
      <p:pic>
        <p:nvPicPr>
          <p:cNvPr id="64516" name="Picture 4" descr="http://mob-mobile.ru/uploads/posts/2017-02/1487532291_dangerous-selfie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4857760"/>
            <a:ext cx="3429023" cy="178309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142984"/>
            <a:ext cx="86868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>Те, кто слишком часто фотографирует себя, нередко становятся как бы не от мира сего, рассеивают внимание и утрачивают связь с реальностью. В результате может случиться, например, автокатастрофа.</a:t>
            </a:r>
            <a:br>
              <a:rPr lang="ru-RU" sz="14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>Однако в целом далеко не всё так мрачно. Подобные опасности угрожают, главным образом, </a:t>
            </a:r>
            <a:r>
              <a:rPr lang="ru-RU" sz="1400" dirty="0" err="1" smtClean="0"/>
              <a:t>малоадекватным</a:t>
            </a:r>
            <a:r>
              <a:rPr lang="ru-RU" sz="1400" dirty="0" smtClean="0"/>
              <a:t> людям, которые нуждаются в помощи психолога, а то и психиатра, и без фотографирования. Для большинства же это занятие является совершенно невинным увлечением, а также дополнительным средством общения. Снимками можно делиться со знакомыми через </a:t>
            </a:r>
            <a:r>
              <a:rPr lang="ru-RU" sz="1400" dirty="0" err="1" smtClean="0"/>
              <a:t>Фейсбук</a:t>
            </a:r>
            <a:r>
              <a:rPr lang="ru-RU" sz="1400" dirty="0" smtClean="0"/>
              <a:t>, </a:t>
            </a:r>
            <a:r>
              <a:rPr lang="ru-RU" sz="1400" dirty="0" err="1" smtClean="0"/>
              <a:t>ВКонтакте</a:t>
            </a:r>
            <a:r>
              <a:rPr lang="ru-RU" sz="1400" dirty="0" smtClean="0"/>
              <a:t> или специализированную социальную сеть для изображений </a:t>
            </a:r>
            <a:r>
              <a:rPr lang="ru-RU" sz="1400" dirty="0" err="1" smtClean="0"/>
              <a:t>Instagram</a:t>
            </a:r>
            <a:r>
              <a:rPr lang="ru-RU" sz="1400" dirty="0" smtClean="0"/>
              <a:t>. </a:t>
            </a:r>
            <a:br>
              <a:rPr lang="ru-RU" sz="14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>Удачно выхваченный момент или талантливо выбранная поза скажут о вас вашим близким и знакомым не меньше, чем множество слов.</a:t>
            </a:r>
            <a:endParaRPr lang="ru-RU" sz="1400" dirty="0"/>
          </a:p>
        </p:txBody>
      </p:sp>
      <p:pic>
        <p:nvPicPr>
          <p:cNvPr id="68610" name="Picture 2" descr="https://avatars.mds.yandex.net/get-pdb/480866/18ee2262-31ab-403f-9b7c-fa7ac6a787c5/s1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68988" y="4357313"/>
            <a:ext cx="3045822" cy="2286397"/>
          </a:xfrm>
          <a:prstGeom prst="rect">
            <a:avLst/>
          </a:prstGeom>
          <a:noFill/>
        </p:spPr>
      </p:pic>
      <p:pic>
        <p:nvPicPr>
          <p:cNvPr id="68612" name="Picture 4" descr="https://www.glamour.pl/uploads/media/default/0003/74/ostatni-hit-selfie-z-efektem-bokeh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6314" y="4357694"/>
            <a:ext cx="3321867" cy="2214578"/>
          </a:xfrm>
          <a:prstGeom prst="rect">
            <a:avLst/>
          </a:prstGeom>
          <a:noFill/>
        </p:spPr>
      </p:pic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285720" y="285728"/>
            <a:ext cx="8686800" cy="8382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НЕУЖЕЛИ СЕЛФИ ЛУЧШЕ НЕ ДЕЛАТЬ совсем?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14290"/>
            <a:ext cx="8686800" cy="838200"/>
          </a:xfrm>
        </p:spPr>
        <p:txBody>
          <a:bodyPr/>
          <a:lstStyle/>
          <a:p>
            <a:pPr algn="ctr"/>
            <a:r>
              <a:rPr lang="ru-RU" dirty="0" smtClean="0"/>
              <a:t>СТРАШНАЯ СТАТИСТИКА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304800" y="1000108"/>
            <a:ext cx="8686800" cy="19697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dirty="0" smtClean="0"/>
              <a:t>   </a:t>
            </a:r>
            <a:r>
              <a:rPr lang="ru-RU" sz="1800" dirty="0" smtClean="0"/>
              <a:t>Россия </a:t>
            </a:r>
            <a:r>
              <a:rPr lang="ru-RU" sz="1800" dirty="0"/>
              <a:t>стала второй страной по числу смертей в результате несчастных случаев, произошедших в попытках сделать </a:t>
            </a:r>
            <a:r>
              <a:rPr lang="ru-RU" sz="1800" dirty="0" err="1"/>
              <a:t>селфи</a:t>
            </a:r>
            <a:r>
              <a:rPr lang="ru-RU" sz="1800" dirty="0"/>
              <a:t>. В общей сложности с 2011 года в мире зафиксировано 259 случаев «смертельных </a:t>
            </a:r>
            <a:r>
              <a:rPr lang="ru-RU" sz="1800" dirty="0" err="1"/>
              <a:t>селфи</a:t>
            </a:r>
            <a:r>
              <a:rPr lang="ru-RU" sz="1800" dirty="0"/>
              <a:t>». Абсолютным лидером по этому показателю стала Индия — на нее пришлось 159 смертей. При этом семь из десяти погибших — мужчины, чаще всего, до 30 лет.</a:t>
            </a:r>
          </a:p>
        </p:txBody>
      </p:sp>
      <p:pic>
        <p:nvPicPr>
          <p:cNvPr id="70658" name="Picture 2" descr="https://informator.press/wp-content/uploads/2018/10/maxresdefault-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642910" y="3071810"/>
            <a:ext cx="3103503" cy="1862102"/>
          </a:xfrm>
          <a:prstGeom prst="rect">
            <a:avLst/>
          </a:prstGeom>
          <a:noFill/>
        </p:spPr>
      </p:pic>
      <p:pic>
        <p:nvPicPr>
          <p:cNvPr id="70660" name="Picture 4" descr="https://avatars.mds.yandex.net/get-pdb/245485/2e57c2bc-0e76-4bc3-be67-990ff6b84d97/s120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43570" y="2714620"/>
            <a:ext cx="2989659" cy="1953823"/>
          </a:xfrm>
          <a:prstGeom prst="rect">
            <a:avLst/>
          </a:prstGeom>
          <a:noFill/>
        </p:spPr>
      </p:pic>
      <p:pic>
        <p:nvPicPr>
          <p:cNvPr id="70662" name="Picture 6" descr="https://avatars.mds.yandex.net/get-pdb/921063/178beaa1-c627-4f77-98b8-b97b51c5be96/s120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57620" y="4786322"/>
            <a:ext cx="2903918" cy="193594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857232"/>
            <a:ext cx="8839200" cy="351791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 </a:t>
            </a:r>
            <a:r>
              <a:rPr lang="ru-RU" sz="1600" b="1" dirty="0" err="1" smtClean="0"/>
              <a:t>Рамон</a:t>
            </a:r>
            <a:r>
              <a:rPr lang="ru-RU" sz="1600" b="1" dirty="0" smtClean="0"/>
              <a:t> Гонсалес </a:t>
            </a:r>
            <a:r>
              <a:rPr lang="ru-RU" sz="1600" dirty="0" smtClean="0"/>
              <a:t>— пуэрториканский </a:t>
            </a:r>
            <a:r>
              <a:rPr lang="ru-RU" sz="1600" dirty="0" err="1" smtClean="0"/>
              <a:t>рэппер</a:t>
            </a:r>
            <a:r>
              <a:rPr lang="ru-RU" sz="1600" dirty="0" smtClean="0"/>
              <a:t>, который был широко известен под своим сценическим именем </a:t>
            </a:r>
            <a:r>
              <a:rPr lang="ru-RU" sz="1600" dirty="0" err="1" smtClean="0"/>
              <a:t>Джадиэль</a:t>
            </a:r>
            <a:r>
              <a:rPr lang="ru-RU" sz="1600" dirty="0" smtClean="0"/>
              <a:t> (</a:t>
            </a:r>
            <a:r>
              <a:rPr lang="ru-RU" sz="1600" dirty="0" err="1" smtClean="0"/>
              <a:t>Jadiel</a:t>
            </a:r>
            <a:r>
              <a:rPr lang="ru-RU" sz="1600" dirty="0" smtClean="0"/>
              <a:t>). Он исполнил несколько хитов, чем и заработал себе имя. Трагично, но опасная попытка </a:t>
            </a:r>
            <a:r>
              <a:rPr lang="ru-RU" sz="1600" dirty="0" err="1" smtClean="0"/>
              <a:t>селфи</a:t>
            </a:r>
            <a:r>
              <a:rPr lang="ru-RU" sz="1600" dirty="0" smtClean="0"/>
              <a:t> унесла жизнь 27-летнего парня в 2014 году. Рэпер, как говорят, собирался сделать </a:t>
            </a:r>
            <a:r>
              <a:rPr lang="ru-RU" sz="1600" dirty="0" err="1" smtClean="0"/>
              <a:t>селфи</a:t>
            </a:r>
            <a:r>
              <a:rPr lang="ru-RU" sz="1600" dirty="0" smtClean="0"/>
              <a:t> прямо во время езды на мотоцикле. Видимо, он потерял контроль над транспортным средством, пересек дорогу и врезался в автомобиль на встречной полосе. Хотя </a:t>
            </a:r>
            <a:r>
              <a:rPr lang="ru-RU" sz="1600" dirty="0" err="1" smtClean="0"/>
              <a:t>Рамона</a:t>
            </a:r>
            <a:r>
              <a:rPr lang="ru-RU" sz="1600" dirty="0" smtClean="0"/>
              <a:t> доставили в ближайшую больницу, он позже скончался от полученных травм. </a:t>
            </a:r>
            <a:br>
              <a:rPr lang="ru-RU" sz="1600" dirty="0" smtClean="0"/>
            </a:br>
            <a:endParaRPr lang="ru-RU" sz="1600" dirty="0"/>
          </a:p>
        </p:txBody>
      </p:sp>
      <p:pic>
        <p:nvPicPr>
          <p:cNvPr id="23554" name="Picture 2" descr="Смертельные селфи или 15 фотографий, сделанных ценой собственной жизн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3042" y="3202101"/>
            <a:ext cx="6286544" cy="3419763"/>
          </a:xfrm>
          <a:prstGeom prst="rect">
            <a:avLst/>
          </a:prstGeom>
          <a:noFill/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285720" y="0"/>
            <a:ext cx="8686800" cy="838200"/>
          </a:xfrm>
        </p:spPr>
        <p:txBody>
          <a:bodyPr/>
          <a:lstStyle/>
          <a:p>
            <a:pPr algn="ctr"/>
            <a:r>
              <a:rPr lang="ru-RU" dirty="0" smtClean="0"/>
              <a:t>Самые смертельные </a:t>
            </a:r>
            <a:r>
              <a:rPr lang="ru-RU" dirty="0" err="1" smtClean="0"/>
              <a:t>селфи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142984"/>
            <a:ext cx="8196290" cy="3875102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b="1" dirty="0" smtClean="0"/>
              <a:t>      Сильвия Ракель.</a:t>
            </a:r>
          </a:p>
          <a:p>
            <a:pPr>
              <a:buNone/>
            </a:pPr>
            <a:r>
              <a:rPr lang="ru-RU" dirty="0" smtClean="0"/>
              <a:t>      </a:t>
            </a:r>
            <a:r>
              <a:rPr lang="ru-RU" sz="3400" dirty="0" smtClean="0"/>
              <a:t>Мост </a:t>
            </a:r>
            <a:r>
              <a:rPr lang="ru-RU" sz="3400" dirty="0" err="1" smtClean="0"/>
              <a:t>Триана</a:t>
            </a:r>
            <a:r>
              <a:rPr lang="ru-RU" sz="3400" dirty="0" smtClean="0"/>
              <a:t> был построен в середине XIX века и сразу снискал славу одного из самых популярных мест в Севилье. В настоящее время сооружение является одной из самых фотографируемых достопримечательностей в регионе. 23-летняя Сильвия пыталась сделать </a:t>
            </a:r>
            <a:r>
              <a:rPr lang="ru-RU" sz="3400" dirty="0" err="1" smtClean="0"/>
              <a:t>селфи</a:t>
            </a:r>
            <a:r>
              <a:rPr lang="ru-RU" sz="3400" dirty="0" smtClean="0"/>
              <a:t> на этом известном мосту </a:t>
            </a:r>
            <a:r>
              <a:rPr lang="ru-RU" sz="3400" dirty="0" err="1" smtClean="0"/>
              <a:t>Пуэнте-де-Триана</a:t>
            </a:r>
            <a:r>
              <a:rPr lang="ru-RU" sz="3400" dirty="0" smtClean="0"/>
              <a:t>. Она взобралась на выступ, держась одной рукой за перила, а другой удерживая телефон. Некоторое время она балансировала на краю, пытаясь найти удачный ракурс. В какой-то момент она поскользнулась и упала с 4,5 м на опорную конструкцию моста. После падения у </a:t>
            </a:r>
            <a:r>
              <a:rPr lang="ru-RU" sz="3400" dirty="0" err="1" smtClean="0"/>
              <a:t>Рэйчел</a:t>
            </a:r>
            <a:r>
              <a:rPr lang="ru-RU" sz="3400" dirty="0" smtClean="0"/>
              <a:t> остановилось сердце, и, несмотря на попытки врачей спасти ее, девушка вскоре скончалась в больнице от многочисленных травм. «Это трагический, несчастный случай, и теперь мы ищем пути, как сделать территорию вдоль реки безопасной», — заявил представитель города.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24578" name="Picture 2" descr="Смертельные селфи или 15 фотографий, сделанных ценой собственной жизн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28860" y="3786190"/>
            <a:ext cx="4500594" cy="3000396"/>
          </a:xfrm>
          <a:prstGeom prst="rect">
            <a:avLst/>
          </a:prstGeom>
          <a:noFill/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285720" y="0"/>
            <a:ext cx="8686800" cy="838200"/>
          </a:xfrm>
        </p:spPr>
        <p:txBody>
          <a:bodyPr/>
          <a:lstStyle/>
          <a:p>
            <a:pPr algn="ctr"/>
            <a:r>
              <a:rPr lang="ru-RU" dirty="0" smtClean="0"/>
              <a:t>Самые смертельные </a:t>
            </a:r>
            <a:r>
              <a:rPr lang="ru-RU" dirty="0" err="1" smtClean="0"/>
              <a:t>селфи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142984"/>
            <a:ext cx="8482042" cy="408941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600" dirty="0" smtClean="0"/>
              <a:t>     </a:t>
            </a:r>
            <a:r>
              <a:rPr lang="ru-RU" sz="1600" b="1" dirty="0" smtClean="0"/>
              <a:t>Оскар </a:t>
            </a:r>
            <a:r>
              <a:rPr lang="ru-RU" sz="1600" b="1" dirty="0" err="1" smtClean="0"/>
              <a:t>Отеро</a:t>
            </a:r>
            <a:r>
              <a:rPr lang="ru-RU" sz="1600" b="1" dirty="0" smtClean="0"/>
              <a:t>.</a:t>
            </a:r>
          </a:p>
          <a:p>
            <a:pPr>
              <a:buNone/>
            </a:pPr>
            <a:r>
              <a:rPr lang="ru-RU" sz="1600" dirty="0" smtClean="0"/>
              <a:t>      Играть с оружием опасно, а </a:t>
            </a:r>
            <a:r>
              <a:rPr lang="ru-RU" sz="1600" dirty="0" err="1" smtClean="0"/>
              <a:t>селфи</a:t>
            </a:r>
            <a:r>
              <a:rPr lang="ru-RU" sz="1600" dirty="0" smtClean="0"/>
              <a:t> с пистолетом может, как оказалось, стать последним в жизни. В 2014 году мексиканец умер в тот момент, когда он пытался сделать </a:t>
            </a:r>
            <a:r>
              <a:rPr lang="ru-RU" sz="1600" dirty="0" err="1" smtClean="0"/>
              <a:t>селфи</a:t>
            </a:r>
            <a:r>
              <a:rPr lang="ru-RU" sz="1600" dirty="0" smtClean="0"/>
              <a:t> с пистолетом, который случайно выстрелил и смертельно ранил его. Пострадавший, 21-летний Оскар </a:t>
            </a:r>
            <a:r>
              <a:rPr lang="ru-RU" sz="1600" dirty="0" err="1" smtClean="0"/>
              <a:t>Агилар</a:t>
            </a:r>
            <a:r>
              <a:rPr lang="ru-RU" sz="1600" dirty="0" smtClean="0"/>
              <a:t> </a:t>
            </a:r>
            <a:r>
              <a:rPr lang="ru-RU" sz="1600" dirty="0" err="1" smtClean="0"/>
              <a:t>Отеро</a:t>
            </a:r>
            <a:r>
              <a:rPr lang="ru-RU" sz="1600" dirty="0" smtClean="0"/>
              <a:t>, неоднократно ранее выкладывал в </a:t>
            </a:r>
            <a:r>
              <a:rPr lang="ru-RU" sz="1600" dirty="0" err="1" smtClean="0"/>
              <a:t>фейсбук</a:t>
            </a:r>
            <a:r>
              <a:rPr lang="ru-RU" sz="1600" dirty="0" smtClean="0"/>
              <a:t> </a:t>
            </a:r>
            <a:r>
              <a:rPr lang="ru-RU" sz="1600" dirty="0" err="1" smtClean="0"/>
              <a:t>селфи</a:t>
            </a:r>
            <a:r>
              <a:rPr lang="ru-RU" sz="1600" dirty="0" smtClean="0"/>
              <a:t> с дорогими машинами или мотоциклами, а также с красивыми женщинами. Но </a:t>
            </a:r>
            <a:r>
              <a:rPr lang="ru-RU" sz="1600" dirty="0" err="1" smtClean="0"/>
              <a:t>селфи</a:t>
            </a:r>
            <a:r>
              <a:rPr lang="ru-RU" sz="1600" dirty="0" smtClean="0"/>
              <a:t> с пистолетом оказалось последним. </a:t>
            </a:r>
            <a:r>
              <a:rPr lang="ru-RU" sz="1600" dirty="0" err="1" smtClean="0"/>
              <a:t>Отеро</a:t>
            </a:r>
            <a:r>
              <a:rPr lang="ru-RU" sz="1600" dirty="0" smtClean="0"/>
              <a:t> умер по дороге в больницу. Один из его друзей был арестован, но позже этот инцидент был признан убийством по неосторожности (случайная смерть). Тот факт, что Оскар был под воздействием алкоголя, как полагают, сыграл большую роль в трагедии. </a:t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endParaRPr lang="ru-RU" sz="1600" dirty="0"/>
          </a:p>
        </p:txBody>
      </p:sp>
      <p:pic>
        <p:nvPicPr>
          <p:cNvPr id="25602" name="Picture 2" descr="Смертельные селфи или 15 фотографий, сделанных ценой собственной жизн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7554" y="3826680"/>
            <a:ext cx="3857242" cy="2888468"/>
          </a:xfrm>
          <a:prstGeom prst="rect">
            <a:avLst/>
          </a:prstGeom>
          <a:noFill/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285720" y="0"/>
            <a:ext cx="8686800" cy="838200"/>
          </a:xfrm>
        </p:spPr>
        <p:txBody>
          <a:bodyPr/>
          <a:lstStyle/>
          <a:p>
            <a:pPr algn="ctr"/>
            <a:r>
              <a:rPr lang="ru-RU" dirty="0" smtClean="0"/>
              <a:t>Самые смертельные </a:t>
            </a:r>
            <a:r>
              <a:rPr lang="ru-RU" dirty="0" err="1" smtClean="0"/>
              <a:t>селфи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142984"/>
            <a:ext cx="8696356" cy="401797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600" b="1" dirty="0" smtClean="0"/>
              <a:t>      </a:t>
            </a:r>
            <a:r>
              <a:rPr lang="ru-RU" sz="1600" b="1" dirty="0" err="1" smtClean="0"/>
              <a:t>Джамшид</a:t>
            </a:r>
            <a:r>
              <a:rPr lang="ru-RU" sz="1600" b="1" dirty="0" smtClean="0"/>
              <a:t> Хан, </a:t>
            </a:r>
            <a:r>
              <a:rPr lang="ru-RU" sz="1600" dirty="0" smtClean="0"/>
              <a:t>22-летний пакистанец, который умер во время своей обреченной на неудачу попытки сделать </a:t>
            </a:r>
            <a:r>
              <a:rPr lang="ru-RU" sz="1600" dirty="0" err="1" smtClean="0"/>
              <a:t>селфи</a:t>
            </a:r>
            <a:r>
              <a:rPr lang="ru-RU" sz="1600" dirty="0" smtClean="0"/>
              <a:t> перед движущимся поездом. Хан был сотрудником железнодорожной станции, где он и потерял свою жизнь. Видимо, он полагал, что успеет сделать </a:t>
            </a:r>
            <a:r>
              <a:rPr lang="ru-RU" sz="1600" dirty="0" err="1" smtClean="0"/>
              <a:t>селфи</a:t>
            </a:r>
            <a:r>
              <a:rPr lang="ru-RU" sz="1600" dirty="0" smtClean="0"/>
              <a:t> с приближающимся поездом на заднем плане, и сможет отскочить в сторону. Но этого мне произошло, события разворачивались не по его сценарию, и произошла трагедия — молодой человек погиб под поездом. Он был раздавлен силой многотонного удара и умер мгновенно. Предположительно, парень смотрел на поезд через экран телефона (точнее, через объектив камеры) и не понимал, насколько близко успел подойти поезд.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26626" name="Picture 2" descr="Смертельные селфи или 15 фотографий, сделанных ценой собственной жизн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0298" y="3429000"/>
            <a:ext cx="4214842" cy="3181526"/>
          </a:xfrm>
          <a:prstGeom prst="rect">
            <a:avLst/>
          </a:prstGeom>
          <a:noFill/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285720" y="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Самые смертельные </a:t>
            </a:r>
            <a:r>
              <a:rPr kumimoji="0" lang="ru-RU" sz="3600" b="0" i="0" u="none" strike="noStrike" kern="1200" cap="all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селфи</a:t>
            </a:r>
            <a:endParaRPr kumimoji="0" lang="ru-RU" sz="3600" b="0" i="0" u="none" strike="noStrike" kern="1200" cap="all" spc="0" normalizeH="0" baseline="0" noProof="0" dirty="0">
              <a:ln>
                <a:noFill/>
              </a:ln>
              <a:solidFill>
                <a:schemeClr val="tx2"/>
              </a:solidFill>
              <a:effectLst>
                <a:reflection blurRad="12700" stA="48000" endA="300" endPos="55000" dir="5400000" sy="-9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94</TotalTime>
  <Words>950</Words>
  <Application>Microsoft Office PowerPoint</Application>
  <PresentationFormat>Экран (4:3)</PresentationFormat>
  <Paragraphs>41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Трек</vt:lpstr>
      <vt:lpstr>Презентация PowerPoint</vt:lpstr>
      <vt:lpstr>Что же такое селфи?</vt:lpstr>
      <vt:lpstr>Представляет ли селфи опасность?</vt:lpstr>
      <vt:lpstr>НЕУЖЕЛИ СЕЛФИ ЛУЧШЕ НЕ ДЕЛАТЬ совсем?</vt:lpstr>
      <vt:lpstr>СТРАШНАЯ СТАТИСТИКА</vt:lpstr>
      <vt:lpstr>Самые смертельные селфи</vt:lpstr>
      <vt:lpstr>Самые смертельные селфи</vt:lpstr>
      <vt:lpstr>Самые смертельные селфи</vt:lpstr>
      <vt:lpstr>Презентация PowerPoint</vt:lpstr>
      <vt:lpstr>Презентация PowerPoint</vt:lpstr>
      <vt:lpstr>Презентация PowerPoint</vt:lpstr>
      <vt:lpstr>Презентация PowerPoint</vt:lpstr>
      <vt:lpstr>ПРАВИЛА БЕЗОПАСНОГО СЕЛФИ</vt:lpstr>
      <vt:lpstr>Презентация PowerPoint</vt:lpstr>
      <vt:lpstr>Презентация PowerPoint</vt:lpstr>
      <vt:lpstr>Ваша жизнь – самое дорогое, что у вас есть!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Денисова Марина Валерьевна</dc:creator>
  <cp:lastModifiedBy>User</cp:lastModifiedBy>
  <cp:revision>15</cp:revision>
  <dcterms:created xsi:type="dcterms:W3CDTF">2020-02-03T04:20:14Z</dcterms:created>
  <dcterms:modified xsi:type="dcterms:W3CDTF">2020-02-03T06:11:17Z</dcterms:modified>
</cp:coreProperties>
</file>