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5" d="100"/>
          <a:sy n="55" d="100"/>
        </p:scale>
        <p:origin x="-84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B78A697-9D75-4DE8-8C28-1296A6CF43C1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075A-B3CA-4308-8288-4AA3FDE33D80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4B8D-FEEF-4ACC-AE11-BD533592BCDC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006-7E0B-4944-9FC8-8FFECA54B11C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3413-B80B-4905-8668-7292F4C8B0D5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9662-C6A4-45F9-A235-129F0C1DEF43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BB764-976A-4040-BDCA-252C91CEE939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C935-CE77-4008-BAD9-6108F00BE393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562D5-4244-4B26-B385-E71032EABECD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D967-1B7E-40AA-AAF7-BA98E0E039F7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490F-3E6A-4544-9694-22B6007FE3C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620-38BC-4982-922B-C904A70C41DD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6FC6-E80E-40CB-B83C-A6FFE3EF0BA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863F-52DC-41B2-9D00-5A4E5632AC32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5614-3909-43DC-A067-7F9842F8B81D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9323-6A73-409C-86A6-9EAF0F851121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0176-F1D3-49EC-82F4-0915A3AC4184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0172865-FBF0-458A-BAFF-4F75173770F5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eurolab.ua/encyclopedia/ambulance/2579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997962" y="496969"/>
            <a:ext cx="9755187" cy="40252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   «</a:t>
            </a:r>
            <a:r>
              <a:rPr lang="ru-RU" sz="2000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 мыслям учить, а учить мыслить!»</a:t>
            </a:r>
            <a:br>
              <a:rPr lang="ru-RU" sz="2000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                                                            Эммануил </a:t>
            </a:r>
            <a:r>
              <a:rPr lang="ru-RU" sz="2000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Кант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ТВОРЧЕСКИХ ЗАДАЧ НА УРОКАХ БИОЛОГИИ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100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1275161" y="4902659"/>
            <a:ext cx="9755187" cy="550333"/>
          </a:xfrm>
        </p:spPr>
        <p:txBody>
          <a:bodyPr/>
          <a:lstStyle/>
          <a:p>
            <a:r>
              <a:rPr lang="ru-RU" sz="1400" dirty="0" smtClean="0"/>
              <a:t>Учитель биологии</a:t>
            </a:r>
            <a:r>
              <a:rPr lang="ru-RU" dirty="0" smtClean="0"/>
              <a:t>: Кожура Наталья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060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7493000" y="0"/>
            <a:ext cx="4146307" cy="5664200"/>
          </a:xfrm>
        </p:spPr>
        <p:txBody>
          <a:bodyPr>
            <a:noAutofit/>
          </a:bodyPr>
          <a:lstStyle/>
          <a:p>
            <a:r>
              <a:rPr lang="ru-RU" sz="2200" dirty="0" smtClean="0"/>
              <a:t>В городе </a:t>
            </a:r>
            <a:r>
              <a:rPr lang="en-US" sz="2200" dirty="0" smtClean="0"/>
              <a:t>n</a:t>
            </a:r>
            <a:r>
              <a:rPr lang="ru-RU" sz="2200" dirty="0" smtClean="0"/>
              <a:t> отмечена вспышка столбняка. ПРЕДПОЛАГАЕТСЯ, ЧТО ОЧАГ ИНФЕКЦИОННОГО ЗАБОЛЕВАНИЯ НАХОДИТСЯ В ОКРЕСТНОСТЯХ ГОРОДА. ОПРЕДЕЛИТЕ ПРЕДПОЛАГАЕМЫЙ ОЧАГ, АРГУМЕНТИРУЙТЕ СВОЙ ОТВЕТ. СОСТАВЬТЕ АЛГОРИТМ ИЗБАВЛЕНИЯ ГОРОЖАН ОТ ИНФЕКЦИИ С УЧЁТОМ, ЧТО НИ ОДНО ЖИВОТНОЕ НЕ ДОЛЖНО ПОСТРАДАТЬ.</a:t>
            </a:r>
            <a:endParaRPr lang="ru-RU" sz="2200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-380999" y="209550"/>
            <a:ext cx="10396882" cy="5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0778" y="76199"/>
            <a:ext cx="10396882" cy="77470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ЗАДАЧА </a:t>
            </a:r>
            <a:r>
              <a:rPr lang="ru-RU" dirty="0">
                <a:solidFill>
                  <a:srgbClr val="0070C0"/>
                </a:solidFill>
              </a:rPr>
              <a:t>№1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400" y="850900"/>
            <a:ext cx="7213600" cy="467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5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625" y="38100"/>
            <a:ext cx="10396882" cy="115196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СТОЛБНЯК - 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5146" y="996596"/>
            <a:ext cx="8993155" cy="4502504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346492">
                  <a:lumMod val="60000"/>
                  <a:lumOff val="40000"/>
                </a:srgbClr>
              </a:buClr>
            </a:pPr>
            <a:r>
              <a:rPr lang="ru-RU" b="1" dirty="0" err="1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Столбня́к</a:t>
            </a:r>
            <a:r>
              <a:rPr lang="ru-RU" dirty="0">
                <a:latin typeface="Bahnschrift SemiBold" panose="020B0502040204020203" pitchFamily="34" charset="0"/>
              </a:rPr>
              <a:t> (</a:t>
            </a:r>
            <a:r>
              <a:rPr lang="ru-RU" sz="1600" dirty="0">
                <a:latin typeface="Bahnschrift SemiBold" panose="020B0502040204020203" pitchFamily="34" charset="0"/>
              </a:rPr>
              <a:t>лат. </a:t>
            </a:r>
            <a:r>
              <a:rPr lang="ru-RU" sz="1600" dirty="0" err="1">
                <a:solidFill>
                  <a:srgbClr val="0070C0"/>
                </a:solidFill>
                <a:latin typeface="Bahnschrift SemiBold" panose="020B0502040204020203" pitchFamily="34" charset="0"/>
              </a:rPr>
              <a:t>tetanus</a:t>
            </a:r>
            <a:r>
              <a:rPr lang="ru-RU" dirty="0">
                <a:latin typeface="Bahnschrift SemiBold" panose="020B0502040204020203" pitchFamily="34" charset="0"/>
              </a:rPr>
              <a:t>) </a:t>
            </a:r>
            <a:r>
              <a:rPr lang="ru-RU" dirty="0" smtClean="0">
                <a:latin typeface="Bahnschrift SemiBold" panose="020B0502040204020203" pitchFamily="34" charset="0"/>
              </a:rPr>
              <a:t>– ОСТРОЕ ИНФЕКЦИОННОЕ ЗАБОЛЕВАНИЕ С КОНТАКТНЫМ МЕХАНИЗМОМ ПЕРЕДАЧИ ВОЗБУДИТЕЛЯ, ХАРАКТЕРИЗУЮЩЕЕСЯ ПОРАЖЕНИЕМ </a:t>
            </a:r>
            <a:r>
              <a:rPr lang="ru-RU" dirty="0" err="1" smtClean="0">
                <a:latin typeface="Bahnschrift SemiBold" panose="020B0502040204020203" pitchFamily="34" charset="0"/>
              </a:rPr>
              <a:t>н.с</a:t>
            </a:r>
            <a:r>
              <a:rPr lang="ru-RU" dirty="0" smtClean="0">
                <a:latin typeface="Bahnschrift SemiBold" panose="020B0502040204020203" pitchFamily="34" charset="0"/>
              </a:rPr>
              <a:t>. И ПРОЯВЛЯЮЩЕЕСЯ НАПРЯЖЕНИЕМ СКЕЛЕТНОЙ МУСКУЛАТУРЫ И СУДОРГАМИ. </a:t>
            </a:r>
            <a:endParaRPr lang="ru-RU" dirty="0" smtClean="0">
              <a:solidFill>
                <a:prstClr val="black"/>
              </a:solidFill>
              <a:latin typeface="Bahnschrift SemiBold" panose="020B0502040204020203" pitchFamily="34" charset="0"/>
            </a:endParaRPr>
          </a:p>
          <a:p>
            <a:pPr lvl="0">
              <a:buClr>
                <a:srgbClr val="346492">
                  <a:lumMod val="60000"/>
                  <a:lumOff val="40000"/>
                </a:srgbClr>
              </a:buClr>
            </a:pPr>
            <a:r>
              <a:rPr lang="ru-RU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ВОЗБУДИТЕЛЬ</a:t>
            </a:r>
            <a:r>
              <a:rPr lang="ru-RU" dirty="0" smtClean="0">
                <a:solidFill>
                  <a:prstClr val="black"/>
                </a:solidFill>
                <a:latin typeface="Bahnschrift SemiBold" panose="020B0502040204020203" pitchFamily="34" charset="0"/>
              </a:rPr>
              <a:t> - </a:t>
            </a:r>
            <a:r>
              <a:rPr lang="ru-RU" i="1" dirty="0" err="1">
                <a:solidFill>
                  <a:srgbClr val="0070C0"/>
                </a:solidFill>
                <a:latin typeface="Bahnschrift SemiBold" panose="020B0502040204020203" pitchFamily="34" charset="0"/>
              </a:rPr>
              <a:t>Clostridium</a:t>
            </a:r>
            <a:r>
              <a:rPr lang="ru-RU" i="1" dirty="0">
                <a:solidFill>
                  <a:srgbClr val="0070C0"/>
                </a:solidFill>
                <a:latin typeface="Bahnschrift SemiBold" panose="020B0502040204020203" pitchFamily="34" charset="0"/>
              </a:rPr>
              <a:t> </a:t>
            </a:r>
            <a:r>
              <a:rPr lang="ru-RU" i="1" dirty="0" err="1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tetani</a:t>
            </a:r>
            <a:r>
              <a:rPr lang="ru-RU" i="1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  </a:t>
            </a:r>
            <a:r>
              <a:rPr lang="ru-RU" i="1" dirty="0" smtClean="0">
                <a:latin typeface="Bahnschrift SemiBold" panose="020B0502040204020203" pitchFamily="34" charset="0"/>
              </a:rPr>
              <a:t>(</a:t>
            </a:r>
            <a:r>
              <a:rPr lang="ru-RU" i="1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СТОЛБНЯЧНАЯ ПАЛОЧКА</a:t>
            </a:r>
            <a:r>
              <a:rPr lang="ru-RU" i="1" dirty="0" smtClean="0">
                <a:latin typeface="Bahnschrift SemiBold" panose="020B0502040204020203" pitchFamily="34" charset="0"/>
              </a:rPr>
              <a:t>) – </a:t>
            </a:r>
            <a:r>
              <a:rPr lang="ru-RU" dirty="0" smtClean="0">
                <a:latin typeface="Bahnschrift SemiBold" panose="020B0502040204020203" pitchFamily="34" charset="0"/>
              </a:rPr>
              <a:t>БЕЗВРЕДНЫЙ ОБИТАТЕЛЬ КИШЕЧНИКА МНОГИХ ЖИВОТНЫХ (КОРОВЫ, ЛОШАДИ, КОЗЫ, ОВЦЫ, МЫШИ, КРЫСЫ И ДР.) И ЧЕЛОВЕКА, ГДЕ ПАРАЗИТИРУЮТ, ВЫДЕЛЯЯ ТОКСИЧЕСКОЕ ВЕЩЕСТВО. </a:t>
            </a:r>
          </a:p>
          <a:p>
            <a:pPr lvl="0">
              <a:buClr>
                <a:srgbClr val="346492">
                  <a:lumMod val="60000"/>
                  <a:lumOff val="40000"/>
                </a:srgbClr>
              </a:buClr>
            </a:pPr>
            <a:r>
              <a:rPr lang="ru-RU" dirty="0" smtClean="0">
                <a:latin typeface="Bahnschrift SemiBold" panose="020B0502040204020203" pitchFamily="34" charset="0"/>
              </a:rPr>
              <a:t>Из кишечника микроб попадает во внешнюю среду, преимущественно в почву. Столбняк - </a:t>
            </a:r>
            <a:r>
              <a:rPr lang="ru-RU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раневая инфекция </a:t>
            </a:r>
            <a:r>
              <a:rPr lang="ru-RU" dirty="0" smtClean="0">
                <a:latin typeface="Bahnschrift SemiBold" panose="020B0502040204020203" pitchFamily="34" charset="0"/>
              </a:rPr>
              <a:t>– поражение происходит при попадании спор  возбудителя в организм через раны, царапины, порезы, ожоги, нестерильный инструмент в больницах и т.п.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1871382"/>
            <a:ext cx="2354986" cy="1473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3815230"/>
            <a:ext cx="2354986" cy="151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10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001" y="177800"/>
            <a:ext cx="10396882" cy="65666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Профилактика столбняка: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177" y="834465"/>
            <a:ext cx="9256124" cy="476623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Профилактика</a:t>
            </a:r>
            <a:r>
              <a:rPr lang="ru-RU" dirty="0" smtClean="0">
                <a:latin typeface="Bahnschrift SemiBold" panose="020B0502040204020203" pitchFamily="34" charset="0"/>
              </a:rPr>
              <a:t> столбняка предусматривает </a:t>
            </a:r>
            <a:r>
              <a:rPr lang="ru-RU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предотвращение травматизма</a:t>
            </a:r>
            <a:r>
              <a:rPr lang="ru-RU" dirty="0" smtClean="0">
                <a:latin typeface="Bahnschrift SemiBold" panose="020B0502040204020203" pitchFamily="34" charset="0"/>
              </a:rPr>
              <a:t> и </a:t>
            </a:r>
            <a:r>
              <a:rPr lang="ru-RU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проведение иммунизации</a:t>
            </a:r>
            <a:r>
              <a:rPr lang="ru-RU" dirty="0" smtClean="0">
                <a:latin typeface="Bahnschrift SemiBold" panose="020B0502040204020203" pitchFamily="34" charset="0"/>
              </a:rPr>
              <a:t>. </a:t>
            </a:r>
          </a:p>
          <a:p>
            <a:pPr marL="0" indent="0">
              <a:buNone/>
            </a:pPr>
            <a:endParaRPr lang="ru-RU" sz="1200" dirty="0" smtClean="0">
              <a:latin typeface="Bahnschrift SemiBold" panose="020B0502040204020203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>
                <a:solidFill>
                  <a:srgbClr val="0070C0"/>
                </a:solidFill>
                <a:latin typeface="Bahnschrift SemiBold" panose="020B0502040204020203" pitchFamily="34" charset="0"/>
              </a:rPr>
              <a:t>Экстренная профилактика </a:t>
            </a:r>
            <a:r>
              <a:rPr lang="ru-RU" b="1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столбняка </a:t>
            </a:r>
            <a:r>
              <a:rPr lang="ru-RU" dirty="0" smtClean="0">
                <a:latin typeface="Bahnschrift SemiBold" panose="020B0502040204020203" pitchFamily="34" charset="0"/>
              </a:rPr>
              <a:t>начинается </a:t>
            </a:r>
            <a:r>
              <a:rPr lang="ru-RU" dirty="0">
                <a:latin typeface="Bahnschrift SemiBold" panose="020B0502040204020203" pitchFamily="34" charset="0"/>
              </a:rPr>
              <a:t>с первичной хирургической обработки </a:t>
            </a:r>
            <a:r>
              <a:rPr lang="ru-RU" dirty="0" smtClean="0">
                <a:latin typeface="Bahnschrift SemiBold" panose="020B0502040204020203" pitchFamily="34" charset="0"/>
              </a:rPr>
              <a:t>раны и введением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err="1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ппс</a:t>
            </a:r>
            <a:r>
              <a:rPr lang="ru-RU" dirty="0" smtClean="0">
                <a:latin typeface="Bahnschrift SemiBold" panose="020B0502040204020203" pitchFamily="34" charset="0"/>
              </a:rPr>
              <a:t>: (противостолбнячной сыворотки) . проводится </a:t>
            </a:r>
            <a:r>
              <a:rPr lang="ru-RU" dirty="0">
                <a:latin typeface="Bahnschrift SemiBold" panose="020B0502040204020203" pitchFamily="34" charset="0"/>
              </a:rPr>
              <a:t>как можно раньше и </a:t>
            </a:r>
            <a:r>
              <a:rPr lang="ru-RU" dirty="0" smtClean="0">
                <a:latin typeface="Bahnschrift SemiBold" panose="020B0502040204020203" pitchFamily="34" charset="0"/>
              </a:rPr>
              <a:t>до </a:t>
            </a:r>
            <a:r>
              <a:rPr lang="ru-RU" dirty="0">
                <a:latin typeface="Bahnschrift SemiBold" panose="020B0502040204020203" pitchFamily="34" charset="0"/>
              </a:rPr>
              <a:t>20 дня с момента получения </a:t>
            </a:r>
            <a:r>
              <a:rPr lang="ru-RU" dirty="0" smtClean="0">
                <a:latin typeface="Bahnschrift SemiBold" panose="020B0502040204020203" pitchFamily="34" charset="0"/>
              </a:rPr>
              <a:t>травмы.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000" dirty="0">
              <a:latin typeface="Bahnschrift SemiBold" panose="020B0502040204020203" pitchFamily="34" charset="0"/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  <a:latin typeface="Bahnschrift SemiBold" panose="020B0502040204020203" pitchFamily="34" charset="0"/>
              </a:rPr>
              <a:t>Экстренную профилактику столбняка проводят при:</a:t>
            </a:r>
            <a:endParaRPr lang="ru-RU" dirty="0">
              <a:solidFill>
                <a:srgbClr val="C00000"/>
              </a:solidFill>
              <a:latin typeface="Bahnschrift SemiBold" panose="020B0502040204020203" pitchFamily="34" charset="0"/>
            </a:endParaRPr>
          </a:p>
          <a:p>
            <a:pPr algn="just"/>
            <a:r>
              <a:rPr lang="ru-RU" u="sng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Укусах  </a:t>
            </a:r>
            <a:r>
              <a:rPr lang="ru-RU" u="sng" dirty="0" smtClean="0">
                <a:latin typeface="Bahnschrift SemiBold" panose="020B0502040204020203" pitchFamily="34" charset="0"/>
              </a:rPr>
              <a:t>животными;</a:t>
            </a:r>
            <a:endParaRPr lang="ru-RU" u="sng" dirty="0" smtClean="0">
              <a:solidFill>
                <a:srgbClr val="0070C0"/>
              </a:solidFill>
              <a:latin typeface="Bahnschrift SemiBold" panose="020B0502040204020203" pitchFamily="34" charset="0"/>
            </a:endParaRPr>
          </a:p>
          <a:p>
            <a:pPr algn="just"/>
            <a:r>
              <a:rPr lang="ru-RU" u="sng" dirty="0" smtClean="0">
                <a:solidFill>
                  <a:srgbClr val="0070C0"/>
                </a:solidFill>
                <a:latin typeface="Bahnschrift SemiBold" panose="020B0502040204020203" pitchFamily="34" charset="0"/>
              </a:rPr>
              <a:t>травмах</a:t>
            </a:r>
            <a:r>
              <a:rPr lang="ru-RU" dirty="0">
                <a:solidFill>
                  <a:srgbClr val="333333"/>
                </a:solidFill>
                <a:latin typeface="Bahnschrift SemiBold" panose="020B0502040204020203" pitchFamily="34" charset="0"/>
              </a:rPr>
              <a:t>, </a:t>
            </a:r>
            <a:r>
              <a:rPr lang="ru-RU" dirty="0">
                <a:latin typeface="Bahnschrift SemiBold" panose="020B0502040204020203" pitchFamily="34" charset="0"/>
              </a:rPr>
              <a:t>при которых было нарушение целостности кожных покровов и слизистых оболочек;</a:t>
            </a:r>
          </a:p>
          <a:p>
            <a:pPr algn="just"/>
            <a:r>
              <a:rPr lang="ru-RU" dirty="0" smtClean="0">
                <a:solidFill>
                  <a:srgbClr val="3789B9"/>
                </a:solidFill>
                <a:latin typeface="Bahnschrift SemiBold" panose="020B0502040204020203" pitchFamily="34" charset="0"/>
                <a:hlinkClick r:id="rId2"/>
              </a:rPr>
              <a:t>обморожениях</a:t>
            </a:r>
            <a:r>
              <a:rPr lang="ru-RU" dirty="0">
                <a:solidFill>
                  <a:srgbClr val="333333"/>
                </a:solidFill>
                <a:latin typeface="Bahnschrift SemiBold" panose="020B0502040204020203" pitchFamily="34" charset="0"/>
              </a:rPr>
              <a:t> </a:t>
            </a:r>
            <a:r>
              <a:rPr lang="ru-RU" dirty="0">
                <a:latin typeface="Bahnschrift SemiBold" panose="020B0502040204020203" pitchFamily="34" charset="0"/>
              </a:rPr>
              <a:t>и ожогах (химических, термических, радиационных) 2-й, третьей и четвертой степени</a:t>
            </a:r>
            <a:r>
              <a:rPr lang="ru-RU" dirty="0" smtClean="0">
                <a:latin typeface="Bahnschrift SemiBold" panose="020B0502040204020203" pitchFamily="34" charset="0"/>
              </a:rPr>
              <a:t>;</a:t>
            </a:r>
            <a:endParaRPr lang="ru-RU" dirty="0">
              <a:latin typeface="Bahnschrift SemiBol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54" y="3074488"/>
            <a:ext cx="2160058" cy="252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21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01" y="279401"/>
            <a:ext cx="10396882" cy="6477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«</a:t>
            </a: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горячий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стул</a:t>
            </a:r>
            <a:r>
              <a:rPr lang="ru-RU" sz="4800" dirty="0" smtClean="0">
                <a:solidFill>
                  <a:srgbClr val="C00000"/>
                </a:solidFill>
              </a:rPr>
              <a:t>»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34278" y="2159708"/>
            <a:ext cx="3515723" cy="743303"/>
          </a:xfrm>
        </p:spPr>
        <p:txBody>
          <a:bodyPr/>
          <a:lstStyle/>
          <a:p>
            <a:pPr algn="ctr"/>
            <a:r>
              <a:rPr lang="ru-RU" dirty="0" smtClean="0"/>
              <a:t>артерия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834278" y="1531226"/>
            <a:ext cx="3515723" cy="743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Кровеносная система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834278" y="2826625"/>
            <a:ext cx="3515723" cy="743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капилляр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834278" y="3507136"/>
            <a:ext cx="3515723" cy="743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>
                  <a:lumMod val="60000"/>
                  <a:lumOff val="40000"/>
                </a:schemeClr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вена</a:t>
            </a:r>
          </a:p>
        </p:txBody>
      </p:sp>
    </p:spTree>
    <p:extLst>
      <p:ext uri="{BB962C8B-B14F-4D97-AF65-F5344CB8AC3E}">
        <p14:creationId xmlns:p14="http://schemas.microsoft.com/office/powerpoint/2010/main" val="384984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396882" cy="115196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Задача №2.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838199" y="1151965"/>
            <a:ext cx="5041901" cy="331118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 доказать, что видимые сосуды под кожей рук –вены?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8100" y="1878355"/>
            <a:ext cx="3792885" cy="213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28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396882" cy="115196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Задача №3.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838199" y="1151965"/>
            <a:ext cx="6083301" cy="4359835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Деревенский житель заготавливал на зиму дрова с июля по ноябрь. Зимой он обнаружил, что одни дрова из поленницы горят лучше и дают больше тепла, чем другие.</a:t>
            </a:r>
          </a:p>
          <a:p>
            <a:r>
              <a:rPr lang="ru-RU" sz="3600" dirty="0" smtClean="0"/>
              <a:t>Почему такое происходит? Объясните с биологической точки зрения.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400" y="1598258"/>
            <a:ext cx="4021480" cy="35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41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396882" cy="115196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Задача №4.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838199" y="1151965"/>
            <a:ext cx="5041901" cy="419473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Какой путь пройдёт лекарство до мышц ног, если его ввести в мышцу руки?</a:t>
            </a:r>
          </a:p>
          <a:p>
            <a:r>
              <a:rPr lang="ru-RU" sz="3600" dirty="0" smtClean="0"/>
              <a:t>Нарисуйте схему и объясните её. 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0" y="1277890"/>
            <a:ext cx="5168460" cy="391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9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E3530EC-BA5B-407C-9B36-00820F3955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111</TotalTime>
  <Words>222</Words>
  <Application>Microsoft Office PowerPoint</Application>
  <PresentationFormat>Произвольный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Главное мероприятие</vt:lpstr>
      <vt:lpstr>                                                                                                                                               «не  мыслям учить, а учить мыслить!»                                                                                                                                                                                                         Эммануил Кант ИСПОЛЬЗОВАНИЕ ТВОРЧЕСКИХ ЗАДАЧ НА УРОКАХ БИОЛОГИИ </vt:lpstr>
      <vt:lpstr> ЗАДАЧА №1 </vt:lpstr>
      <vt:lpstr>СТОЛБНЯК - </vt:lpstr>
      <vt:lpstr>Профилактика столбняка:</vt:lpstr>
      <vt:lpstr>«горячий стул»</vt:lpstr>
      <vt:lpstr>Задача №2.</vt:lpstr>
      <vt:lpstr>Задача №3.</vt:lpstr>
      <vt:lpstr>Задача №4.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  мыслям учить, а учить мыслить!» Эммануил Кант ИСПОЛЬЗОВАНИЕ ТВОРЧЕСКИХ ЗАДАЧ НА УРОКАХ БИОЛОГИИ</dc:title>
  <dc:creator>user</dc:creator>
  <cp:lastModifiedBy>User</cp:lastModifiedBy>
  <cp:revision>19</cp:revision>
  <dcterms:created xsi:type="dcterms:W3CDTF">2018-11-14T05:41:16Z</dcterms:created>
  <dcterms:modified xsi:type="dcterms:W3CDTF">2020-11-08T18:22:27Z</dcterms:modified>
</cp:coreProperties>
</file>