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notesMasterIdLst>
    <p:notesMasterId r:id="rId27"/>
  </p:notesMasterIdLst>
  <p:sldIdLst>
    <p:sldId id="262" r:id="rId2"/>
    <p:sldId id="282" r:id="rId3"/>
    <p:sldId id="260" r:id="rId4"/>
    <p:sldId id="266" r:id="rId5"/>
    <p:sldId id="265" r:id="rId6"/>
    <p:sldId id="264" r:id="rId7"/>
    <p:sldId id="258" r:id="rId8"/>
    <p:sldId id="259" r:id="rId9"/>
    <p:sldId id="257" r:id="rId10"/>
    <p:sldId id="261" r:id="rId11"/>
    <p:sldId id="263" r:id="rId12"/>
    <p:sldId id="269" r:id="rId13"/>
    <p:sldId id="268" r:id="rId14"/>
    <p:sldId id="267" r:id="rId15"/>
    <p:sldId id="271" r:id="rId16"/>
    <p:sldId id="270" r:id="rId17"/>
    <p:sldId id="274" r:id="rId18"/>
    <p:sldId id="275" r:id="rId19"/>
    <p:sldId id="273" r:id="rId20"/>
    <p:sldId id="272" r:id="rId21"/>
    <p:sldId id="277" r:id="rId22"/>
    <p:sldId id="278" r:id="rId23"/>
    <p:sldId id="276" r:id="rId24"/>
    <p:sldId id="280" r:id="rId25"/>
    <p:sldId id="279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CC"/>
    <a:srgbClr val="9900FF"/>
    <a:srgbClr val="FF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1402" y="53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6289415-7AD9-4463-8592-27A7004D1B80}" type="datetimeFigureOut">
              <a:rPr lang="ru-RU" smtClean="0"/>
              <a:t>22.01.2020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F5645E2-A142-491E-BF1C-31EE13D617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310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letopisi.ru/index.php/%D0%93%D0%BE%D1%80%D0%BE%D0%B4" TargetMode="External"/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Relationship Id="rId4" Type="http://schemas.openxmlformats.org/officeDocument/2006/relationships/hyperlink" Target="http://letopisi.ru/index.php/%D0%AF%D1%80%D0%BE%D1%81%D0%BB%D0%B0%D0%B2%D0%BB%D1%8C" TargetMode="Externa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b="1" i="0" dirty="0" err="1">
                <a:solidFill>
                  <a:srgbClr val="000000"/>
                </a:solidFill>
                <a:effectLst/>
                <a:latin typeface="Verdana"/>
              </a:rPr>
              <a:t>Серафимовское</a:t>
            </a:r>
            <a:r>
              <a:rPr lang="ru-RU" b="1" i="0" dirty="0">
                <a:solidFill>
                  <a:srgbClr val="000000"/>
                </a:solidFill>
                <a:effectLst/>
                <a:latin typeface="Verdana"/>
              </a:rPr>
              <a:t> кладбище</a:t>
            </a:r>
            <a:r>
              <a:rPr lang="ru-RU" b="0" i="0" dirty="0">
                <a:solidFill>
                  <a:srgbClr val="000000"/>
                </a:solidFill>
                <a:effectLst/>
                <a:latin typeface="Verdana"/>
              </a:rPr>
              <a:t> также было местом массового захоронения ленинградцев, погибших и умерших во время блокады Ленинграда. В 1941—1944 годы здесь было похоронено более 100 тысяч человек.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5645E2-A142-491E-BF1C-31EE13D617C1}" type="slidenum">
              <a:rPr lang="ru-RU" smtClean="0"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425367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/>
            <a:r>
              <a:rPr lang="ru-RU" b="0" i="0" dirty="0">
                <a:solidFill>
                  <a:srgbClr val="000000"/>
                </a:solidFill>
                <a:effectLst/>
                <a:latin typeface="Arial"/>
              </a:rPr>
              <a:t>О захоронении этих детей не найдено никаких документов. О них рассказали бывшие </a:t>
            </a:r>
            <a:r>
              <a:rPr lang="ru-RU" b="0" i="0" dirty="0" err="1">
                <a:solidFill>
                  <a:srgbClr val="000000"/>
                </a:solidFill>
                <a:effectLst/>
                <a:latin typeface="Arial"/>
              </a:rPr>
              <a:t>тверицкие</a:t>
            </a:r>
            <a:r>
              <a:rPr lang="ru-RU" b="0" i="0" dirty="0">
                <a:solidFill>
                  <a:srgbClr val="000000"/>
                </a:solidFill>
                <a:effectLst/>
                <a:latin typeface="Arial"/>
              </a:rPr>
              <a:t> ребята. Они видели и запомнили, что от железнодорожных станций и от волжского причала в телеге с наращенными бортами, прикрытой брезентом, возчик на лошади привозил ночами детские тела. Без гробов и «церемоний», а часто и без одежды, тела сбрасывались в большие общие могилы. По приблизительным подсчетам, здесь похоронено около тысячи детей.</a:t>
            </a:r>
          </a:p>
          <a:p>
            <a:pPr algn="l"/>
            <a:r>
              <a:rPr lang="ru-RU" b="0" i="0" dirty="0">
                <a:solidFill>
                  <a:srgbClr val="000000"/>
                </a:solidFill>
                <a:effectLst/>
                <a:latin typeface="Arial"/>
              </a:rPr>
              <a:t>В течение пяти лет краеведы 46-ой школы вели поисковую работу и решили на этом месте поставить памятник детям блокадного </a:t>
            </a:r>
            <a:r>
              <a:rPr lang="ru-RU" b="0" i="0" u="none" strike="noStrike" dirty="0">
                <a:solidFill>
                  <a:srgbClr val="5A3696"/>
                </a:solidFill>
                <a:effectLst/>
                <a:latin typeface="Arial"/>
                <a:hlinkClick r:id="rId3" tooltip="Город"/>
              </a:rPr>
              <a:t>города</a:t>
            </a:r>
            <a:r>
              <a:rPr lang="ru-RU" b="0" i="0" dirty="0">
                <a:solidFill>
                  <a:srgbClr val="000000"/>
                </a:solidFill>
                <a:effectLst/>
                <a:latin typeface="Arial"/>
              </a:rPr>
              <a:t>. Опрашивая очевидцев, они нашли места массового захоронения детей, умерших после эвакуации из Ленинграда. Средства на памятник собирали всем миром, в том числе среди школьников Заволжского района. Люди откликнулись: только школьники собрали почти четырнадцать тысяч рублей. Этот памятник стал, может быть, одним из самых значимых в </a:t>
            </a:r>
            <a:r>
              <a:rPr lang="ru-RU" b="0" i="0" u="none" strike="noStrike" dirty="0">
                <a:solidFill>
                  <a:srgbClr val="5A3696"/>
                </a:solidFill>
                <a:effectLst/>
                <a:latin typeface="Arial"/>
                <a:hlinkClick r:id="rId4" tooltip="Ярославль"/>
              </a:rPr>
              <a:t>Ярославле</a:t>
            </a:r>
            <a:r>
              <a:rPr lang="ru-RU" b="0" i="0" dirty="0">
                <a:solidFill>
                  <a:srgbClr val="000000"/>
                </a:solidFill>
                <a:effectLst/>
                <a:latin typeface="Arial"/>
              </a:rPr>
              <a:t>. Возле него проходят мероприятия, связанные с памятными датами. Здесь встречаются бывшие блокадники, сюда приходят сегодняшние школьники. На могилах всегда лежат цветы, игрушки, конфеты, кусочки хлеба...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5645E2-A142-491E-BF1C-31EE13D617C1}" type="slidenum">
              <a:rPr lang="ru-RU" smtClean="0"/>
              <a:t>24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29440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5" name="Group 94"/>
          <p:cNvGrpSpPr/>
          <p:nvPr/>
        </p:nvGrpSpPr>
        <p:grpSpPr>
          <a:xfrm>
            <a:off x="0" y="-30477"/>
            <a:ext cx="9067800" cy="6889273"/>
            <a:chOff x="0" y="-30477"/>
            <a:chExt cx="9067800" cy="6889273"/>
          </a:xfrm>
        </p:grpSpPr>
        <p:cxnSp>
          <p:nvCxnSpPr>
            <p:cNvPr id="110" name="Straight Connector 109"/>
            <p:cNvCxnSpPr/>
            <p:nvPr/>
          </p:nvCxnSpPr>
          <p:spPr>
            <a:xfrm rot="16200000" flipH="1">
              <a:off x="-14478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7" name="Straight Connector 176"/>
            <p:cNvCxnSpPr/>
            <p:nvPr/>
          </p:nvCxnSpPr>
          <p:spPr>
            <a:xfrm rot="16200000" flipH="1">
              <a:off x="-16383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8" name="Straight Connector 177"/>
            <p:cNvCxnSpPr/>
            <p:nvPr/>
          </p:nvCxnSpPr>
          <p:spPr>
            <a:xfrm rot="5400000">
              <a:off x="-14859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1" name="Straight Connector 180"/>
            <p:cNvCxnSpPr/>
            <p:nvPr/>
          </p:nvCxnSpPr>
          <p:spPr>
            <a:xfrm rot="5400000">
              <a:off x="-3238500" y="3314700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2" name="Straight Connector 181"/>
            <p:cNvCxnSpPr/>
            <p:nvPr/>
          </p:nvCxnSpPr>
          <p:spPr>
            <a:xfrm rot="16200000" flipH="1">
              <a:off x="-3314700" y="3314700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3" name="Straight Connector 182"/>
            <p:cNvCxnSpPr/>
            <p:nvPr/>
          </p:nvCxnSpPr>
          <p:spPr>
            <a:xfrm rot="16200000" flipH="1">
              <a:off x="-1371600" y="2971800"/>
              <a:ext cx="6858000" cy="9144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4" name="Straight Connector 183"/>
            <p:cNvCxnSpPr/>
            <p:nvPr/>
          </p:nvCxnSpPr>
          <p:spPr>
            <a:xfrm rot="16200000" flipH="1">
              <a:off x="-2819400" y="3200400"/>
              <a:ext cx="6858000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5" name="Straight Connector 184"/>
            <p:cNvCxnSpPr/>
            <p:nvPr/>
          </p:nvCxnSpPr>
          <p:spPr>
            <a:xfrm rot="5400000">
              <a:off x="-2705099" y="3238500"/>
              <a:ext cx="6858000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6" name="Straight Connector 185"/>
            <p:cNvCxnSpPr/>
            <p:nvPr/>
          </p:nvCxnSpPr>
          <p:spPr>
            <a:xfrm rot="16200000" flipH="1">
              <a:off x="-2133600" y="3200400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7" name="Straight Connector 186"/>
            <p:cNvCxnSpPr/>
            <p:nvPr/>
          </p:nvCxnSpPr>
          <p:spPr>
            <a:xfrm rot="16200000" flipH="1">
              <a:off x="-31242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8" name="Straight Connector 187"/>
            <p:cNvCxnSpPr/>
            <p:nvPr/>
          </p:nvCxnSpPr>
          <p:spPr>
            <a:xfrm rot="16200000" flipH="1">
              <a:off x="-1828799" y="3352799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9" name="Straight Connector 188"/>
            <p:cNvCxnSpPr/>
            <p:nvPr/>
          </p:nvCxnSpPr>
          <p:spPr>
            <a:xfrm rot="16200000" flipH="1">
              <a:off x="-28194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0" name="Straight Connector 189"/>
            <p:cNvCxnSpPr/>
            <p:nvPr/>
          </p:nvCxnSpPr>
          <p:spPr>
            <a:xfrm rot="16200000" flipH="1">
              <a:off x="-2438400" y="3124200"/>
              <a:ext cx="6858000" cy="609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5" name="Straight Connector 164"/>
            <p:cNvCxnSpPr/>
            <p:nvPr/>
          </p:nvCxnSpPr>
          <p:spPr>
            <a:xfrm rot="5400000">
              <a:off x="-1731645" y="2722245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6" name="Straight Connector 165"/>
            <p:cNvCxnSpPr/>
            <p:nvPr/>
          </p:nvCxnSpPr>
          <p:spPr>
            <a:xfrm rot="5400000">
              <a:off x="-1142048" y="3277552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9" name="Straight Connector 168"/>
            <p:cNvCxnSpPr/>
            <p:nvPr/>
          </p:nvCxnSpPr>
          <p:spPr>
            <a:xfrm rot="5400000">
              <a:off x="-9144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3" name="Straight Connector 172"/>
            <p:cNvCxnSpPr/>
            <p:nvPr/>
          </p:nvCxnSpPr>
          <p:spPr>
            <a:xfrm rot="5400000">
              <a:off x="-1855470" y="3227070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Straight Connector 120"/>
            <p:cNvCxnSpPr/>
            <p:nvPr/>
          </p:nvCxnSpPr>
          <p:spPr>
            <a:xfrm rot="16200000" flipH="1">
              <a:off x="-2643187" y="3252788"/>
              <a:ext cx="6858000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Straight Connector 144"/>
            <p:cNvCxnSpPr/>
            <p:nvPr/>
          </p:nvCxnSpPr>
          <p:spPr>
            <a:xfrm rot="16200000" flipH="1">
              <a:off x="-1954530" y="3326130"/>
              <a:ext cx="6858000" cy="20574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Straight Connector 107"/>
            <p:cNvCxnSpPr/>
            <p:nvPr/>
          </p:nvCxnSpPr>
          <p:spPr>
            <a:xfrm rot="16200000" flipH="1">
              <a:off x="-23622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9" name="Straight Connector 208"/>
            <p:cNvCxnSpPr/>
            <p:nvPr/>
          </p:nvCxnSpPr>
          <p:spPr>
            <a:xfrm rot="16200000" flipH="1">
              <a:off x="-21336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0" name="Straight Connector 209"/>
            <p:cNvCxnSpPr/>
            <p:nvPr/>
          </p:nvCxnSpPr>
          <p:spPr>
            <a:xfrm rot="16200000" flipH="1">
              <a:off x="10668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1" name="Straight Connector 210"/>
            <p:cNvCxnSpPr/>
            <p:nvPr/>
          </p:nvCxnSpPr>
          <p:spPr>
            <a:xfrm rot="16200000" flipH="1">
              <a:off x="8763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2" name="Straight Connector 211"/>
            <p:cNvCxnSpPr/>
            <p:nvPr/>
          </p:nvCxnSpPr>
          <p:spPr>
            <a:xfrm rot="5400000">
              <a:off x="1028700" y="3238500"/>
              <a:ext cx="6858000" cy="3810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3" name="Straight Connector 212"/>
            <p:cNvCxnSpPr/>
            <p:nvPr/>
          </p:nvCxnSpPr>
          <p:spPr>
            <a:xfrm rot="5400000">
              <a:off x="-723900" y="3314700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4" name="Straight Connector 213"/>
            <p:cNvCxnSpPr/>
            <p:nvPr/>
          </p:nvCxnSpPr>
          <p:spPr>
            <a:xfrm rot="16200000" flipH="1">
              <a:off x="-800100" y="3314700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5" name="Straight Connector 214"/>
            <p:cNvCxnSpPr/>
            <p:nvPr/>
          </p:nvCxnSpPr>
          <p:spPr>
            <a:xfrm rot="5400000">
              <a:off x="-152400" y="3429000"/>
              <a:ext cx="6858000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6" name="Straight Connector 215"/>
            <p:cNvCxnSpPr/>
            <p:nvPr/>
          </p:nvCxnSpPr>
          <p:spPr>
            <a:xfrm rot="16200000" flipH="1">
              <a:off x="-304800" y="3200400"/>
              <a:ext cx="6858000" cy="4572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7" name="Straight Connector 216"/>
            <p:cNvCxnSpPr/>
            <p:nvPr/>
          </p:nvCxnSpPr>
          <p:spPr>
            <a:xfrm rot="5400000">
              <a:off x="-190499" y="3238500"/>
              <a:ext cx="6858000" cy="3810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8" name="Straight Connector 217"/>
            <p:cNvCxnSpPr/>
            <p:nvPr/>
          </p:nvCxnSpPr>
          <p:spPr>
            <a:xfrm rot="16200000" flipH="1">
              <a:off x="381000" y="3200400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9" name="Straight Connector 218"/>
            <p:cNvCxnSpPr/>
            <p:nvPr/>
          </p:nvCxnSpPr>
          <p:spPr>
            <a:xfrm rot="16200000" flipH="1">
              <a:off x="-6096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0" name="Straight Connector 219"/>
            <p:cNvCxnSpPr/>
            <p:nvPr/>
          </p:nvCxnSpPr>
          <p:spPr>
            <a:xfrm rot="16200000" flipH="1">
              <a:off x="685801" y="3352799"/>
              <a:ext cx="6858000" cy="152401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1" name="Straight Connector 220"/>
            <p:cNvCxnSpPr/>
            <p:nvPr/>
          </p:nvCxnSpPr>
          <p:spPr>
            <a:xfrm rot="16200000" flipH="1">
              <a:off x="-3048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2" name="Straight Connector 221"/>
            <p:cNvCxnSpPr/>
            <p:nvPr/>
          </p:nvCxnSpPr>
          <p:spPr>
            <a:xfrm rot="5400000">
              <a:off x="-1028700" y="3314700"/>
              <a:ext cx="6858000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3" name="Straight Connector 222"/>
            <p:cNvCxnSpPr/>
            <p:nvPr/>
          </p:nvCxnSpPr>
          <p:spPr>
            <a:xfrm rot="5400000">
              <a:off x="782955" y="2722245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4" name="Straight Connector 223"/>
            <p:cNvCxnSpPr/>
            <p:nvPr/>
          </p:nvCxnSpPr>
          <p:spPr>
            <a:xfrm rot="5400000">
              <a:off x="1372552" y="3277552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5" name="Straight Connector 224"/>
            <p:cNvCxnSpPr/>
            <p:nvPr/>
          </p:nvCxnSpPr>
          <p:spPr>
            <a:xfrm rot="5400000">
              <a:off x="16002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6" name="Straight Connector 225"/>
            <p:cNvCxnSpPr/>
            <p:nvPr/>
          </p:nvCxnSpPr>
          <p:spPr>
            <a:xfrm rot="5400000">
              <a:off x="659130" y="3227070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7" name="Straight Connector 226"/>
            <p:cNvCxnSpPr/>
            <p:nvPr/>
          </p:nvCxnSpPr>
          <p:spPr>
            <a:xfrm rot="16200000" flipH="1">
              <a:off x="-128587" y="3252788"/>
              <a:ext cx="6858000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8" name="Straight Connector 227"/>
            <p:cNvCxnSpPr/>
            <p:nvPr/>
          </p:nvCxnSpPr>
          <p:spPr>
            <a:xfrm rot="16200000" flipH="1">
              <a:off x="560070" y="3326130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9" name="Straight Connector 228"/>
            <p:cNvCxnSpPr/>
            <p:nvPr/>
          </p:nvCxnSpPr>
          <p:spPr>
            <a:xfrm rot="16200000" flipH="1">
              <a:off x="1524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0" name="Straight Connector 229"/>
            <p:cNvCxnSpPr/>
            <p:nvPr/>
          </p:nvCxnSpPr>
          <p:spPr>
            <a:xfrm rot="16200000" flipH="1">
              <a:off x="3810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7" name="Straight Connector 236"/>
            <p:cNvCxnSpPr/>
            <p:nvPr/>
          </p:nvCxnSpPr>
          <p:spPr>
            <a:xfrm rot="16200000" flipH="1">
              <a:off x="2743200" y="3352801"/>
              <a:ext cx="6858000" cy="1524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8" name="Straight Connector 237"/>
            <p:cNvCxnSpPr/>
            <p:nvPr/>
          </p:nvCxnSpPr>
          <p:spPr>
            <a:xfrm rot="16200000" flipH="1">
              <a:off x="2095501" y="3238501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9" name="Straight Connector 238"/>
            <p:cNvCxnSpPr/>
            <p:nvPr/>
          </p:nvCxnSpPr>
          <p:spPr>
            <a:xfrm rot="5400000">
              <a:off x="2705100" y="3238501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0" name="Straight Connector 239"/>
            <p:cNvCxnSpPr/>
            <p:nvPr/>
          </p:nvCxnSpPr>
          <p:spPr>
            <a:xfrm rot="5400000">
              <a:off x="1828801" y="3276600"/>
              <a:ext cx="6857999" cy="3048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1" name="Straight Connector 240"/>
            <p:cNvCxnSpPr/>
            <p:nvPr/>
          </p:nvCxnSpPr>
          <p:spPr>
            <a:xfrm rot="16200000" flipH="1">
              <a:off x="1066800" y="3200402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2" name="Straight Connector 241"/>
            <p:cNvCxnSpPr/>
            <p:nvPr/>
          </p:nvCxnSpPr>
          <p:spPr>
            <a:xfrm rot="16200000" flipH="1">
              <a:off x="2362201" y="3352800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3" name="Straight Connector 242"/>
            <p:cNvCxnSpPr/>
            <p:nvPr/>
          </p:nvCxnSpPr>
          <p:spPr>
            <a:xfrm rot="5400000">
              <a:off x="2646045" y="2722246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56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4" name="Straight Connector 243"/>
            <p:cNvCxnSpPr/>
            <p:nvPr/>
          </p:nvCxnSpPr>
          <p:spPr>
            <a:xfrm rot="5400000">
              <a:off x="3048952" y="3277553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5" name="Straight Connector 244"/>
            <p:cNvCxnSpPr/>
            <p:nvPr/>
          </p:nvCxnSpPr>
          <p:spPr>
            <a:xfrm rot="5400000">
              <a:off x="2895600" y="3276601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6" name="Straight Connector 245"/>
            <p:cNvCxnSpPr/>
            <p:nvPr/>
          </p:nvCxnSpPr>
          <p:spPr>
            <a:xfrm rot="5400000">
              <a:off x="2388870" y="3227071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7" name="Straight Connector 246"/>
            <p:cNvCxnSpPr/>
            <p:nvPr/>
          </p:nvCxnSpPr>
          <p:spPr>
            <a:xfrm rot="16200000" flipH="1">
              <a:off x="2236470" y="3326131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8" name="Straight Connector 247"/>
            <p:cNvCxnSpPr/>
            <p:nvPr/>
          </p:nvCxnSpPr>
          <p:spPr>
            <a:xfrm rot="16200000" flipH="1">
              <a:off x="1752600" y="3352801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9" name="Straight Connector 248"/>
            <p:cNvCxnSpPr/>
            <p:nvPr/>
          </p:nvCxnSpPr>
          <p:spPr>
            <a:xfrm rot="16200000" flipH="1">
              <a:off x="19812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0" name="Straight Connector 249"/>
            <p:cNvCxnSpPr/>
            <p:nvPr/>
          </p:nvCxnSpPr>
          <p:spPr>
            <a:xfrm rot="5400000">
              <a:off x="3467100" y="3314701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1" name="Straight Connector 250"/>
            <p:cNvCxnSpPr/>
            <p:nvPr/>
          </p:nvCxnSpPr>
          <p:spPr>
            <a:xfrm rot="16200000" flipH="1">
              <a:off x="3467099" y="3314701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2" name="Straight Connector 251"/>
            <p:cNvCxnSpPr/>
            <p:nvPr/>
          </p:nvCxnSpPr>
          <p:spPr>
            <a:xfrm rot="5400000">
              <a:off x="4038600" y="3429001"/>
              <a:ext cx="6858000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3" name="Straight Connector 252"/>
            <p:cNvCxnSpPr/>
            <p:nvPr/>
          </p:nvCxnSpPr>
          <p:spPr>
            <a:xfrm rot="16200000" flipH="1">
              <a:off x="3886200" y="3200401"/>
              <a:ext cx="6858000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4" name="Straight Connector 253"/>
            <p:cNvCxnSpPr/>
            <p:nvPr/>
          </p:nvCxnSpPr>
          <p:spPr>
            <a:xfrm rot="5400000">
              <a:off x="4000501" y="3238501"/>
              <a:ext cx="6858000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5" name="Straight Connector 254"/>
            <p:cNvCxnSpPr/>
            <p:nvPr/>
          </p:nvCxnSpPr>
          <p:spPr>
            <a:xfrm rot="16200000" flipH="1">
              <a:off x="4572000" y="3200401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7" name="Straight Connector 256"/>
            <p:cNvCxnSpPr/>
            <p:nvPr/>
          </p:nvCxnSpPr>
          <p:spPr>
            <a:xfrm rot="16200000" flipH="1">
              <a:off x="37338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8" name="Straight Connector 257"/>
            <p:cNvCxnSpPr/>
            <p:nvPr/>
          </p:nvCxnSpPr>
          <p:spPr>
            <a:xfrm rot="5400000">
              <a:off x="3619500" y="3314700"/>
              <a:ext cx="6858000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9" name="Straight Connector 258"/>
            <p:cNvCxnSpPr/>
            <p:nvPr/>
          </p:nvCxnSpPr>
          <p:spPr>
            <a:xfrm rot="16200000" flipH="1">
              <a:off x="4214813" y="3252788"/>
              <a:ext cx="6858000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0" name="Straight Connector 259"/>
            <p:cNvCxnSpPr/>
            <p:nvPr/>
          </p:nvCxnSpPr>
          <p:spPr>
            <a:xfrm rot="16200000" flipH="1">
              <a:off x="4751070" y="3326131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1" name="Straight Connector 260"/>
            <p:cNvCxnSpPr/>
            <p:nvPr/>
          </p:nvCxnSpPr>
          <p:spPr>
            <a:xfrm rot="16200000" flipH="1">
              <a:off x="4343400" y="3352801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2" name="Straight Connector 261"/>
            <p:cNvCxnSpPr/>
            <p:nvPr/>
          </p:nvCxnSpPr>
          <p:spPr>
            <a:xfrm rot="16200000" flipH="1">
              <a:off x="4572000" y="3352801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4" name="Straight Connector 263"/>
            <p:cNvCxnSpPr/>
            <p:nvPr/>
          </p:nvCxnSpPr>
          <p:spPr>
            <a:xfrm rot="16200000" flipH="1">
              <a:off x="5257800" y="3352802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5" name="Straight Connector 264"/>
            <p:cNvCxnSpPr/>
            <p:nvPr/>
          </p:nvCxnSpPr>
          <p:spPr>
            <a:xfrm rot="16200000" flipH="1">
              <a:off x="5067300" y="3238502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6" name="Straight Connector 265"/>
            <p:cNvCxnSpPr/>
            <p:nvPr/>
          </p:nvCxnSpPr>
          <p:spPr>
            <a:xfrm rot="5400000">
              <a:off x="5219700" y="3238502"/>
              <a:ext cx="6858000" cy="3810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7" name="Straight Connector 266"/>
            <p:cNvCxnSpPr/>
            <p:nvPr/>
          </p:nvCxnSpPr>
          <p:spPr>
            <a:xfrm rot="16200000" flipH="1">
              <a:off x="4876801" y="3352801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8" name="Straight Connector 267"/>
            <p:cNvCxnSpPr/>
            <p:nvPr/>
          </p:nvCxnSpPr>
          <p:spPr>
            <a:xfrm rot="5400000">
              <a:off x="5527994" y="3318196"/>
              <a:ext cx="6888479" cy="191133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0" name="Straight Connector 269"/>
            <p:cNvCxnSpPr/>
            <p:nvPr/>
          </p:nvCxnSpPr>
          <p:spPr>
            <a:xfrm rot="5400000">
              <a:off x="4850130" y="3227072"/>
              <a:ext cx="6858000" cy="40386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1" name="Straight Connector 270"/>
            <p:cNvCxnSpPr/>
            <p:nvPr/>
          </p:nvCxnSpPr>
          <p:spPr>
            <a:xfrm rot="16200000" flipH="1">
              <a:off x="4751070" y="3326132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8" name="Straight Connector 277"/>
            <p:cNvCxnSpPr/>
            <p:nvPr/>
          </p:nvCxnSpPr>
          <p:spPr>
            <a:xfrm rot="5400000">
              <a:off x="5562599" y="3429001"/>
              <a:ext cx="6858002" cy="1588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3" name="Straight Connector 282"/>
            <p:cNvCxnSpPr/>
            <p:nvPr/>
          </p:nvCxnSpPr>
          <p:spPr>
            <a:xfrm rot="5400000">
              <a:off x="2552700" y="3390900"/>
              <a:ext cx="6858000" cy="76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9" name="Straight Connector 288"/>
            <p:cNvCxnSpPr/>
            <p:nvPr/>
          </p:nvCxnSpPr>
          <p:spPr>
            <a:xfrm rot="16200000" flipH="1">
              <a:off x="3048000" y="3352800"/>
              <a:ext cx="6858000" cy="1524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2" name="Straight Connector 291"/>
            <p:cNvCxnSpPr/>
            <p:nvPr/>
          </p:nvCxnSpPr>
          <p:spPr>
            <a:xfrm rot="16200000" flipH="1">
              <a:off x="3238500" y="3238500"/>
              <a:ext cx="6858000" cy="381000"/>
            </a:xfrm>
            <a:prstGeom prst="line">
              <a:avLst/>
            </a:prstGeom>
            <a:ln w="19050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4" name="Straight Connector 293"/>
            <p:cNvCxnSpPr/>
            <p:nvPr/>
          </p:nvCxnSpPr>
          <p:spPr>
            <a:xfrm rot="5400000">
              <a:off x="2133600" y="3276600"/>
              <a:ext cx="6858000" cy="3048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8" name="Straight Connector 297"/>
            <p:cNvCxnSpPr/>
            <p:nvPr/>
          </p:nvCxnSpPr>
          <p:spPr>
            <a:xfrm rot="16200000" flipH="1">
              <a:off x="3148013" y="3252789"/>
              <a:ext cx="6858000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9" name="Straight Connector 298"/>
            <p:cNvCxnSpPr/>
            <p:nvPr/>
          </p:nvCxnSpPr>
          <p:spPr>
            <a:xfrm rot="5400000">
              <a:off x="37719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2" name="Straight Connector 301"/>
            <p:cNvCxnSpPr/>
            <p:nvPr/>
          </p:nvCxnSpPr>
          <p:spPr>
            <a:xfrm rot="5400000">
              <a:off x="4229100" y="2933700"/>
              <a:ext cx="6858000" cy="990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7" name="Straight Connector 306"/>
            <p:cNvCxnSpPr/>
            <p:nvPr/>
          </p:nvCxnSpPr>
          <p:spPr>
            <a:xfrm rot="16200000" flipH="1">
              <a:off x="1371600" y="3200403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3" name="Rectangle 112"/>
          <p:cNvSpPr/>
          <p:nvPr/>
        </p:nvSpPr>
        <p:spPr>
          <a:xfrm>
            <a:off x="0" y="1905000"/>
            <a:ext cx="4953000" cy="31242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grpSp>
        <p:nvGrpSpPr>
          <p:cNvPr id="94" name="Group 93"/>
          <p:cNvGrpSpPr/>
          <p:nvPr/>
        </p:nvGrpSpPr>
        <p:grpSpPr>
          <a:xfrm>
            <a:off x="0" y="2057400"/>
            <a:ext cx="4801394" cy="2820988"/>
            <a:chOff x="0" y="2057400"/>
            <a:chExt cx="4801394" cy="2820988"/>
          </a:xfrm>
        </p:grpSpPr>
        <p:cxnSp>
          <p:nvCxnSpPr>
            <p:cNvPr id="117" name="Straight Connector 116"/>
            <p:cNvCxnSpPr/>
            <p:nvPr/>
          </p:nvCxnSpPr>
          <p:spPr>
            <a:xfrm>
              <a:off x="0" y="2057400"/>
              <a:ext cx="4800600" cy="1588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Straight Connector 117"/>
            <p:cNvCxnSpPr/>
            <p:nvPr/>
          </p:nvCxnSpPr>
          <p:spPr>
            <a:xfrm>
              <a:off x="0" y="4876800"/>
              <a:ext cx="4800600" cy="1588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Straight Connector 119"/>
            <p:cNvCxnSpPr/>
            <p:nvPr/>
          </p:nvCxnSpPr>
          <p:spPr>
            <a:xfrm rot="5400000">
              <a:off x="3391694" y="3467100"/>
              <a:ext cx="2818606" cy="794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2130425"/>
            <a:ext cx="4419600" cy="1600327"/>
          </a:xfrm>
        </p:spPr>
        <p:txBody>
          <a:bodyPr anchor="b">
            <a:normAutofit/>
          </a:bodyPr>
          <a:lstStyle>
            <a:lvl1pPr algn="l">
              <a:defRPr sz="3600" b="1" cap="none" spc="40" baseline="0">
                <a:ln w="13335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3733800"/>
            <a:ext cx="4419600" cy="1066800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92"/>
          <p:cNvGrpSpPr/>
          <p:nvPr/>
        </p:nvGrpSpPr>
        <p:grpSpPr>
          <a:xfrm>
            <a:off x="1" y="-30478"/>
            <a:ext cx="9067799" cy="4846320"/>
            <a:chOff x="1" y="-30477"/>
            <a:chExt cx="9067799" cy="4526277"/>
          </a:xfrm>
        </p:grpSpPr>
        <p:cxnSp>
          <p:nvCxnSpPr>
            <p:cNvPr id="8" name="Straight Connector 7"/>
            <p:cNvCxnSpPr/>
            <p:nvPr/>
          </p:nvCxnSpPr>
          <p:spPr>
            <a:xfrm rot="16200000" flipH="1">
              <a:off x="-27166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rot="16200000" flipH="1">
              <a:off x="-46216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rot="5400000">
              <a:off x="-30976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5400000">
              <a:off x="-206236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H="1">
              <a:off x="-2138565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16200000" flipH="1">
              <a:off x="-195465" y="1785212"/>
              <a:ext cx="4505731" cy="9144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6200000" flipH="1">
              <a:off x="-1643265" y="2013812"/>
              <a:ext cx="4505731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5400000">
              <a:off x="-1528964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H="1">
              <a:off x="-957465" y="2013812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6200000" flipH="1">
              <a:off x="-194806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6200000" flipH="1">
              <a:off x="-652664" y="2166211"/>
              <a:ext cx="4505731" cy="152401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rot="16200000" flipH="1">
              <a:off x="-164326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H="1">
              <a:off x="-1790700" y="2019300"/>
              <a:ext cx="4495800" cy="4572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>
              <a:off x="-55551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rot="5400000">
              <a:off x="34087" y="2090964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rot="5400000">
              <a:off x="2617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 rot="5400000">
              <a:off x="-67933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 rot="16200000" flipH="1">
              <a:off x="-1467052" y="2066200"/>
              <a:ext cx="4505731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 rot="16200000" flipH="1">
              <a:off x="-77839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 rot="16200000" flipH="1">
              <a:off x="-118606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 rot="16200000" flipH="1">
              <a:off x="-95746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 rot="16200000" flipH="1">
              <a:off x="22429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 rot="16200000" flipH="1">
              <a:off x="20524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 rot="5400000">
              <a:off x="2204835" y="2051912"/>
              <a:ext cx="4505731" cy="3810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 rot="5400000">
              <a:off x="45223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 rot="16200000" flipH="1">
              <a:off x="376035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 rot="5400000">
              <a:off x="1023735" y="2242139"/>
              <a:ext cx="4505731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 rot="16200000" flipH="1">
              <a:off x="871335" y="2013812"/>
              <a:ext cx="4505731" cy="4572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 rot="5400000">
              <a:off x="985636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 rot="16200000" flipH="1">
              <a:off x="1557135" y="2013812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 rot="16200000" flipH="1">
              <a:off x="5665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 rot="16200000" flipH="1">
              <a:off x="1861936" y="2166211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 rot="16200000" flipH="1">
              <a:off x="8713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 rot="5400000">
              <a:off x="147435" y="2128112"/>
              <a:ext cx="4505731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>
            <a:xfrm rot="5400000">
              <a:off x="195909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/>
          </p:nvCxnSpPr>
          <p:spPr>
            <a:xfrm rot="5400000">
              <a:off x="2548687" y="2090964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/>
            <p:nvPr/>
          </p:nvCxnSpPr>
          <p:spPr>
            <a:xfrm rot="5400000">
              <a:off x="27763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 rot="5400000">
              <a:off x="183526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/>
            <p:cNvCxnSpPr/>
            <p:nvPr/>
          </p:nvCxnSpPr>
          <p:spPr>
            <a:xfrm rot="16200000" flipH="1">
              <a:off x="1047548" y="2066200"/>
              <a:ext cx="4505731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/>
            <p:cNvCxnSpPr/>
            <p:nvPr/>
          </p:nvCxnSpPr>
          <p:spPr>
            <a:xfrm rot="16200000" flipH="1">
              <a:off x="17362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/>
            <p:cNvCxnSpPr/>
            <p:nvPr/>
          </p:nvCxnSpPr>
          <p:spPr>
            <a:xfrm rot="16200000" flipH="1">
              <a:off x="13285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/>
            <p:cNvCxnSpPr/>
            <p:nvPr/>
          </p:nvCxnSpPr>
          <p:spPr>
            <a:xfrm rot="16200000" flipH="1">
              <a:off x="1557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/>
            <p:cNvCxnSpPr/>
            <p:nvPr/>
          </p:nvCxnSpPr>
          <p:spPr>
            <a:xfrm rot="16200000" flipH="1">
              <a:off x="3919335" y="2166212"/>
              <a:ext cx="4505731" cy="152400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/>
            <p:cNvCxnSpPr/>
            <p:nvPr/>
          </p:nvCxnSpPr>
          <p:spPr>
            <a:xfrm rot="16200000" flipH="1">
              <a:off x="3271636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/>
            <p:cNvCxnSpPr/>
            <p:nvPr/>
          </p:nvCxnSpPr>
          <p:spPr>
            <a:xfrm rot="5400000">
              <a:off x="38812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/>
            <p:cNvCxnSpPr/>
            <p:nvPr/>
          </p:nvCxnSpPr>
          <p:spPr>
            <a:xfrm rot="5400000">
              <a:off x="3004936" y="2090012"/>
              <a:ext cx="4505730" cy="3048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 rot="16200000" flipH="1">
              <a:off x="2242935" y="2013813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/>
            <p:nvPr/>
          </p:nvCxnSpPr>
          <p:spPr>
            <a:xfrm rot="16200000" flipH="1">
              <a:off x="3538336" y="2166212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 rot="5400000">
              <a:off x="382218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56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/>
            <p:cNvCxnSpPr/>
            <p:nvPr/>
          </p:nvCxnSpPr>
          <p:spPr>
            <a:xfrm rot="5400000">
              <a:off x="4225087" y="2090965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/>
          </p:nvCxnSpPr>
          <p:spPr>
            <a:xfrm rot="5400000">
              <a:off x="40717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 rot="5400000">
              <a:off x="356500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/>
            <p:cNvCxnSpPr/>
            <p:nvPr/>
          </p:nvCxnSpPr>
          <p:spPr>
            <a:xfrm rot="16200000" flipH="1">
              <a:off x="34126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 rot="16200000" flipH="1">
              <a:off x="2928735" y="2166212"/>
              <a:ext cx="4505731" cy="152400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 rot="16200000" flipH="1">
              <a:off x="3081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/>
            <p:cNvCxnSpPr/>
            <p:nvPr/>
          </p:nvCxnSpPr>
          <p:spPr>
            <a:xfrm rot="5400000">
              <a:off x="464323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/>
            <p:nvPr/>
          </p:nvCxnSpPr>
          <p:spPr>
            <a:xfrm rot="16200000" flipH="1">
              <a:off x="4643234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/>
            <p:nvPr/>
          </p:nvCxnSpPr>
          <p:spPr>
            <a:xfrm rot="5400000">
              <a:off x="5214735" y="2242140"/>
              <a:ext cx="4505731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/>
            <p:cNvCxnSpPr/>
            <p:nvPr/>
          </p:nvCxnSpPr>
          <p:spPr>
            <a:xfrm rot="16200000" flipH="1">
              <a:off x="5062335" y="2013812"/>
              <a:ext cx="4505731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/>
            <p:cNvCxnSpPr/>
            <p:nvPr/>
          </p:nvCxnSpPr>
          <p:spPr>
            <a:xfrm rot="5400000">
              <a:off x="5176636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/>
            <p:cNvCxnSpPr/>
            <p:nvPr/>
          </p:nvCxnSpPr>
          <p:spPr>
            <a:xfrm rot="16200000" flipH="1">
              <a:off x="5748135" y="2013813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/>
            <p:cNvCxnSpPr/>
            <p:nvPr/>
          </p:nvCxnSpPr>
          <p:spPr>
            <a:xfrm rot="16200000" flipH="1">
              <a:off x="49099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/>
            <p:cNvCxnSpPr/>
            <p:nvPr/>
          </p:nvCxnSpPr>
          <p:spPr>
            <a:xfrm rot="5400000">
              <a:off x="4795635" y="2128112"/>
              <a:ext cx="4505731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/>
          </p:nvCxnSpPr>
          <p:spPr>
            <a:xfrm rot="16200000" flipH="1">
              <a:off x="5390948" y="2066200"/>
              <a:ext cx="4505731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/>
          </p:nvCxnSpPr>
          <p:spPr>
            <a:xfrm rot="16200000" flipH="1">
              <a:off x="59272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/>
            <p:cNvCxnSpPr/>
            <p:nvPr/>
          </p:nvCxnSpPr>
          <p:spPr>
            <a:xfrm rot="16200000" flipH="1">
              <a:off x="55195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/>
            <p:cNvCxnSpPr/>
            <p:nvPr/>
          </p:nvCxnSpPr>
          <p:spPr>
            <a:xfrm rot="16200000" flipH="1">
              <a:off x="5748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/>
            <p:cNvCxnSpPr/>
            <p:nvPr/>
          </p:nvCxnSpPr>
          <p:spPr>
            <a:xfrm rot="16200000" flipH="1">
              <a:off x="6433935" y="2166213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/>
            <p:cNvCxnSpPr/>
            <p:nvPr/>
          </p:nvCxnSpPr>
          <p:spPr>
            <a:xfrm rot="16200000" flipH="1">
              <a:off x="6243435" y="2051913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/>
            <p:cNvCxnSpPr/>
            <p:nvPr/>
          </p:nvCxnSpPr>
          <p:spPr>
            <a:xfrm rot="5400000">
              <a:off x="6395835" y="2051913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77"/>
            <p:cNvCxnSpPr/>
            <p:nvPr/>
          </p:nvCxnSpPr>
          <p:spPr>
            <a:xfrm rot="16200000" flipH="1">
              <a:off x="6052936" y="2166212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78"/>
            <p:cNvCxnSpPr/>
            <p:nvPr/>
          </p:nvCxnSpPr>
          <p:spPr>
            <a:xfrm rot="5400000">
              <a:off x="6709356" y="2136834"/>
              <a:ext cx="4525755" cy="191133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Connector 79"/>
            <p:cNvCxnSpPr/>
            <p:nvPr/>
          </p:nvCxnSpPr>
          <p:spPr>
            <a:xfrm rot="5400000">
              <a:off x="6026265" y="2040483"/>
              <a:ext cx="4505731" cy="40386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/>
            <p:cNvCxnSpPr/>
            <p:nvPr/>
          </p:nvCxnSpPr>
          <p:spPr>
            <a:xfrm rot="16200000" flipH="1">
              <a:off x="5927205" y="2139543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/>
            <p:cNvCxnSpPr/>
            <p:nvPr/>
          </p:nvCxnSpPr>
          <p:spPr>
            <a:xfrm rot="5400000">
              <a:off x="6738734" y="2242140"/>
              <a:ext cx="4505732" cy="1588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/>
            <p:cNvCxnSpPr/>
            <p:nvPr/>
          </p:nvCxnSpPr>
          <p:spPr>
            <a:xfrm rot="5400000">
              <a:off x="3728835" y="2204312"/>
              <a:ext cx="4505731" cy="76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/>
            <p:cNvCxnSpPr/>
            <p:nvPr/>
          </p:nvCxnSpPr>
          <p:spPr>
            <a:xfrm rot="16200000" flipH="1">
              <a:off x="4224135" y="2166212"/>
              <a:ext cx="4505731" cy="1524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/>
            <p:cNvCxnSpPr/>
            <p:nvPr/>
          </p:nvCxnSpPr>
          <p:spPr>
            <a:xfrm rot="16200000" flipH="1">
              <a:off x="4414635" y="2051912"/>
              <a:ext cx="4505731" cy="381000"/>
            </a:xfrm>
            <a:prstGeom prst="line">
              <a:avLst/>
            </a:prstGeom>
            <a:ln w="19050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Connector 85"/>
            <p:cNvCxnSpPr/>
            <p:nvPr/>
          </p:nvCxnSpPr>
          <p:spPr>
            <a:xfrm rot="5400000">
              <a:off x="3309735" y="2090012"/>
              <a:ext cx="4505731" cy="3048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Straight Connector 86"/>
            <p:cNvCxnSpPr/>
            <p:nvPr/>
          </p:nvCxnSpPr>
          <p:spPr>
            <a:xfrm rot="16200000" flipH="1">
              <a:off x="4324148" y="2066200"/>
              <a:ext cx="4505731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Connector 87"/>
            <p:cNvCxnSpPr/>
            <p:nvPr/>
          </p:nvCxnSpPr>
          <p:spPr>
            <a:xfrm rot="5400000">
              <a:off x="49480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Straight Connector 88"/>
            <p:cNvCxnSpPr/>
            <p:nvPr/>
          </p:nvCxnSpPr>
          <p:spPr>
            <a:xfrm rot="5400000">
              <a:off x="5405235" y="1747112"/>
              <a:ext cx="4505731" cy="990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Straight Connector 89"/>
            <p:cNvCxnSpPr/>
            <p:nvPr/>
          </p:nvCxnSpPr>
          <p:spPr>
            <a:xfrm rot="16200000" flipH="1">
              <a:off x="2547735" y="2013814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4" name="Rectangle 93"/>
          <p:cNvSpPr/>
          <p:nvPr/>
        </p:nvSpPr>
        <p:spPr>
          <a:xfrm>
            <a:off x="0" y="4311168"/>
            <a:ext cx="9144000" cy="1905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96" name="Straight Connector 95"/>
          <p:cNvCxnSpPr/>
          <p:nvPr/>
        </p:nvCxnSpPr>
        <p:spPr>
          <a:xfrm>
            <a:off x="0" y="4387368"/>
            <a:ext cx="914400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Connector 96"/>
          <p:cNvCxnSpPr/>
          <p:nvPr/>
        </p:nvCxnSpPr>
        <p:spPr>
          <a:xfrm>
            <a:off x="0" y="6138380"/>
            <a:ext cx="914400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621364"/>
            <a:ext cx="8305800" cy="414649"/>
          </a:xfrm>
        </p:spPr>
        <p:txBody>
          <a:bodyPr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95" name="Title 94"/>
          <p:cNvSpPr>
            <a:spLocks noGrp="1"/>
          </p:cNvSpPr>
          <p:nvPr>
            <p:ph type="title"/>
          </p:nvPr>
        </p:nvSpPr>
        <p:spPr>
          <a:xfrm>
            <a:off x="457200" y="4463568"/>
            <a:ext cx="8305800" cy="11430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22.01.2020</a:t>
            </a:fld>
            <a:endParaRPr lang="ru-RU"/>
          </a:p>
        </p:txBody>
      </p:sp>
      <p:sp>
        <p:nvSpPr>
          <p:cNvPr id="91" name="Footer Placeholder 9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2" name="Slide Number Placeholder 9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22.01.2020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22.01.2020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22.01.2020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00400" y="273050"/>
            <a:ext cx="54864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7" name="Rectangle 36"/>
          <p:cNvSpPr/>
          <p:nvPr/>
        </p:nvSpPr>
        <p:spPr>
          <a:xfrm>
            <a:off x="0" y="1563624"/>
            <a:ext cx="2761488" cy="3313176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39" name="Straight Connector 38"/>
          <p:cNvCxnSpPr/>
          <p:nvPr/>
        </p:nvCxnSpPr>
        <p:spPr>
          <a:xfrm rot="5400000">
            <a:off x="1128157" y="3221339"/>
            <a:ext cx="3017520" cy="794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0" y="1712976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>
            <a:off x="0" y="4733544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1901952"/>
            <a:ext cx="2377440" cy="137160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tabLst>
                <a:tab pos="3830638" algn="l"/>
              </a:tabLst>
              <a:defRPr lang="en-US" sz="2600" b="1" kern="1200" cap="none" spc="20" baseline="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400" y="3273552"/>
            <a:ext cx="2377440" cy="13716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200400" y="381000"/>
            <a:ext cx="5562600" cy="5638800"/>
          </a:xfrm>
          <a:solidFill>
            <a:schemeClr val="bg2"/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3" name="Rectangle 32"/>
          <p:cNvSpPr/>
          <p:nvPr/>
        </p:nvSpPr>
        <p:spPr>
          <a:xfrm>
            <a:off x="0" y="1563624"/>
            <a:ext cx="2761488" cy="3313176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34" name="Straight Connector 33"/>
          <p:cNvCxnSpPr/>
          <p:nvPr/>
        </p:nvCxnSpPr>
        <p:spPr>
          <a:xfrm rot="5400000">
            <a:off x="1128157" y="3221339"/>
            <a:ext cx="3017520" cy="794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0" y="1712976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/>
          <p:cNvCxnSpPr/>
          <p:nvPr/>
        </p:nvCxnSpPr>
        <p:spPr>
          <a:xfrm>
            <a:off x="0" y="4733544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5448" y="1905000"/>
            <a:ext cx="2377440" cy="1371600"/>
          </a:xfrm>
        </p:spPr>
        <p:txBody>
          <a:bodyPr anchor="b">
            <a:normAutofit/>
          </a:bodyPr>
          <a:lstStyle>
            <a:lvl1pPr algn="l">
              <a:defRPr sz="2600" b="1" cap="none" spc="20" baseline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400" y="3276600"/>
            <a:ext cx="2377440" cy="13716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Rectangle 189"/>
          <p:cNvSpPr/>
          <p:nvPr/>
        </p:nvSpPr>
        <p:spPr>
          <a:xfrm>
            <a:off x="149352" y="137160"/>
            <a:ext cx="8869680" cy="6583680"/>
          </a:xfrm>
          <a:prstGeom prst="rect">
            <a:avLst/>
          </a:prstGeom>
          <a:noFill/>
          <a:ln w="19050" cmpd="sng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124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22.01.2020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31123" y="6312408"/>
            <a:ext cx="348175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124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algn="l" defTabSz="914400" rtl="0" eaLnBrk="1" latinLnBrk="0" hangingPunct="1">
        <a:spcBef>
          <a:spcPct val="0"/>
        </a:spcBef>
        <a:buNone/>
        <a:tabLst>
          <a:tab pos="3830638" algn="l"/>
        </a:tabLst>
        <a:defRPr sz="3600" b="1" kern="1200" cap="none" spc="50">
          <a:ln w="13335" cmpd="sng">
            <a:solidFill>
              <a:schemeClr val="accent1">
                <a:lumMod val="50000"/>
              </a:schemeClr>
            </a:solidFill>
            <a:prstDash val="solid"/>
          </a:ln>
          <a:solidFill>
            <a:schemeClr val="accent6">
              <a:tint val="1000"/>
            </a:schemeClr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8872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91640" indent="-18288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4884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4365104"/>
            <a:ext cx="9144000" cy="1754326"/>
          </a:xfrm>
          <a:prstGeom prst="rect">
            <a:avLst/>
          </a:prstGeom>
          <a:solidFill>
            <a:schemeClr val="tx1"/>
          </a:solidFill>
        </p:spPr>
        <p:txBody>
          <a:bodyPr wrap="square">
            <a:spAutoFit/>
          </a:bodyPr>
          <a:lstStyle/>
          <a:p>
            <a:r>
              <a:rPr lang="ru-RU" sz="3600" b="1" spc="40" dirty="0">
                <a:ln w="13335" cmpd="sng">
                  <a:solidFill>
                    <a:srgbClr val="93A299">
                      <a:lumMod val="50000"/>
                    </a:srgbClr>
                  </a:solidFill>
                  <a:prstDash val="solid"/>
                </a:ln>
                <a:solidFill>
                  <a:srgbClr val="C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К 75- </a:t>
            </a:r>
            <a:r>
              <a:rPr lang="ru-RU" sz="3600" b="1" spc="40" dirty="0" err="1">
                <a:ln w="13335" cmpd="sng">
                  <a:solidFill>
                    <a:srgbClr val="93A299">
                      <a:lumMod val="50000"/>
                    </a:srgbClr>
                  </a:solidFill>
                  <a:prstDash val="solid"/>
                </a:ln>
                <a:solidFill>
                  <a:srgbClr val="C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летию</a:t>
            </a:r>
            <a:r>
              <a:rPr lang="ru-RU" sz="3600" b="1" spc="40" dirty="0">
                <a:ln w="13335" cmpd="sng">
                  <a:solidFill>
                    <a:srgbClr val="93A299">
                      <a:lumMod val="50000"/>
                    </a:srgbClr>
                  </a:solidFill>
                  <a:prstDash val="solid"/>
                </a:ln>
                <a:solidFill>
                  <a:srgbClr val="C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полного освобождения Ленинграда </a:t>
            </a:r>
          </a:p>
          <a:p>
            <a:r>
              <a:rPr lang="ru-RU" sz="3600" b="1" spc="40" dirty="0">
                <a:ln w="13335" cmpd="sng">
                  <a:solidFill>
                    <a:srgbClr val="93A299">
                      <a:lumMod val="50000"/>
                    </a:srgbClr>
                  </a:solidFill>
                  <a:prstDash val="solid"/>
                </a:ln>
                <a:solidFill>
                  <a:srgbClr val="C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от блокады</a:t>
            </a:r>
            <a:endParaRPr lang="ru-RU" dirty="0"/>
          </a:p>
        </p:txBody>
      </p:sp>
      <p:pic>
        <p:nvPicPr>
          <p:cNvPr id="1030" name="Picture 6" descr="http://www.bullmastif.ru/img/or/5273583b3352121635fbf67bf1658fae8c2cf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570821"/>
            <a:ext cx="4065815" cy="3618576"/>
          </a:xfrm>
          <a:prstGeom prst="rect">
            <a:avLst/>
          </a:prstGeom>
          <a:noFill/>
          <a:ln w="38100">
            <a:solidFill>
              <a:srgbClr val="FFFFCC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://yahooeu.ru/uploads/posts/2011-05/1304877238_431453_bei_vraga_00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755" y="104747"/>
            <a:ext cx="2934340" cy="4055592"/>
          </a:xfrm>
          <a:prstGeom prst="rect">
            <a:avLst/>
          </a:prstGeom>
          <a:noFill/>
          <a:ln w="38100">
            <a:solidFill>
              <a:srgbClr val="FFFFCC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4530625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289679"/>
            <a:ext cx="8568952" cy="1477328"/>
          </a:xfrm>
          <a:prstGeom prst="rect">
            <a:avLst/>
          </a:prstGeom>
          <a:solidFill>
            <a:schemeClr val="tx1"/>
          </a:solidFill>
          <a:ln w="38100">
            <a:solidFill>
              <a:srgbClr val="0070C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rgbClr val="000000"/>
                </a:solidFill>
                <a:latin typeface="Verdana"/>
              </a:rPr>
              <a:t>Всего</a:t>
            </a:r>
            <a:r>
              <a:rPr lang="ru-RU" dirty="0">
                <a:solidFill>
                  <a:srgbClr val="000000"/>
                </a:solidFill>
                <a:latin typeface="Verdana"/>
              </a:rPr>
              <a:t>, согласно последним исследованиям, за первый, самый тяжёлый год блокады погибли приблизительно </a:t>
            </a:r>
          </a:p>
          <a:p>
            <a:pPr algn="ctr"/>
            <a:r>
              <a:rPr lang="ru-RU" b="1" dirty="0">
                <a:solidFill>
                  <a:srgbClr val="000000"/>
                </a:solidFill>
                <a:latin typeface="Verdana"/>
              </a:rPr>
              <a:t>780 000</a:t>
            </a:r>
            <a:r>
              <a:rPr lang="ru-RU" dirty="0">
                <a:solidFill>
                  <a:srgbClr val="000000"/>
                </a:solidFill>
                <a:latin typeface="Verdana"/>
              </a:rPr>
              <a:t>ленинградцев.</a:t>
            </a:r>
            <a:br>
              <a:rPr lang="ru-RU" dirty="0"/>
            </a:br>
            <a:r>
              <a:rPr lang="ru-RU" dirty="0">
                <a:solidFill>
                  <a:srgbClr val="000000"/>
                </a:solidFill>
                <a:latin typeface="Verdana"/>
              </a:rPr>
              <a:t>За  все годы блокады погибло, по разным данным, от </a:t>
            </a:r>
            <a:r>
              <a:rPr lang="ru-RU" b="1" dirty="0">
                <a:solidFill>
                  <a:srgbClr val="000000"/>
                </a:solidFill>
                <a:latin typeface="Verdana"/>
              </a:rPr>
              <a:t>600 тысяч до 1,5</a:t>
            </a:r>
            <a:r>
              <a:rPr lang="ru-RU" dirty="0">
                <a:solidFill>
                  <a:srgbClr val="000000"/>
                </a:solidFill>
                <a:latin typeface="Verdana"/>
              </a:rPr>
              <a:t> миллиона человек.</a:t>
            </a:r>
            <a:endParaRPr lang="ru-RU" dirty="0"/>
          </a:p>
        </p:txBody>
      </p:sp>
      <p:pic>
        <p:nvPicPr>
          <p:cNvPr id="9218" name="Picture 2" descr="3109898_poslednii_pyt (336x446, 100Kb)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932457"/>
            <a:ext cx="3506852" cy="4654930"/>
          </a:xfrm>
          <a:prstGeom prst="rect">
            <a:avLst/>
          </a:prstGeom>
          <a:noFill/>
          <a:ln w="38100">
            <a:solidFill>
              <a:srgbClr val="FFFFCC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716016" y="5661248"/>
            <a:ext cx="3467616" cy="584775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ru-RU" sz="3200" i="1" dirty="0">
                <a:solidFill>
                  <a:srgbClr val="002060"/>
                </a:solidFill>
              </a:rPr>
              <a:t>В последний путь.</a:t>
            </a:r>
          </a:p>
        </p:txBody>
      </p:sp>
      <p:pic>
        <p:nvPicPr>
          <p:cNvPr id="9220" name="Picture 4" descr="http://copypast.ru/uploads/posts/thumbs/1296117113_80006957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82844" y="2276872"/>
            <a:ext cx="4909636" cy="3240360"/>
          </a:xfrm>
          <a:prstGeom prst="rect">
            <a:avLst/>
          </a:prstGeom>
          <a:noFill/>
          <a:ln w="38100">
            <a:solidFill>
              <a:srgbClr val="FFFFCC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5449813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260648"/>
            <a:ext cx="8496943" cy="1754326"/>
          </a:xfrm>
          <a:prstGeom prst="rect">
            <a:avLst/>
          </a:prstGeom>
          <a:solidFill>
            <a:schemeClr val="bg1"/>
          </a:solidFill>
          <a:ln w="28575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dirty="0">
                <a:solidFill>
                  <a:srgbClr val="000000"/>
                </a:solidFill>
                <a:latin typeface="Verdana"/>
              </a:rPr>
              <a:t>Большинство умерших в блокаду жителей Ленинграда похоронено на Пискарёвском кладбище (</a:t>
            </a:r>
            <a:r>
              <a:rPr lang="ru-RU" b="1" dirty="0">
                <a:solidFill>
                  <a:srgbClr val="000000"/>
                </a:solidFill>
                <a:latin typeface="Verdana"/>
              </a:rPr>
              <a:t>640 000</a:t>
            </a:r>
            <a:r>
              <a:rPr lang="ru-RU" dirty="0">
                <a:solidFill>
                  <a:srgbClr val="000000"/>
                </a:solidFill>
                <a:latin typeface="Verdana"/>
              </a:rPr>
              <a:t> человек, погибших от голода, и больше чем  </a:t>
            </a:r>
            <a:r>
              <a:rPr lang="ru-RU" b="1" dirty="0">
                <a:solidFill>
                  <a:srgbClr val="000000"/>
                </a:solidFill>
                <a:latin typeface="Verdana"/>
              </a:rPr>
              <a:t>17 000 </a:t>
            </a:r>
            <a:r>
              <a:rPr lang="ru-RU" dirty="0">
                <a:solidFill>
                  <a:srgbClr val="000000"/>
                </a:solidFill>
                <a:latin typeface="Verdana"/>
              </a:rPr>
              <a:t>людей, ставших жертвами бомбежек и  обстрелов)</a:t>
            </a:r>
            <a:br>
              <a:rPr lang="ru-RU" dirty="0"/>
            </a:br>
            <a:r>
              <a:rPr lang="ru-RU" dirty="0">
                <a:solidFill>
                  <a:srgbClr val="000000"/>
                </a:solidFill>
                <a:latin typeface="Verdana"/>
              </a:rPr>
              <a:t>В конце аллеи в скорбном молчании застыла </a:t>
            </a:r>
            <a:r>
              <a:rPr lang="ru-RU" b="1" dirty="0">
                <a:solidFill>
                  <a:srgbClr val="000000"/>
                </a:solidFill>
                <a:latin typeface="Verdana"/>
              </a:rPr>
              <a:t>Родина-Мать</a:t>
            </a:r>
            <a:r>
              <a:rPr lang="ru-RU" dirty="0">
                <a:solidFill>
                  <a:srgbClr val="000000"/>
                </a:solidFill>
                <a:latin typeface="Verdana"/>
              </a:rPr>
              <a:t> – </a:t>
            </a:r>
          </a:p>
          <a:p>
            <a:pPr algn="ctr"/>
            <a:r>
              <a:rPr lang="ru-RU" dirty="0">
                <a:solidFill>
                  <a:srgbClr val="000000"/>
                </a:solidFill>
                <a:latin typeface="Verdana"/>
              </a:rPr>
              <a:t>6-метровая статуя на 6-метровом пьедестале.</a:t>
            </a:r>
            <a:endParaRPr lang="ru-RU" dirty="0"/>
          </a:p>
        </p:txBody>
      </p:sp>
      <p:pic>
        <p:nvPicPr>
          <p:cNvPr id="10242" name="Picture 2" descr="3109898_Rodina_Piskarevka1 (336x448, 36Kb)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2119484"/>
            <a:ext cx="3344416" cy="4459221"/>
          </a:xfrm>
          <a:prstGeom prst="rect">
            <a:avLst/>
          </a:prstGeom>
          <a:noFill/>
          <a:ln>
            <a:solidFill>
              <a:srgbClr val="9900FF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8814787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cs typeface="Arial" pitchFamily="34" charset="0"/>
              </a:rPr>
              <a:t>Многих погибших ленинградцев  кремировали  в печах кирпичного завода, находившегося на территории нынешнего  </a:t>
            </a:r>
            <a:r>
              <a:rPr kumimoji="0" lang="ru-RU" sz="900" b="1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cs typeface="Arial" pitchFamily="34" charset="0"/>
              </a:rPr>
              <a:t>Московского парка Победы.</a:t>
            </a:r>
            <a:br>
              <a:rPr kumimoji="0" lang="ru-RU" sz="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r>
              <a:rPr kumimoji="0" lang="ru-RU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cs typeface="Arial" pitchFamily="34" charset="0"/>
              </a:rPr>
              <a:t>На территории парка построена часовня и установлен </a:t>
            </a:r>
            <a:r>
              <a:rPr kumimoji="0" lang="ru-RU" sz="900" b="1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cs typeface="Arial" pitchFamily="34" charset="0"/>
              </a:rPr>
              <a:t>памятник «Вагонетка»</a:t>
            </a:r>
            <a:r>
              <a:rPr kumimoji="0" lang="ru-RU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cs typeface="Arial" pitchFamily="34" charset="0"/>
              </a:rPr>
              <a:t> — один из самых страшных памятников Петербурга. На таких вагонетках вывозили в близлежащие карьеры после сожжения в печах завода прах погибших.</a:t>
            </a:r>
            <a:br>
              <a:rPr kumimoji="0" lang="ru-RU" sz="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r>
              <a:rPr kumimoji="0" lang="ru-RU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 </a:t>
            </a:r>
            <a:r>
              <a:rPr kumimoji="0" lang="ru-RU" sz="14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endParaRPr kumimoji="0" 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1266" name="Picture 2" descr="3109898_12_vagonetka_prah (320x240, 21Kb)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2564904"/>
            <a:ext cx="6552728" cy="4032448"/>
          </a:xfrm>
          <a:prstGeom prst="rect">
            <a:avLst/>
          </a:prstGeom>
          <a:noFill/>
          <a:ln w="38100">
            <a:solidFill>
              <a:srgbClr val="FFFFCC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467544" y="332656"/>
            <a:ext cx="8424936" cy="2031325"/>
          </a:xfrm>
          <a:prstGeom prst="rect">
            <a:avLst/>
          </a:prstGeom>
          <a:solidFill>
            <a:schemeClr val="bg1"/>
          </a:solidFill>
          <a:ln w="38100">
            <a:solidFill>
              <a:srgbClr val="0070C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dirty="0">
                <a:solidFill>
                  <a:srgbClr val="000000"/>
                </a:solidFill>
                <a:latin typeface="Verdana"/>
              </a:rPr>
              <a:t>Многих погибших ленинградцев  кремировали  в печах кирпичного завода, находившегося на территории нынешнего  </a:t>
            </a:r>
          </a:p>
          <a:p>
            <a:pPr algn="ctr"/>
            <a:r>
              <a:rPr lang="ru-RU" b="1" dirty="0">
                <a:solidFill>
                  <a:srgbClr val="000000"/>
                </a:solidFill>
                <a:latin typeface="Verdana"/>
              </a:rPr>
              <a:t>Московского парка Победы.</a:t>
            </a:r>
            <a:br>
              <a:rPr lang="ru-RU" dirty="0"/>
            </a:br>
            <a:r>
              <a:rPr lang="ru-RU" dirty="0">
                <a:solidFill>
                  <a:srgbClr val="000000"/>
                </a:solidFill>
                <a:latin typeface="Verdana"/>
              </a:rPr>
              <a:t>На территории парка построена часовня и установлен </a:t>
            </a:r>
          </a:p>
          <a:p>
            <a:pPr algn="ctr"/>
            <a:r>
              <a:rPr lang="ru-RU" b="1" dirty="0">
                <a:solidFill>
                  <a:srgbClr val="000000"/>
                </a:solidFill>
                <a:latin typeface="Verdana"/>
              </a:rPr>
              <a:t>памятник «Вагонетка»</a:t>
            </a:r>
            <a:r>
              <a:rPr lang="ru-RU" dirty="0">
                <a:solidFill>
                  <a:srgbClr val="000000"/>
                </a:solidFill>
                <a:latin typeface="Verdana"/>
              </a:rPr>
              <a:t> — один из самых страшных памятников Петербурга. На таких вагонетках вывозили в близлежащие карьеры после сожжения в печах завода прах погибших.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9003086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188640"/>
            <a:ext cx="8640960" cy="1477328"/>
          </a:xfrm>
          <a:prstGeom prst="rect">
            <a:avLst/>
          </a:prstGeom>
          <a:solidFill>
            <a:schemeClr val="tx1"/>
          </a:solidFill>
          <a:ln w="38100">
            <a:solidFill>
              <a:srgbClr val="0070C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dirty="0">
                <a:solidFill>
                  <a:srgbClr val="000000"/>
                </a:solidFill>
                <a:latin typeface="Verdana"/>
              </a:rPr>
              <a:t>Единственным путём сообщения с Ленинградом осталось Ладожское озеро, но и оно находилось  под   обстрелом.</a:t>
            </a:r>
          </a:p>
          <a:p>
            <a:pPr algn="ctr"/>
            <a:r>
              <a:rPr lang="ru-RU" b="1" dirty="0">
                <a:solidFill>
                  <a:srgbClr val="000000"/>
                </a:solidFill>
                <a:latin typeface="Verdana"/>
              </a:rPr>
              <a:t>«Дорога жизни»</a:t>
            </a:r>
            <a:r>
              <a:rPr lang="ru-RU" dirty="0"/>
              <a:t> </a:t>
            </a:r>
            <a:r>
              <a:rPr lang="ru-RU" dirty="0">
                <a:solidFill>
                  <a:srgbClr val="000000"/>
                </a:solidFill>
                <a:latin typeface="Verdana"/>
              </a:rPr>
              <a:t>- стала единственным средством сообщения Ленинграда с Большой землёй. </a:t>
            </a:r>
          </a:p>
          <a:p>
            <a:endParaRPr lang="ru-RU" dirty="0"/>
          </a:p>
        </p:txBody>
      </p:sp>
      <p:pic>
        <p:nvPicPr>
          <p:cNvPr id="12290" name="Picture 2" descr="3109898_12_lad_loshadi (548x365, 26Kb)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809984"/>
            <a:ext cx="7272808" cy="4844116"/>
          </a:xfrm>
          <a:prstGeom prst="rect">
            <a:avLst/>
          </a:prstGeom>
          <a:noFill/>
          <a:ln w="38100">
            <a:solidFill>
              <a:srgbClr val="FFFFCC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5886369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3109898_doroga_jizni_stih (536x336, 32Kb)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99522"/>
            <a:ext cx="8712968" cy="6469838"/>
          </a:xfrm>
          <a:prstGeom prst="rect">
            <a:avLst/>
          </a:prstGeom>
          <a:noFill/>
          <a:ln w="38100">
            <a:solidFill>
              <a:srgbClr val="FFFFCC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95536" y="332656"/>
            <a:ext cx="3528392" cy="1815882"/>
          </a:xfrm>
          <a:prstGeom prst="rect">
            <a:avLst/>
          </a:prstGeom>
          <a:solidFill>
            <a:schemeClr val="tx1"/>
          </a:solidFill>
          <a:ln w="381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ru-RU" sz="2800" dirty="0">
                <a:solidFill>
                  <a:srgbClr val="002060"/>
                </a:solidFill>
              </a:rPr>
              <a:t>Дорогой Жизни шёл к нам хлеб,</a:t>
            </a:r>
          </a:p>
          <a:p>
            <a:r>
              <a:rPr lang="ru-RU" sz="2800" dirty="0">
                <a:solidFill>
                  <a:srgbClr val="002060"/>
                </a:solidFill>
              </a:rPr>
              <a:t>Дорогой дружбы многих к многим.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508104" y="4605004"/>
            <a:ext cx="3240360" cy="1815882"/>
          </a:xfrm>
          <a:prstGeom prst="rect">
            <a:avLst/>
          </a:prstGeom>
          <a:solidFill>
            <a:schemeClr val="tx1"/>
          </a:solidFill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ru-RU" sz="2800" dirty="0">
                <a:solidFill>
                  <a:srgbClr val="002060"/>
                </a:solidFill>
              </a:rPr>
              <a:t>Ещё не знают на земле </a:t>
            </a:r>
          </a:p>
          <a:p>
            <a:r>
              <a:rPr lang="ru-RU" sz="2800" dirty="0">
                <a:solidFill>
                  <a:srgbClr val="002060"/>
                </a:solidFill>
              </a:rPr>
              <a:t>Страшней и радостней дороги.</a:t>
            </a:r>
          </a:p>
        </p:txBody>
      </p:sp>
    </p:spTree>
    <p:extLst>
      <p:ext uri="{BB962C8B-B14F-4D97-AF65-F5344CB8AC3E}">
        <p14:creationId xmlns:p14="http://schemas.microsoft.com/office/powerpoint/2010/main" val="410502473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40884" y="332656"/>
            <a:ext cx="4572000" cy="2308324"/>
          </a:xfrm>
          <a:prstGeom prst="rect">
            <a:avLst/>
          </a:prstGeom>
          <a:solidFill>
            <a:schemeClr val="tx1"/>
          </a:solidFill>
          <a:ln w="38100">
            <a:solidFill>
              <a:srgbClr val="0070C0"/>
            </a:solidFill>
          </a:ln>
        </p:spPr>
        <p:txBody>
          <a:bodyPr>
            <a:spAutoFit/>
          </a:bodyPr>
          <a:lstStyle/>
          <a:p>
            <a:r>
              <a:rPr lang="ru-RU" dirty="0">
                <a:solidFill>
                  <a:srgbClr val="000000"/>
                </a:solidFill>
                <a:latin typeface="Verdana"/>
              </a:rPr>
              <a:t>Ю. Воронова:</a:t>
            </a:r>
            <a:br>
              <a:rPr lang="ru-RU" dirty="0"/>
            </a:br>
            <a:r>
              <a:rPr lang="ru-RU" b="1" dirty="0">
                <a:solidFill>
                  <a:srgbClr val="000000"/>
                </a:solidFill>
                <a:latin typeface="Verdana"/>
              </a:rPr>
              <a:t>«Чтоб снова</a:t>
            </a:r>
            <a:br>
              <a:rPr lang="ru-RU" dirty="0"/>
            </a:br>
            <a:r>
              <a:rPr lang="ru-RU" b="1" dirty="0">
                <a:solidFill>
                  <a:srgbClr val="000000"/>
                </a:solidFill>
                <a:latin typeface="Verdana"/>
              </a:rPr>
              <a:t>На земной планете</a:t>
            </a:r>
            <a:br>
              <a:rPr lang="ru-RU" dirty="0"/>
            </a:br>
            <a:r>
              <a:rPr lang="ru-RU" b="1" dirty="0">
                <a:solidFill>
                  <a:srgbClr val="000000"/>
                </a:solidFill>
                <a:latin typeface="Verdana"/>
              </a:rPr>
              <a:t>Не повторилось той зимы,</a:t>
            </a:r>
            <a:br>
              <a:rPr lang="ru-RU" dirty="0"/>
            </a:br>
            <a:r>
              <a:rPr lang="ru-RU" b="1" dirty="0">
                <a:solidFill>
                  <a:srgbClr val="000000"/>
                </a:solidFill>
                <a:latin typeface="Verdana"/>
              </a:rPr>
              <a:t>Нам нужно,</a:t>
            </a:r>
            <a:br>
              <a:rPr lang="ru-RU" dirty="0"/>
            </a:br>
            <a:r>
              <a:rPr lang="ru-RU" b="1" dirty="0">
                <a:solidFill>
                  <a:srgbClr val="000000"/>
                </a:solidFill>
                <a:latin typeface="Verdana"/>
              </a:rPr>
              <a:t>Чтобы наши дети</a:t>
            </a:r>
            <a:br>
              <a:rPr lang="ru-RU" dirty="0"/>
            </a:br>
            <a:r>
              <a:rPr lang="ru-RU" b="1" dirty="0">
                <a:solidFill>
                  <a:srgbClr val="000000"/>
                </a:solidFill>
                <a:latin typeface="Verdana"/>
              </a:rPr>
              <a:t>Об этом помнили,</a:t>
            </a:r>
            <a:br>
              <a:rPr lang="ru-RU" dirty="0"/>
            </a:br>
            <a:r>
              <a:rPr lang="ru-RU" b="1" dirty="0">
                <a:solidFill>
                  <a:srgbClr val="000000"/>
                </a:solidFill>
                <a:latin typeface="Verdana"/>
              </a:rPr>
              <a:t>Как мы».  </a:t>
            </a:r>
            <a:endParaRPr lang="ru-RU" dirty="0"/>
          </a:p>
        </p:txBody>
      </p:sp>
      <p:pic>
        <p:nvPicPr>
          <p:cNvPr id="14338" name="Picture 2" descr="3109898_13_Blokada_snyata1 (580x377, 43Kb)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8822" y="2420888"/>
            <a:ext cx="6521534" cy="4238998"/>
          </a:xfrm>
          <a:prstGeom prst="rect">
            <a:avLst/>
          </a:prstGeom>
          <a:noFill/>
          <a:ln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573805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332656"/>
            <a:ext cx="8568952" cy="2031325"/>
          </a:xfrm>
          <a:prstGeom prst="rect">
            <a:avLst/>
          </a:prstGeom>
          <a:solidFill>
            <a:schemeClr val="bg1"/>
          </a:solidFill>
          <a:ln w="38100">
            <a:solidFill>
              <a:srgbClr val="0070C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rgbClr val="000000"/>
                </a:solidFill>
                <a:latin typeface="Verdana"/>
              </a:rPr>
              <a:t>Памятники обороны Ленинграда</a:t>
            </a:r>
            <a:br>
              <a:rPr lang="ru-RU" b="1" dirty="0">
                <a:solidFill>
                  <a:srgbClr val="000000"/>
                </a:solidFill>
                <a:latin typeface="Verdana"/>
              </a:rPr>
            </a:br>
            <a:r>
              <a:rPr lang="ru-RU" b="1" dirty="0">
                <a:solidFill>
                  <a:srgbClr val="000000"/>
                </a:solidFill>
                <a:latin typeface="Verdana"/>
              </a:rPr>
              <a:t>«Зелёный пояс Славы»</a:t>
            </a:r>
            <a:r>
              <a:rPr lang="ru-RU" dirty="0">
                <a:solidFill>
                  <a:srgbClr val="000000"/>
                </a:solidFill>
                <a:latin typeface="Verdana"/>
              </a:rPr>
              <a:t> — комплекс мемориальных сооружений на рубежах битвы за Ленинград в 1941—1944 годах, созданный в 1965—1968 гг.</a:t>
            </a:r>
            <a:br>
              <a:rPr lang="ru-RU" dirty="0"/>
            </a:br>
            <a:r>
              <a:rPr lang="ru-RU" dirty="0">
                <a:solidFill>
                  <a:srgbClr val="000000"/>
                </a:solidFill>
                <a:latin typeface="Verdana"/>
              </a:rPr>
              <a:t>В основу планировки «Зелёного пояса Славы» положен </a:t>
            </a:r>
            <a:r>
              <a:rPr lang="ru-RU" b="1" dirty="0">
                <a:solidFill>
                  <a:srgbClr val="000000"/>
                </a:solidFill>
                <a:latin typeface="Verdana"/>
              </a:rPr>
              <a:t>рубеж обороны, на котором в сентябре 1941 года были остановлены войска противника.</a:t>
            </a:r>
            <a:endParaRPr lang="ru-RU" dirty="0"/>
          </a:p>
        </p:txBody>
      </p:sp>
      <p:pic>
        <p:nvPicPr>
          <p:cNvPr id="15362" name="Picture 2" descr="3109898_12_myzei (470x353, 19Kb)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278" y="2492896"/>
            <a:ext cx="4187927" cy="2088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4800278" y="4725144"/>
            <a:ext cx="4129608" cy="1754326"/>
          </a:xfrm>
          <a:prstGeom prst="rect">
            <a:avLst/>
          </a:prstGeom>
          <a:solidFill>
            <a:schemeClr val="tx1"/>
          </a:solidFill>
          <a:ln w="38100">
            <a:solidFill>
              <a:srgbClr val="FFFFCC"/>
            </a:solidFill>
          </a:ln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000000"/>
                </a:solidFill>
                <a:latin typeface="Verdana"/>
              </a:rPr>
              <a:t>Символическим центром «Зелёного пояса Славы» является</a:t>
            </a:r>
            <a:br>
              <a:rPr lang="ru-RU" b="1" dirty="0">
                <a:solidFill>
                  <a:srgbClr val="000000"/>
                </a:solidFill>
                <a:latin typeface="Verdana"/>
              </a:rPr>
            </a:br>
            <a:r>
              <a:rPr lang="ru-RU" b="1" dirty="0">
                <a:solidFill>
                  <a:srgbClr val="000000"/>
                </a:solidFill>
                <a:latin typeface="Verdana"/>
              </a:rPr>
              <a:t>Монумент «Героическим защитникам Ленинграда» на площади Победы</a:t>
            </a:r>
            <a:r>
              <a:rPr lang="ru-RU" dirty="0">
                <a:solidFill>
                  <a:srgbClr val="000000"/>
                </a:solidFill>
                <a:latin typeface="Verdana"/>
              </a:rPr>
              <a:t>.</a:t>
            </a:r>
            <a:endParaRPr lang="ru-RU" dirty="0"/>
          </a:p>
        </p:txBody>
      </p:sp>
      <p:pic>
        <p:nvPicPr>
          <p:cNvPr id="15364" name="Picture 4" descr="3109898_13_Pobedi_pl_2 (424x415, 70Kb)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863" y="2636912"/>
            <a:ext cx="4243235" cy="3382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0491538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01615" y="332656"/>
            <a:ext cx="8496944" cy="1200329"/>
          </a:xfrm>
          <a:prstGeom prst="rect">
            <a:avLst/>
          </a:prstGeom>
          <a:solidFill>
            <a:schemeClr val="tx1"/>
          </a:solidFill>
          <a:ln w="38100">
            <a:solidFill>
              <a:srgbClr val="0070C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rgbClr val="000000"/>
                </a:solidFill>
                <a:latin typeface="Verdana"/>
              </a:rPr>
              <a:t>Музей-диорама  «Прорыв блокады Ленинграда»</a:t>
            </a:r>
            <a:endParaRPr lang="ru-RU" dirty="0">
              <a:solidFill>
                <a:srgbClr val="000000"/>
              </a:solidFill>
              <a:latin typeface="Verdana"/>
            </a:endParaRPr>
          </a:p>
          <a:p>
            <a:pPr algn="ctr"/>
            <a:r>
              <a:rPr lang="ru-RU" dirty="0">
                <a:solidFill>
                  <a:srgbClr val="000000"/>
                </a:solidFill>
                <a:latin typeface="Verdana"/>
              </a:rPr>
              <a:t>Расположен в пандусе </a:t>
            </a:r>
            <a:r>
              <a:rPr lang="ru-RU" dirty="0" err="1">
                <a:solidFill>
                  <a:srgbClr val="000000"/>
                </a:solidFill>
                <a:latin typeface="Verdana"/>
              </a:rPr>
              <a:t>Новоладожского</a:t>
            </a:r>
            <a:r>
              <a:rPr lang="ru-RU" dirty="0">
                <a:solidFill>
                  <a:srgbClr val="000000"/>
                </a:solidFill>
                <a:latin typeface="Verdana"/>
              </a:rPr>
              <a:t>  моста через Неву, </a:t>
            </a:r>
          </a:p>
          <a:p>
            <a:pPr algn="ctr"/>
            <a:r>
              <a:rPr lang="ru-RU" dirty="0">
                <a:solidFill>
                  <a:srgbClr val="000000"/>
                </a:solidFill>
                <a:latin typeface="Verdana"/>
              </a:rPr>
              <a:t>на Мурманском шоссе, вблизи деревни Марьино. </a:t>
            </a:r>
          </a:p>
          <a:p>
            <a:pPr algn="ctr"/>
            <a:r>
              <a:rPr lang="ru-RU" dirty="0">
                <a:solidFill>
                  <a:srgbClr val="000000"/>
                </a:solidFill>
                <a:latin typeface="Verdana"/>
              </a:rPr>
              <a:t>Музей был открыт 7 мая 1985 года.</a:t>
            </a:r>
            <a:endParaRPr lang="ru-RU" b="0" i="0" dirty="0">
              <a:solidFill>
                <a:srgbClr val="000000"/>
              </a:solidFill>
              <a:effectLst/>
              <a:latin typeface="Verdana"/>
            </a:endParaRPr>
          </a:p>
        </p:txBody>
      </p:sp>
      <p:pic>
        <p:nvPicPr>
          <p:cNvPr id="16386" name="Picture 2" descr="3109898_diorama1 (590x277, 40Kb)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1615" y="1628800"/>
            <a:ext cx="8496944" cy="4968552"/>
          </a:xfrm>
          <a:prstGeom prst="rect">
            <a:avLst/>
          </a:prstGeom>
          <a:noFill/>
          <a:ln w="38100">
            <a:solidFill>
              <a:srgbClr val="FFFFCC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5569956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00519" y="188640"/>
            <a:ext cx="8520810" cy="1200329"/>
          </a:xfrm>
          <a:prstGeom prst="rect">
            <a:avLst/>
          </a:prstGeom>
          <a:solidFill>
            <a:schemeClr val="tx1"/>
          </a:solidFill>
          <a:ln w="28575">
            <a:solidFill>
              <a:srgbClr val="0070C0"/>
            </a:solidFill>
          </a:ln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000000"/>
                </a:solidFill>
                <a:latin typeface="Verdana"/>
              </a:rPr>
              <a:t>«Невский пятачок».</a:t>
            </a:r>
            <a:r>
              <a:rPr lang="ru-RU" dirty="0">
                <a:solidFill>
                  <a:srgbClr val="000000"/>
                </a:solidFill>
                <a:latin typeface="Verdana"/>
              </a:rPr>
              <a:t> Под этим названием вошел в историю небольшой участок обороны на левом берегу Невы напротив поселка Невская Дубровка. Это узкая полоска земли на занятом фашистами берегу, ее размеры менялись от 4 до 1 км в длину.</a:t>
            </a:r>
            <a:endParaRPr lang="ru-RU" dirty="0"/>
          </a:p>
        </p:txBody>
      </p:sp>
      <p:pic>
        <p:nvPicPr>
          <p:cNvPr id="17410" name="Picture 2" descr="3109898_Nev_pyatachok1 (580x449, 43Kb)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5040" y="1441884"/>
            <a:ext cx="5848556" cy="4527590"/>
          </a:xfrm>
          <a:prstGeom prst="rect">
            <a:avLst/>
          </a:prstGeom>
          <a:noFill/>
          <a:ln w="38100">
            <a:solidFill>
              <a:srgbClr val="FFFFCC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00519" y="5969474"/>
            <a:ext cx="8520810" cy="584775"/>
          </a:xfrm>
          <a:prstGeom prst="rect">
            <a:avLst/>
          </a:prstGeom>
          <a:solidFill>
            <a:schemeClr val="tx1"/>
          </a:solidFill>
          <a:ln w="28575">
            <a:solidFill>
              <a:srgbClr val="0070C0"/>
            </a:solidFill>
          </a:ln>
        </p:spPr>
        <p:txBody>
          <a:bodyPr wrap="square">
            <a:spAutoFit/>
          </a:bodyPr>
          <a:lstStyle/>
          <a:p>
            <a:r>
              <a:rPr lang="ru-RU" sz="1600" b="1" i="1" dirty="0">
                <a:solidFill>
                  <a:srgbClr val="000000"/>
                </a:solidFill>
                <a:latin typeface="Verdana"/>
              </a:rPr>
              <a:t>«Вы, живые, знайте, что с этой земли мы уйти не хотели и не ушли. Мы стояли насмерть у темной Невы, мы погибли, чтоб жили вы».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117862927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260648"/>
            <a:ext cx="8568952" cy="646331"/>
          </a:xfrm>
          <a:prstGeom prst="rect">
            <a:avLst/>
          </a:prstGeom>
          <a:solidFill>
            <a:schemeClr val="tx1"/>
          </a:solidFill>
          <a:ln w="28575">
            <a:solidFill>
              <a:srgbClr val="0070C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rgbClr val="000000"/>
                </a:solidFill>
                <a:latin typeface="Verdana"/>
              </a:rPr>
              <a:t>Памятник в </a:t>
            </a:r>
            <a:r>
              <a:rPr lang="ru-RU" b="1" dirty="0" err="1">
                <a:solidFill>
                  <a:srgbClr val="000000"/>
                </a:solidFill>
                <a:latin typeface="Verdana"/>
              </a:rPr>
              <a:t>Синявино</a:t>
            </a:r>
            <a:r>
              <a:rPr lang="ru-RU" dirty="0">
                <a:solidFill>
                  <a:srgbClr val="000000"/>
                </a:solidFill>
                <a:latin typeface="Verdana"/>
              </a:rPr>
              <a:t>, где шли кровопролитные бои</a:t>
            </a:r>
            <a:br>
              <a:rPr lang="ru-RU" dirty="0"/>
            </a:br>
            <a:r>
              <a:rPr lang="ru-RU" dirty="0">
                <a:solidFill>
                  <a:srgbClr val="000000"/>
                </a:solidFill>
                <a:latin typeface="Verdana"/>
              </a:rPr>
              <a:t>«Звёзды-журавли». </a:t>
            </a:r>
            <a:endParaRPr lang="ru-RU" dirty="0"/>
          </a:p>
        </p:txBody>
      </p:sp>
      <p:pic>
        <p:nvPicPr>
          <p:cNvPr id="18434" name="Picture 2" descr="3109898_Sinyavino1 (414x415, 22Kb)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094809"/>
            <a:ext cx="4428492" cy="4439190"/>
          </a:xfrm>
          <a:prstGeom prst="rect">
            <a:avLst/>
          </a:prstGeom>
          <a:noFill/>
          <a:ln w="38100">
            <a:solidFill>
              <a:srgbClr val="FFFFCC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436" name="Picture 4" descr="3109898_Slom_kolco1 (580x431, 32Kb)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54309" y="1988840"/>
            <a:ext cx="4415630" cy="3281270"/>
          </a:xfrm>
          <a:prstGeom prst="rect">
            <a:avLst/>
          </a:prstGeom>
          <a:noFill/>
          <a:ln w="38100">
            <a:solidFill>
              <a:srgbClr val="FFFFCC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14843" y="5690865"/>
            <a:ext cx="8586321" cy="923330"/>
          </a:xfrm>
          <a:prstGeom prst="rect">
            <a:avLst/>
          </a:prstGeom>
          <a:solidFill>
            <a:schemeClr val="tx1"/>
          </a:solidFill>
          <a:ln w="28575">
            <a:solidFill>
              <a:srgbClr val="9900FF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rgbClr val="000000"/>
                </a:solidFill>
                <a:latin typeface="Verdana"/>
              </a:rPr>
              <a:t>«Разорванное кольцо»</a:t>
            </a:r>
            <a:r>
              <a:rPr lang="ru-RU" dirty="0">
                <a:solidFill>
                  <a:srgbClr val="000000"/>
                </a:solidFill>
                <a:latin typeface="Verdana"/>
              </a:rPr>
              <a:t> — мемориал, входящий в Зелёный пояс Славы, расположен на западном берегу Ладожского озера, у начала Дороги Жизни.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607823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3109898_blokadastihi (600x386, 67Kb)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1" y="260648"/>
            <a:ext cx="8842431" cy="6264696"/>
          </a:xfrm>
          <a:prstGeom prst="rect">
            <a:avLst/>
          </a:prstGeom>
          <a:noFill/>
          <a:ln w="28575">
            <a:solidFill>
              <a:srgbClr val="FFFFCC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7518741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188640"/>
            <a:ext cx="5040560" cy="2031325"/>
          </a:xfrm>
          <a:prstGeom prst="rect">
            <a:avLst/>
          </a:prstGeom>
          <a:solidFill>
            <a:schemeClr val="tx1"/>
          </a:solidFill>
          <a:ln w="28575">
            <a:solidFill>
              <a:srgbClr val="9900FF"/>
            </a:solidFill>
          </a:ln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000000"/>
                </a:solidFill>
                <a:latin typeface="Verdana"/>
              </a:rPr>
              <a:t>У подножия кольца выбиты строки:</a:t>
            </a:r>
            <a:br>
              <a:rPr lang="ru-RU" dirty="0">
                <a:solidFill>
                  <a:srgbClr val="000000"/>
                </a:solidFill>
                <a:latin typeface="Verdana"/>
              </a:rPr>
            </a:br>
            <a:r>
              <a:rPr lang="ru-RU" dirty="0">
                <a:solidFill>
                  <a:srgbClr val="000000"/>
                </a:solidFill>
                <a:latin typeface="Verdana"/>
              </a:rPr>
              <a:t>«</a:t>
            </a:r>
            <a:r>
              <a:rPr lang="ru-RU" b="1" i="1" dirty="0">
                <a:solidFill>
                  <a:srgbClr val="000000"/>
                </a:solidFill>
                <a:latin typeface="Verdana"/>
              </a:rPr>
              <a:t>Потомок, знай: в суровые года,</a:t>
            </a:r>
            <a:endParaRPr lang="ru-RU" i="1" dirty="0">
              <a:solidFill>
                <a:srgbClr val="000000"/>
              </a:solidFill>
              <a:latin typeface="Verdana"/>
            </a:endParaRPr>
          </a:p>
          <a:p>
            <a:pPr algn="just"/>
            <a:r>
              <a:rPr lang="ru-RU" b="1" i="1" dirty="0">
                <a:solidFill>
                  <a:srgbClr val="000000"/>
                </a:solidFill>
                <a:latin typeface="Verdana"/>
              </a:rPr>
              <a:t>Верны народу, долгу и Отчизне,</a:t>
            </a:r>
            <a:endParaRPr lang="ru-RU" i="1" dirty="0">
              <a:solidFill>
                <a:srgbClr val="000000"/>
              </a:solidFill>
              <a:latin typeface="Verdana"/>
            </a:endParaRPr>
          </a:p>
          <a:p>
            <a:pPr algn="just"/>
            <a:r>
              <a:rPr lang="ru-RU" b="1" i="1" dirty="0">
                <a:solidFill>
                  <a:srgbClr val="000000"/>
                </a:solidFill>
                <a:latin typeface="Verdana"/>
              </a:rPr>
              <a:t>Через торосы ладожского льда</a:t>
            </a:r>
            <a:endParaRPr lang="ru-RU" i="1" dirty="0">
              <a:solidFill>
                <a:srgbClr val="000000"/>
              </a:solidFill>
              <a:latin typeface="Verdana"/>
            </a:endParaRPr>
          </a:p>
          <a:p>
            <a:pPr algn="just"/>
            <a:r>
              <a:rPr lang="ru-RU" b="1" i="1" dirty="0">
                <a:solidFill>
                  <a:srgbClr val="000000"/>
                </a:solidFill>
                <a:latin typeface="Verdana"/>
              </a:rPr>
              <a:t>Отсюда мы вели дорогу Жизни,</a:t>
            </a:r>
            <a:endParaRPr lang="ru-RU" i="1" dirty="0">
              <a:solidFill>
                <a:srgbClr val="000000"/>
              </a:solidFill>
              <a:latin typeface="Verdana"/>
            </a:endParaRPr>
          </a:p>
          <a:p>
            <a:r>
              <a:rPr lang="ru-RU" b="1" i="1" dirty="0">
                <a:solidFill>
                  <a:srgbClr val="000000"/>
                </a:solidFill>
                <a:latin typeface="Verdana"/>
              </a:rPr>
              <a:t>Чтоб жизнь не умирала никогда».</a:t>
            </a:r>
            <a:r>
              <a:rPr lang="ru-RU" i="1" dirty="0">
                <a:solidFill>
                  <a:srgbClr val="000000"/>
                </a:solidFill>
                <a:latin typeface="Verdana"/>
              </a:rPr>
              <a:t>   </a:t>
            </a:r>
            <a:r>
              <a:rPr lang="ru-RU" dirty="0" err="1">
                <a:solidFill>
                  <a:srgbClr val="000000"/>
                </a:solidFill>
                <a:latin typeface="Verdana"/>
              </a:rPr>
              <a:t>Бронислав</a:t>
            </a:r>
            <a:r>
              <a:rPr lang="ru-RU" dirty="0">
                <a:solidFill>
                  <a:srgbClr val="000000"/>
                </a:solidFill>
                <a:latin typeface="Verdana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Verdana"/>
              </a:rPr>
              <a:t>Кежун</a:t>
            </a:r>
            <a:r>
              <a:rPr lang="ru-RU" dirty="0">
                <a:solidFill>
                  <a:srgbClr val="000000"/>
                </a:solidFill>
                <a:latin typeface="Verdana"/>
              </a:rPr>
              <a:t>.</a:t>
            </a:r>
            <a:endParaRPr lang="ru-RU" b="0" i="0" dirty="0">
              <a:solidFill>
                <a:srgbClr val="000000"/>
              </a:solidFill>
              <a:effectLst/>
              <a:latin typeface="Verdana"/>
            </a:endParaRPr>
          </a:p>
        </p:txBody>
      </p:sp>
      <p:pic>
        <p:nvPicPr>
          <p:cNvPr id="19458" name="Picture 2" descr="http://www.kolpino.ru/upload/iblock/256/47_bi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2348880"/>
            <a:ext cx="6667500" cy="4278591"/>
          </a:xfrm>
          <a:prstGeom prst="rect">
            <a:avLst/>
          </a:prstGeom>
          <a:noFill/>
          <a:ln w="38100">
            <a:solidFill>
              <a:srgbClr val="FFFFCC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8064826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404664"/>
            <a:ext cx="8685185" cy="646331"/>
          </a:xfrm>
          <a:prstGeom prst="rect">
            <a:avLst/>
          </a:prstGeom>
          <a:solidFill>
            <a:schemeClr val="tx1"/>
          </a:solidFill>
          <a:ln w="28575">
            <a:solidFill>
              <a:srgbClr val="9900FF"/>
            </a:solidFill>
          </a:ln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000000"/>
                </a:solidFill>
                <a:latin typeface="Verdana"/>
              </a:rPr>
              <a:t>Цветок жизни</a:t>
            </a:r>
            <a:br>
              <a:rPr lang="ru-RU" dirty="0"/>
            </a:br>
            <a:r>
              <a:rPr lang="ru-RU" dirty="0">
                <a:solidFill>
                  <a:srgbClr val="000000"/>
                </a:solidFill>
                <a:latin typeface="Verdana"/>
              </a:rPr>
              <a:t>Мемориал создан в память о погибших детях блокадного города. </a:t>
            </a:r>
            <a:endParaRPr lang="ru-RU" u="sng" dirty="0">
              <a:solidFill>
                <a:srgbClr val="002060"/>
              </a:solidFill>
            </a:endParaRPr>
          </a:p>
        </p:txBody>
      </p:sp>
      <p:pic>
        <p:nvPicPr>
          <p:cNvPr id="20482" name="Picture 2" descr="3109898_cvet_jizni (525x394, 24Kb)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1196752"/>
            <a:ext cx="6620530" cy="4968552"/>
          </a:xfrm>
          <a:prstGeom prst="rect">
            <a:avLst/>
          </a:prstGeom>
          <a:noFill/>
          <a:ln w="38100">
            <a:solidFill>
              <a:srgbClr val="FFFFCC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1220001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260648"/>
            <a:ext cx="8568952" cy="1200329"/>
          </a:xfrm>
          <a:prstGeom prst="rect">
            <a:avLst/>
          </a:prstGeom>
          <a:solidFill>
            <a:schemeClr val="tx1"/>
          </a:solidFill>
          <a:ln w="28575">
            <a:solidFill>
              <a:srgbClr val="9900FF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dirty="0">
                <a:solidFill>
                  <a:srgbClr val="000000"/>
                </a:solidFill>
                <a:latin typeface="Verdana"/>
              </a:rPr>
              <a:t>8 сентября 2010 года, в День памяти жертв блокады, </a:t>
            </a:r>
          </a:p>
          <a:p>
            <a:pPr algn="ctr"/>
            <a:r>
              <a:rPr lang="ru-RU" dirty="0">
                <a:solidFill>
                  <a:srgbClr val="000000"/>
                </a:solidFill>
                <a:latin typeface="Verdana"/>
              </a:rPr>
              <a:t>на Васильевском острове открылся </a:t>
            </a:r>
            <a:r>
              <a:rPr lang="ru-RU" b="1" dirty="0">
                <a:solidFill>
                  <a:srgbClr val="000000"/>
                </a:solidFill>
                <a:latin typeface="Verdana"/>
              </a:rPr>
              <a:t>памятник детям блокадного Ленинграда. </a:t>
            </a:r>
            <a:r>
              <a:rPr lang="ru-RU" dirty="0">
                <a:solidFill>
                  <a:srgbClr val="000000"/>
                </a:solidFill>
                <a:latin typeface="Verdana"/>
              </a:rPr>
              <a:t>Памятник установлен в Яблоневом саду, который в 1953 году посадили ученики одной из городских школ.</a:t>
            </a:r>
            <a:endParaRPr lang="ru-RU" dirty="0"/>
          </a:p>
        </p:txBody>
      </p:sp>
      <p:pic>
        <p:nvPicPr>
          <p:cNvPr id="21506" name="Picture 2" descr="3109898_Detyam_blokadi1 (343x420, 140Kb)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91611" y="1628800"/>
            <a:ext cx="4117813" cy="5042221"/>
          </a:xfrm>
          <a:prstGeom prst="rect">
            <a:avLst/>
          </a:prstGeom>
          <a:noFill/>
          <a:ln w="38100">
            <a:solidFill>
              <a:srgbClr val="FFFFCC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6446498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16592" y="260648"/>
            <a:ext cx="8640960" cy="1754326"/>
          </a:xfrm>
          <a:prstGeom prst="rect">
            <a:avLst/>
          </a:prstGeom>
          <a:solidFill>
            <a:schemeClr val="tx1"/>
          </a:solidFill>
          <a:ln w="28575">
            <a:solidFill>
              <a:srgbClr val="9900FF"/>
            </a:solidFill>
          </a:ln>
        </p:spPr>
        <p:txBody>
          <a:bodyPr wrap="square">
            <a:spAutoFit/>
          </a:bodyPr>
          <a:lstStyle/>
          <a:p>
            <a:pPr algn="ctr" fontAlgn="base"/>
            <a:r>
              <a:rPr lang="ru-RU" dirty="0">
                <a:solidFill>
                  <a:srgbClr val="0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В Красноярске</a:t>
            </a:r>
            <a:r>
              <a:rPr lang="ru-RU" dirty="0">
                <a:solidFill>
                  <a:srgbClr val="40404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7 мая 2005 года был открыт</a:t>
            </a:r>
            <a:r>
              <a:rPr lang="ru-RU" dirty="0">
                <a:solidFill>
                  <a:srgbClr val="0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 первый в России </a:t>
            </a:r>
            <a:r>
              <a:rPr lang="ru-RU" b="1" dirty="0">
                <a:solidFill>
                  <a:srgbClr val="0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памятник детям – блокадникам.</a:t>
            </a:r>
          </a:p>
          <a:p>
            <a:pPr algn="ctr"/>
            <a:r>
              <a:rPr lang="ru-RU" dirty="0">
                <a:solidFill>
                  <a:srgbClr val="000000"/>
                </a:solidFill>
                <a:latin typeface="Verdana"/>
              </a:rPr>
              <a:t>Девочка, держащая в руках кусочек хлеба, суточный паек блокадников, рядом ее младший брат с бидоном,  c которым ходили на Неву за водой, и саночками. Они  стоят на фоне </a:t>
            </a:r>
          </a:p>
          <a:p>
            <a:pPr algn="ctr"/>
            <a:r>
              <a:rPr lang="ru-RU" dirty="0">
                <a:solidFill>
                  <a:srgbClr val="000000"/>
                </a:solidFill>
                <a:latin typeface="Verdana"/>
              </a:rPr>
              <a:t>«решетки Летнего сада».</a:t>
            </a:r>
            <a:endParaRPr lang="ru-RU" dirty="0"/>
          </a:p>
        </p:txBody>
      </p:sp>
      <p:pic>
        <p:nvPicPr>
          <p:cNvPr id="22532" name="Picture 4" descr="victory_4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2356410"/>
            <a:ext cx="3305432" cy="4250977"/>
          </a:xfrm>
          <a:prstGeom prst="rect">
            <a:avLst/>
          </a:prstGeom>
          <a:noFill/>
          <a:ln w="38100">
            <a:solidFill>
              <a:srgbClr val="FFFFCC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534" name="Picture 6" descr="Памятник детям войны в Красноярске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0543" y="2348178"/>
            <a:ext cx="5057003" cy="4250977"/>
          </a:xfrm>
          <a:prstGeom prst="rect">
            <a:avLst/>
          </a:prstGeom>
          <a:noFill/>
          <a:ln w="38100">
            <a:solidFill>
              <a:srgbClr val="FFFFCC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4385231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3109898_13_detyam_Yaroslavl2 (300x400, 85Kb)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315735"/>
            <a:ext cx="4464496" cy="6114256"/>
          </a:xfrm>
          <a:prstGeom prst="rect">
            <a:avLst/>
          </a:prstGeom>
          <a:noFill/>
          <a:ln w="57150">
            <a:solidFill>
              <a:srgbClr val="FFFFCC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860032" y="1174275"/>
            <a:ext cx="4176464" cy="4524315"/>
          </a:xfrm>
          <a:prstGeom prst="rect">
            <a:avLst/>
          </a:prstGeom>
          <a:solidFill>
            <a:schemeClr val="tx1"/>
          </a:solidFill>
          <a:ln w="38100">
            <a:solidFill>
              <a:srgbClr val="9900FF"/>
            </a:solidFill>
          </a:ln>
        </p:spPr>
        <p:txBody>
          <a:bodyPr wrap="square">
            <a:spAutoFit/>
          </a:bodyPr>
          <a:lstStyle/>
          <a:p>
            <a:pPr lvl="0" algn="ctr"/>
            <a:r>
              <a:rPr lang="ru-RU" dirty="0">
                <a:solidFill>
                  <a:srgbClr val="000000"/>
                </a:solidFill>
                <a:latin typeface="Verdana"/>
              </a:rPr>
              <a:t>В Ярославле возведён Мемориал на пожертвования ярославцев в июне 1998 г..</a:t>
            </a:r>
            <a:endParaRPr lang="ru-RU" dirty="0">
              <a:solidFill>
                <a:srgbClr val="FFFFFF"/>
              </a:solidFill>
            </a:endParaRPr>
          </a:p>
          <a:p>
            <a:pPr algn="ctr"/>
            <a:r>
              <a:rPr lang="ru-RU" dirty="0">
                <a:solidFill>
                  <a:srgbClr val="000000"/>
                </a:solidFill>
                <a:latin typeface="Verdana"/>
              </a:rPr>
              <a:t>Светлая стела с барельефом: нежный улетающий в небо ангел печально опускает на землю гирлянду роз.</a:t>
            </a:r>
          </a:p>
          <a:p>
            <a:pPr algn="ctr"/>
            <a:r>
              <a:rPr lang="ru-RU" dirty="0">
                <a:solidFill>
                  <a:srgbClr val="000000"/>
                </a:solidFill>
                <a:latin typeface="Verdana"/>
              </a:rPr>
              <a:t> </a:t>
            </a:r>
          </a:p>
          <a:p>
            <a:pPr algn="ctr"/>
            <a:r>
              <a:rPr lang="ru-RU" dirty="0">
                <a:solidFill>
                  <a:srgbClr val="000000"/>
                </a:solidFill>
                <a:latin typeface="Verdana"/>
              </a:rPr>
              <a:t>И табличка со словами:</a:t>
            </a:r>
            <a:br>
              <a:rPr lang="ru-RU" dirty="0"/>
            </a:br>
            <a:r>
              <a:rPr lang="ru-RU" b="1" i="1" dirty="0">
                <a:solidFill>
                  <a:srgbClr val="000000"/>
                </a:solidFill>
                <a:latin typeface="Verdana"/>
              </a:rPr>
              <a:t>«Здесь покоятся дети блокадного Ленинграда, похороненные в декабре </a:t>
            </a:r>
            <a:r>
              <a:rPr lang="ru-RU" b="1" i="1" dirty="0">
                <a:solidFill>
                  <a:srgbClr val="0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1942 года.</a:t>
            </a:r>
          </a:p>
          <a:p>
            <a:pPr algn="ctr"/>
            <a:r>
              <a:rPr lang="ru-RU" b="1" i="1" dirty="0">
                <a:solidFill>
                  <a:srgbClr val="0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Имена неизвестны,</a:t>
            </a:r>
            <a:br>
              <a:rPr lang="ru-RU" i="1" dirty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ru-RU" b="1" i="1" dirty="0">
                <a:solidFill>
                  <a:srgbClr val="0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но люди помнят о них, безвинных жертвах войны».</a:t>
            </a:r>
            <a:endParaRPr lang="ru-RU" b="1" i="1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115678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48408" y="45501"/>
            <a:ext cx="7056784" cy="3877985"/>
          </a:xfrm>
          <a:prstGeom prst="rect">
            <a:avLst/>
          </a:prstGeom>
          <a:solidFill>
            <a:schemeClr val="tx1"/>
          </a:solidFill>
          <a:ln w="38100">
            <a:solidFill>
              <a:srgbClr val="9900FF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dirty="0">
                <a:solidFill>
                  <a:srgbClr val="000000"/>
                </a:solidFill>
                <a:latin typeface="Verdana"/>
              </a:rPr>
              <a:t>  Стихи  написала тогда школьница Марина Афанасьева:</a:t>
            </a:r>
          </a:p>
          <a:p>
            <a:pPr algn="just"/>
            <a:r>
              <a:rPr lang="ru-RU" sz="1600" b="1" dirty="0">
                <a:solidFill>
                  <a:srgbClr val="000000"/>
                </a:solidFill>
                <a:latin typeface="Verdana"/>
              </a:rPr>
              <a:t>    «Давно мы помним дни блокады -</a:t>
            </a:r>
            <a:endParaRPr lang="ru-RU" sz="1600" dirty="0">
              <a:solidFill>
                <a:srgbClr val="000000"/>
              </a:solidFill>
              <a:latin typeface="Verdana"/>
            </a:endParaRPr>
          </a:p>
          <a:p>
            <a:pPr algn="just"/>
            <a:r>
              <a:rPr lang="ru-RU" sz="1600" b="1" dirty="0">
                <a:solidFill>
                  <a:srgbClr val="000000"/>
                </a:solidFill>
                <a:latin typeface="Verdana"/>
              </a:rPr>
              <a:t>    Обстрел, бомбежки, голод, мор,</a:t>
            </a:r>
            <a:endParaRPr lang="ru-RU" sz="1600" dirty="0">
              <a:solidFill>
                <a:srgbClr val="000000"/>
              </a:solidFill>
              <a:latin typeface="Verdana"/>
            </a:endParaRPr>
          </a:p>
          <a:p>
            <a:pPr algn="just"/>
            <a:r>
              <a:rPr lang="ru-RU" sz="1600" b="1" dirty="0">
                <a:solidFill>
                  <a:srgbClr val="000000"/>
                </a:solidFill>
                <a:latin typeface="Verdana"/>
              </a:rPr>
              <a:t>    Домов холодные громады,</a:t>
            </a:r>
            <a:endParaRPr lang="ru-RU" sz="1600" dirty="0">
              <a:solidFill>
                <a:srgbClr val="000000"/>
              </a:solidFill>
              <a:latin typeface="Verdana"/>
            </a:endParaRPr>
          </a:p>
          <a:p>
            <a:pPr algn="just"/>
            <a:r>
              <a:rPr lang="ru-RU" sz="1600" b="1" dirty="0">
                <a:solidFill>
                  <a:srgbClr val="000000"/>
                </a:solidFill>
                <a:latin typeface="Verdana"/>
              </a:rPr>
              <a:t>    В глазах тревога и укор.</a:t>
            </a:r>
            <a:endParaRPr lang="ru-RU" sz="1600" dirty="0">
              <a:solidFill>
                <a:srgbClr val="000000"/>
              </a:solidFill>
              <a:latin typeface="Verdana"/>
            </a:endParaRPr>
          </a:p>
          <a:p>
            <a:pPr algn="just"/>
            <a:r>
              <a:rPr lang="ru-RU" sz="1600" b="1" dirty="0">
                <a:solidFill>
                  <a:srgbClr val="000000"/>
                </a:solidFill>
                <a:latin typeface="Verdana"/>
              </a:rPr>
              <a:t>    Там черные кружили птицы,</a:t>
            </a:r>
            <a:endParaRPr lang="ru-RU" sz="1600" dirty="0">
              <a:solidFill>
                <a:srgbClr val="000000"/>
              </a:solidFill>
              <a:latin typeface="Verdana"/>
            </a:endParaRPr>
          </a:p>
          <a:p>
            <a:pPr algn="just"/>
            <a:r>
              <a:rPr lang="ru-RU" sz="1600" b="1" dirty="0">
                <a:solidFill>
                  <a:srgbClr val="000000"/>
                </a:solidFill>
                <a:latin typeface="Verdana"/>
              </a:rPr>
              <a:t>    Не перечесть ребячьих тел...</a:t>
            </a:r>
            <a:endParaRPr lang="ru-RU" sz="1600" dirty="0">
              <a:solidFill>
                <a:srgbClr val="000000"/>
              </a:solidFill>
              <a:latin typeface="Verdana"/>
            </a:endParaRPr>
          </a:p>
          <a:p>
            <a:pPr algn="just"/>
            <a:r>
              <a:rPr lang="ru-RU" sz="1600" b="1" dirty="0">
                <a:solidFill>
                  <a:srgbClr val="000000"/>
                </a:solidFill>
                <a:latin typeface="Verdana"/>
              </a:rPr>
              <a:t>    А где же мера, где граница,</a:t>
            </a:r>
            <a:endParaRPr lang="ru-RU" sz="1600" dirty="0">
              <a:solidFill>
                <a:srgbClr val="000000"/>
              </a:solidFill>
              <a:latin typeface="Verdana"/>
            </a:endParaRPr>
          </a:p>
          <a:p>
            <a:pPr algn="just"/>
            <a:r>
              <a:rPr lang="ru-RU" sz="1600" b="1" dirty="0">
                <a:solidFill>
                  <a:srgbClr val="000000"/>
                </a:solidFill>
                <a:latin typeface="Verdana"/>
              </a:rPr>
              <a:t>    Где всем несчастиям предел?</a:t>
            </a:r>
            <a:endParaRPr lang="ru-RU" sz="1600" dirty="0">
              <a:solidFill>
                <a:srgbClr val="000000"/>
              </a:solidFill>
              <a:latin typeface="Verdana"/>
            </a:endParaRPr>
          </a:p>
          <a:p>
            <a:pPr algn="just"/>
            <a:r>
              <a:rPr lang="ru-RU" sz="1600" b="1" dirty="0">
                <a:solidFill>
                  <a:srgbClr val="000000"/>
                </a:solidFill>
                <a:latin typeface="Verdana"/>
              </a:rPr>
              <a:t>    Часть ленинградцев к нам однажды</a:t>
            </a:r>
            <a:endParaRPr lang="ru-RU" sz="1600" dirty="0">
              <a:solidFill>
                <a:srgbClr val="000000"/>
              </a:solidFill>
              <a:latin typeface="Verdana"/>
            </a:endParaRPr>
          </a:p>
          <a:p>
            <a:pPr algn="just"/>
            <a:r>
              <a:rPr lang="ru-RU" sz="1600" b="1" dirty="0">
                <a:solidFill>
                  <a:srgbClr val="000000"/>
                </a:solidFill>
                <a:latin typeface="Verdana"/>
              </a:rPr>
              <a:t>    Еще живыми привезли,</a:t>
            </a:r>
            <a:endParaRPr lang="ru-RU" sz="1600" dirty="0">
              <a:solidFill>
                <a:srgbClr val="000000"/>
              </a:solidFill>
              <a:latin typeface="Verdana"/>
            </a:endParaRPr>
          </a:p>
          <a:p>
            <a:pPr algn="just"/>
            <a:r>
              <a:rPr lang="ru-RU" sz="1600" b="1" dirty="0">
                <a:solidFill>
                  <a:srgbClr val="000000"/>
                </a:solidFill>
                <a:latin typeface="Verdana"/>
              </a:rPr>
              <a:t>    Но люди те, почти что каждый,</a:t>
            </a:r>
            <a:endParaRPr lang="ru-RU" sz="1600" dirty="0">
              <a:solidFill>
                <a:srgbClr val="000000"/>
              </a:solidFill>
              <a:latin typeface="Verdana"/>
            </a:endParaRPr>
          </a:p>
          <a:p>
            <a:pPr algn="just"/>
            <a:r>
              <a:rPr lang="ru-RU" sz="1600" b="1" dirty="0">
                <a:solidFill>
                  <a:srgbClr val="000000"/>
                </a:solidFill>
                <a:latin typeface="Verdana"/>
              </a:rPr>
              <a:t>    Прожить подолгу не смогли…»</a:t>
            </a:r>
            <a:endParaRPr lang="ru-RU" dirty="0">
              <a:solidFill>
                <a:srgbClr val="000000"/>
              </a:solidFill>
              <a:latin typeface="Verdana"/>
            </a:endParaRPr>
          </a:p>
          <a:p>
            <a:pPr algn="r"/>
            <a:r>
              <a:rPr lang="ru-RU" b="1" i="1" dirty="0">
                <a:solidFill>
                  <a:srgbClr val="C00000"/>
                </a:solidFill>
                <a:latin typeface="Verdana"/>
              </a:rPr>
              <a:t>Мы стояли насмерть у темной Невы, мы погибли, чтоб жили вы.</a:t>
            </a:r>
            <a:r>
              <a:rPr lang="ru-RU" dirty="0">
                <a:solidFill>
                  <a:srgbClr val="C00000"/>
                </a:solidFill>
                <a:latin typeface="Verdana"/>
              </a:rPr>
              <a:t>                                                   </a:t>
            </a:r>
            <a:endParaRPr lang="ru-RU" sz="3600" b="1" i="1" dirty="0">
              <a:solidFill>
                <a:srgbClr val="C00000"/>
              </a:solidFill>
              <a:effectLst/>
              <a:latin typeface="Monotype Corsiva" pitchFamily="66" charset="0"/>
            </a:endParaRPr>
          </a:p>
        </p:txBody>
      </p:sp>
      <p:pic>
        <p:nvPicPr>
          <p:cNvPr id="24581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3649720"/>
            <a:ext cx="3960440" cy="29719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4572466" y="4465213"/>
            <a:ext cx="4015843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dirty="0">
                <a:solidFill>
                  <a:srgbClr val="C00000"/>
                </a:solidFill>
                <a:latin typeface="Monotype Corsiva" pitchFamily="66" charset="0"/>
              </a:rPr>
              <a:t>Мы помним!</a:t>
            </a:r>
          </a:p>
        </p:txBody>
      </p:sp>
    </p:spTree>
    <p:extLst>
      <p:ext uri="{BB962C8B-B14F-4D97-AF65-F5344CB8AC3E}">
        <p14:creationId xmlns:p14="http://schemas.microsoft.com/office/powerpoint/2010/main" val="35072910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188640"/>
            <a:ext cx="8784976" cy="646331"/>
          </a:xfrm>
          <a:prstGeom prst="rect">
            <a:avLst/>
          </a:prstGeom>
          <a:solidFill>
            <a:schemeClr val="bg1"/>
          </a:solidFill>
          <a:ln w="28575">
            <a:solidFill>
              <a:srgbClr val="0070C0"/>
            </a:solidFill>
          </a:ln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000000"/>
                </a:solidFill>
                <a:latin typeface="Verdana"/>
              </a:rPr>
              <a:t>Блокада     длилась   с  8 сентября 1941 года по 27 января 1944 года (блокадное кольцо было прорвано  18 января 1943 года) — 872 дня.</a:t>
            </a:r>
            <a:endParaRPr lang="ru-RU" dirty="0"/>
          </a:p>
        </p:txBody>
      </p:sp>
      <p:pic>
        <p:nvPicPr>
          <p:cNvPr id="2050" name="Picture 2" descr="http://www.design-warez.ru/uploads/posts/2011-05/1304501944_1210316139_194211_v-blokadnom-leningrad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5602" y="1052736"/>
            <a:ext cx="7296811" cy="5472608"/>
          </a:xfrm>
          <a:prstGeom prst="rect">
            <a:avLst/>
          </a:prstGeom>
          <a:solidFill>
            <a:srgbClr val="0070C0"/>
          </a:solidFill>
          <a:ln w="38100">
            <a:solidFill>
              <a:srgbClr val="FFFFCC"/>
            </a:solidFill>
          </a:ln>
        </p:spPr>
      </p:pic>
    </p:spTree>
    <p:extLst>
      <p:ext uri="{BB962C8B-B14F-4D97-AF65-F5344CB8AC3E}">
        <p14:creationId xmlns:p14="http://schemas.microsoft.com/office/powerpoint/2010/main" val="31835015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3493" y="260648"/>
            <a:ext cx="8424936" cy="1754326"/>
          </a:xfrm>
          <a:prstGeom prst="rect">
            <a:avLst/>
          </a:prstGeom>
          <a:solidFill>
            <a:schemeClr val="bg1"/>
          </a:solidFill>
          <a:ln w="38100">
            <a:solidFill>
              <a:srgbClr val="0070C0"/>
            </a:solidFill>
          </a:ln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000000"/>
                </a:solidFill>
                <a:latin typeface="Verdana"/>
              </a:rPr>
              <a:t>Снижение норм выдачи продуктов впервые произошло 15 сентября.</a:t>
            </a:r>
            <a:br>
              <a:rPr lang="ru-RU" dirty="0"/>
            </a:br>
            <a:r>
              <a:rPr lang="ru-RU" dirty="0">
                <a:solidFill>
                  <a:srgbClr val="000000"/>
                </a:solidFill>
                <a:latin typeface="Verdana"/>
              </a:rPr>
              <a:t>А </a:t>
            </a:r>
            <a:r>
              <a:rPr lang="ru-RU" b="1" dirty="0">
                <a:solidFill>
                  <a:srgbClr val="000000"/>
                </a:solidFill>
                <a:latin typeface="Verdana"/>
              </a:rPr>
              <a:t>20 ноября</a:t>
            </a:r>
            <a:r>
              <a:rPr lang="ru-RU" dirty="0">
                <a:solidFill>
                  <a:srgbClr val="000000"/>
                </a:solidFill>
                <a:latin typeface="Verdana"/>
              </a:rPr>
              <a:t> — в пятый раз населению и в третий раз войскам — пришлось сократить нормы выдачи хлеба. Воины  стали получать 500 граммов в сутки; рабочие — 250 граммов; служащие, иждивенцы и воины, не  на передовой, — 125 граммов. И кроме хлеба, почти ничего…</a:t>
            </a:r>
            <a:endParaRPr lang="ru-RU" dirty="0"/>
          </a:p>
        </p:txBody>
      </p:sp>
      <p:pic>
        <p:nvPicPr>
          <p:cNvPr id="3074" name="Picture 2" descr="3109898_hleb_blokadi (370x278, 13Kb)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2157645"/>
            <a:ext cx="5544616" cy="4461897"/>
          </a:xfrm>
          <a:prstGeom prst="rect">
            <a:avLst/>
          </a:prstGeom>
          <a:noFill/>
          <a:ln w="38100">
            <a:solidFill>
              <a:srgbClr val="FFFFCC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373042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00927" y="260648"/>
            <a:ext cx="7848872" cy="1477328"/>
          </a:xfrm>
          <a:prstGeom prst="rect">
            <a:avLst/>
          </a:prstGeom>
          <a:solidFill>
            <a:schemeClr val="bg1"/>
          </a:solidFill>
          <a:ln w="38100">
            <a:solidFill>
              <a:srgbClr val="0070C0"/>
            </a:solidFill>
          </a:ln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000000"/>
                </a:solidFill>
                <a:latin typeface="Verdana"/>
              </a:rPr>
              <a:t>А какой был хлеб…  На 24 сентября хлеб на 40 % состоял из солода, овса и шелухи, а позже целлюлозы.</a:t>
            </a:r>
            <a:br>
              <a:rPr lang="ru-RU" dirty="0"/>
            </a:br>
            <a:r>
              <a:rPr lang="ru-RU" dirty="0">
                <a:solidFill>
                  <a:srgbClr val="000000"/>
                </a:solidFill>
                <a:latin typeface="Verdana"/>
              </a:rPr>
              <a:t>Начался  массовый голод, усугублённый суровой  зимой, проблемами с отоплением, он  привёл к сотням тысяч смертей.  От  голода у жителей развивалась дистрофия.</a:t>
            </a:r>
            <a:endParaRPr lang="ru-RU" dirty="0"/>
          </a:p>
        </p:txBody>
      </p:sp>
      <p:pic>
        <p:nvPicPr>
          <p:cNvPr id="4098" name="Picture 2" descr="http://education.simcat.ru/school74/img/1359477108_samim_tyajelim_vo_vremya_blokadi_bil_golod,_vsledstvie_chego_u_jiteley_razvivalas_distrofiya.__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1916832"/>
            <a:ext cx="6096000" cy="4572000"/>
          </a:xfrm>
          <a:prstGeom prst="rect">
            <a:avLst/>
          </a:prstGeom>
          <a:noFill/>
          <a:ln w="38100">
            <a:solidFill>
              <a:srgbClr val="FFFFCC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855243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41744" y="5084347"/>
            <a:ext cx="8568952" cy="1477328"/>
          </a:xfrm>
          <a:prstGeom prst="rect">
            <a:avLst/>
          </a:prstGeom>
          <a:solidFill>
            <a:schemeClr val="bg1"/>
          </a:solidFill>
          <a:ln w="28575">
            <a:solidFill>
              <a:srgbClr val="0070C0"/>
            </a:solidFill>
          </a:ln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000000"/>
                </a:solidFill>
                <a:latin typeface="Verdana"/>
              </a:rPr>
              <a:t>Дневник Тани Савичевой  выставлен в музее истории Ленинграда, а его копия — в витрине одного из павильонов Пискарёвского мемориального кладбища.</a:t>
            </a:r>
            <a:r>
              <a:rPr lang="ru-RU" dirty="0"/>
              <a:t> Д</a:t>
            </a:r>
          </a:p>
          <a:p>
            <a:r>
              <a:rPr lang="ru-RU" dirty="0">
                <a:solidFill>
                  <a:srgbClr val="000000"/>
                </a:solidFill>
                <a:latin typeface="Verdana"/>
              </a:rPr>
              <a:t>Девочку эвакуировали</a:t>
            </a:r>
            <a:r>
              <a:rPr lang="ru-RU" dirty="0">
                <a:solidFill>
                  <a:schemeClr val="accent6"/>
                </a:solidFill>
                <a:latin typeface="Verdana"/>
              </a:rPr>
              <a:t> </a:t>
            </a:r>
            <a:r>
              <a:rPr lang="ru-RU" dirty="0">
                <a:solidFill>
                  <a:srgbClr val="000000"/>
                </a:solidFill>
                <a:latin typeface="Verdana"/>
              </a:rPr>
              <a:t>по «Дороге Жизни» на «Большую землю». Врачи боролись за её жизнь, но Таня умерла от истощения.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41744" y="259500"/>
            <a:ext cx="8568952" cy="923330"/>
          </a:xfrm>
          <a:prstGeom prst="rect">
            <a:avLst/>
          </a:prstGeom>
          <a:solidFill>
            <a:schemeClr val="tx1"/>
          </a:solidFill>
          <a:ln w="28575">
            <a:solidFill>
              <a:srgbClr val="0070C0"/>
            </a:solidFill>
          </a:ln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000000"/>
                </a:solidFill>
                <a:latin typeface="Verdana"/>
              </a:rPr>
              <a:t>На глазах </a:t>
            </a:r>
            <a:r>
              <a:rPr lang="ru-RU" b="1" dirty="0">
                <a:solidFill>
                  <a:srgbClr val="000000"/>
                </a:solidFill>
                <a:latin typeface="Verdana"/>
              </a:rPr>
              <a:t>Тани Савичевой</a:t>
            </a:r>
            <a:r>
              <a:rPr lang="ru-RU" dirty="0">
                <a:solidFill>
                  <a:srgbClr val="000000"/>
                </a:solidFill>
                <a:latin typeface="Verdana"/>
              </a:rPr>
              <a:t>, девочки из осажденного Ленинграда погибли её бабушка, двое дядей, мама, брат и сестра. Таня записала об этом  на страницах своего дневника.</a:t>
            </a:r>
            <a:endParaRPr lang="ru-RU" dirty="0"/>
          </a:p>
        </p:txBody>
      </p:sp>
      <p:pic>
        <p:nvPicPr>
          <p:cNvPr id="5122" name="Picture 2" descr="3109898_Tanya_S_ (576x402, 41Kb)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4904" y="1255296"/>
            <a:ext cx="5486400" cy="3829051"/>
          </a:xfrm>
          <a:prstGeom prst="rect">
            <a:avLst/>
          </a:prstGeom>
          <a:noFill/>
          <a:ln w="38100">
            <a:solidFill>
              <a:srgbClr val="FFFFCC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8527372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05959" y="332656"/>
            <a:ext cx="8352928" cy="1754326"/>
          </a:xfrm>
          <a:prstGeom prst="rect">
            <a:avLst/>
          </a:prstGeom>
          <a:solidFill>
            <a:schemeClr val="tx1"/>
          </a:solidFill>
          <a:ln w="38100">
            <a:solidFill>
              <a:srgbClr val="0070C0"/>
            </a:solidFill>
          </a:ln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000000"/>
                </a:solidFill>
                <a:latin typeface="Verdana"/>
              </a:rPr>
              <a:t>Водопровод не работал, жителям приходилось  брать воду из повреждённых труб и прорубей на Неве,  </a:t>
            </a:r>
            <a:r>
              <a:rPr lang="ru-RU" dirty="0" err="1">
                <a:solidFill>
                  <a:srgbClr val="000000"/>
                </a:solidFill>
                <a:latin typeface="Verdana"/>
              </a:rPr>
              <a:t>Невке</a:t>
            </a:r>
            <a:r>
              <a:rPr lang="ru-RU" dirty="0">
                <a:solidFill>
                  <a:srgbClr val="000000"/>
                </a:solidFill>
                <a:latin typeface="Verdana"/>
              </a:rPr>
              <a:t>.  Отопительным средством для многих  стали мини-печки, буржуйки. В них жгли  и  мебель и книги.</a:t>
            </a:r>
            <a:br>
              <a:rPr lang="ru-RU" dirty="0"/>
            </a:br>
            <a:r>
              <a:rPr lang="ru-RU" dirty="0">
                <a:solidFill>
                  <a:srgbClr val="000000"/>
                </a:solidFill>
                <a:latin typeface="Verdana"/>
              </a:rPr>
              <a:t>Жители блокадного Ленинграда набирают воду, появившуюся после артобстрела в пробоинах в асфальте на Невском проспекте.</a:t>
            </a:r>
            <a:endParaRPr lang="ru-RU" dirty="0"/>
          </a:p>
        </p:txBody>
      </p:sp>
      <p:pic>
        <p:nvPicPr>
          <p:cNvPr id="6146" name="Picture 2" descr="3109898_12_voda_nev (351x492, 38Kb)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2266050"/>
            <a:ext cx="3343275" cy="4398268"/>
          </a:xfrm>
          <a:prstGeom prst="rect">
            <a:avLst/>
          </a:prstGeom>
          <a:noFill/>
          <a:ln w="38100">
            <a:solidFill>
              <a:srgbClr val="FFFFCC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3319373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3109898_blokada_za_vodoi (600x399, 50Kb)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005" y="764704"/>
            <a:ext cx="8554332" cy="5688632"/>
          </a:xfrm>
          <a:prstGeom prst="rect">
            <a:avLst/>
          </a:prstGeom>
          <a:noFill/>
          <a:ln w="38100">
            <a:solidFill>
              <a:srgbClr val="FFFFCC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88900" y="980728"/>
            <a:ext cx="1880643" cy="646331"/>
          </a:xfrm>
          <a:prstGeom prst="rect">
            <a:avLst/>
          </a:prstGeom>
          <a:solidFill>
            <a:schemeClr val="tx1"/>
          </a:solidFill>
          <a:ln>
            <a:solidFill>
              <a:srgbClr val="0070C0"/>
            </a:solidFill>
          </a:ln>
        </p:spPr>
        <p:txBody>
          <a:bodyPr wrap="none" rtlCol="0">
            <a:spAutoFit/>
          </a:bodyPr>
          <a:lstStyle/>
          <a:p>
            <a:r>
              <a:rPr lang="ru-RU" sz="3600" dirty="0">
                <a:solidFill>
                  <a:srgbClr val="002060"/>
                </a:solidFill>
              </a:rPr>
              <a:t>На Неве.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381853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6139" y="188640"/>
            <a:ext cx="7948010" cy="646331"/>
          </a:xfrm>
          <a:prstGeom prst="rect">
            <a:avLst/>
          </a:prstGeom>
          <a:solidFill>
            <a:schemeClr val="tx1"/>
          </a:solidFill>
          <a:ln w="38100">
            <a:solidFill>
              <a:srgbClr val="0070C0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ru-RU" dirty="0">
                <a:solidFill>
                  <a:srgbClr val="000000"/>
                </a:solidFill>
                <a:latin typeface="Verdana"/>
              </a:rPr>
              <a:t>Этот  памятник маленькой рыбке колюшке, что "людям выжить </a:t>
            </a:r>
          </a:p>
          <a:p>
            <a:pPr algn="ctr"/>
            <a:r>
              <a:rPr lang="ru-RU" dirty="0">
                <a:solidFill>
                  <a:srgbClr val="000000"/>
                </a:solidFill>
                <a:latin typeface="Verdana"/>
              </a:rPr>
              <a:t>помогла", поставили в Кронштадте.</a:t>
            </a:r>
            <a:endParaRPr lang="ru-RU" dirty="0"/>
          </a:p>
        </p:txBody>
      </p:sp>
      <p:pic>
        <p:nvPicPr>
          <p:cNvPr id="8194" name="Picture 2" descr="3109898_Kolushka (549x412, 41Kb)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301" y="980728"/>
            <a:ext cx="7329024" cy="5500107"/>
          </a:xfrm>
          <a:prstGeom prst="rect">
            <a:avLst/>
          </a:prstGeom>
          <a:noFill/>
          <a:ln w="38100">
            <a:solidFill>
              <a:srgbClr val="FFFFCC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80290792"/>
      </p:ext>
    </p:extLst>
  </p:cSld>
  <p:clrMapOvr>
    <a:masterClrMapping/>
  </p:clrMapOvr>
</p:sld>
</file>

<file path=ppt/theme/theme1.xml><?xml version="1.0" encoding="utf-8"?>
<a:theme xmlns:a="http://schemas.openxmlformats.org/drawingml/2006/main" name="Паркет">
  <a:themeElements>
    <a:clrScheme name="Другая 1">
      <a:dk1>
        <a:srgbClr val="FFFFFF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Обычная">
      <a:majorFont>
        <a:latin typeface="Tw Cen MT"/>
        <a:ea typeface=""/>
        <a:cs typeface=""/>
        <a:font script="Grek" typeface="Calibri"/>
        <a:font script="Cyrl" typeface="Calibri"/>
        <a:font script="Jpan" typeface="HG創英角ｺﾞｼｯｸUB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創英角ｺﾞｼｯｸUB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Паркет">
      <a:fillStyleLst>
        <a:solidFill>
          <a:schemeClr val="phClr"/>
        </a:solidFill>
        <a:gradFill rotWithShape="1">
          <a:gsLst>
            <a:gs pos="0">
              <a:schemeClr val="phClr">
                <a:tint val="79000"/>
                <a:satMod val="180000"/>
              </a:schemeClr>
            </a:gs>
            <a:gs pos="65000">
              <a:schemeClr val="phClr">
                <a:tint val="52000"/>
                <a:satMod val="250000"/>
              </a:schemeClr>
            </a:gs>
            <a:gs pos="100000">
              <a:schemeClr val="phClr">
                <a:tint val="29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8700000"/>
            </a:lightRig>
          </a:scene3d>
          <a:sp3d contourW="12700" prstMaterial="dkEdge">
            <a:bevelT w="0" h="0" prst="relaxedInset"/>
            <a:contourClr>
              <a:schemeClr val="phClr">
                <a:shade val="65000"/>
                <a:satMod val="15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13200000"/>
            </a:lightRig>
          </a:scene3d>
          <a:sp3d prstMaterial="dkEdge">
            <a:bevelT w="63500" h="50800" prst="relaxedIns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hade val="95000"/>
                <a:satMod val="200000"/>
              </a:schemeClr>
            </a:gs>
            <a:gs pos="53000">
              <a:schemeClr val="phClr">
                <a:shade val="60000"/>
                <a:satMod val="220000"/>
              </a:schemeClr>
            </a:gs>
            <a:gs pos="100000">
              <a:schemeClr val="phClr">
                <a:shade val="45000"/>
                <a:satMod val="22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3000"/>
                <a:shade val="97000"/>
                <a:satMod val="230000"/>
              </a:schemeClr>
            </a:gs>
            <a:gs pos="100000">
              <a:schemeClr val="phClr">
                <a:shade val="35000"/>
                <a:satMod val="250000"/>
              </a:schemeClr>
            </a:gs>
          </a:gsLst>
          <a:path path="circle">
            <a:fillToRect l="15000" t="50000" r="85000" b="6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182</TotalTime>
  <Words>1356</Words>
  <Application>Microsoft Office PowerPoint</Application>
  <PresentationFormat>Экран (4:3)</PresentationFormat>
  <Paragraphs>74</Paragraphs>
  <Slides>25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31" baseType="lpstr">
      <vt:lpstr>Arial</vt:lpstr>
      <vt:lpstr>Calibri</vt:lpstr>
      <vt:lpstr>Monotype Corsiva</vt:lpstr>
      <vt:lpstr>Tw Cen MT</vt:lpstr>
      <vt:lpstr>Verdana</vt:lpstr>
      <vt:lpstr>Паркет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Ольга;Баранцева Ольга Игоревна</dc:creator>
  <cp:lastModifiedBy>Наталья Дмитриевна</cp:lastModifiedBy>
  <cp:revision>19</cp:revision>
  <dcterms:created xsi:type="dcterms:W3CDTF">2014-01-26T16:58:44Z</dcterms:created>
  <dcterms:modified xsi:type="dcterms:W3CDTF">2020-01-21T21:43:06Z</dcterms:modified>
</cp:coreProperties>
</file>