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74" r:id="rId2"/>
    <p:sldId id="275" r:id="rId3"/>
    <p:sldId id="256" r:id="rId4"/>
    <p:sldId id="257" r:id="rId5"/>
    <p:sldId id="258" r:id="rId6"/>
    <p:sldId id="261" r:id="rId7"/>
    <p:sldId id="262" r:id="rId8"/>
    <p:sldId id="263" r:id="rId9"/>
    <p:sldId id="264" r:id="rId10"/>
    <p:sldId id="272" r:id="rId11"/>
    <p:sldId id="266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3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18487B5-1329-42A4-B3BE-35E8447BD393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smtClean="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microsoft.com/office/2007/relationships/hdphoto" Target="../media/hdphoto2.wdp"/><Relationship Id="rId7" Type="http://schemas.openxmlformats.org/officeDocument/2006/relationships/audio" Target="../media/audio1.wav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3.jpeg"/><Relationship Id="rId5" Type="http://schemas.openxmlformats.org/officeDocument/2006/relationships/audio" Target="../media/audio2.wav"/><Relationship Id="rId4" Type="http://schemas.openxmlformats.org/officeDocument/2006/relationships/image" Target="../media/image8.png"/><Relationship Id="rId9" Type="http://schemas.openxmlformats.org/officeDocument/2006/relationships/image" Target="../media/image35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audio" Target="../media/audio1.wav"/><Relationship Id="rId7" Type="http://schemas.openxmlformats.org/officeDocument/2006/relationships/image" Target="../media/image39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5" Type="http://schemas.openxmlformats.org/officeDocument/2006/relationships/audio" Target="../media/audio2.wav"/><Relationship Id="rId4" Type="http://schemas.openxmlformats.org/officeDocument/2006/relationships/image" Target="../media/image37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eg"/><Relationship Id="rId3" Type="http://schemas.openxmlformats.org/officeDocument/2006/relationships/image" Target="../media/image8.png"/><Relationship Id="rId7" Type="http://schemas.openxmlformats.org/officeDocument/2006/relationships/image" Target="../media/image42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2.wav"/><Relationship Id="rId5" Type="http://schemas.openxmlformats.org/officeDocument/2006/relationships/image" Target="../media/image41.jpeg"/><Relationship Id="rId4" Type="http://schemas.openxmlformats.org/officeDocument/2006/relationships/audio" Target="../media/audio1.wav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audio" Target="../media/audio1.wav"/><Relationship Id="rId7" Type="http://schemas.openxmlformats.org/officeDocument/2006/relationships/image" Target="../media/image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audio" Target="../media/audio2.wav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8.png"/><Relationship Id="rId7" Type="http://schemas.openxmlformats.org/officeDocument/2006/relationships/image" Target="../media/image11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6" Type="http://schemas.openxmlformats.org/officeDocument/2006/relationships/audio" Target="../media/audio1.wav"/><Relationship Id="rId5" Type="http://schemas.openxmlformats.org/officeDocument/2006/relationships/image" Target="../media/image10.jpeg"/><Relationship Id="rId4" Type="http://schemas.openxmlformats.org/officeDocument/2006/relationships/audio" Target="../media/audio2.wav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audio" Target="../media/audio2.wav"/><Relationship Id="rId7" Type="http://schemas.openxmlformats.org/officeDocument/2006/relationships/image" Target="../media/image15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1.wav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17.jpeg"/><Relationship Id="rId7" Type="http://schemas.openxmlformats.org/officeDocument/2006/relationships/image" Target="../media/image20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jpeg"/><Relationship Id="rId5" Type="http://schemas.openxmlformats.org/officeDocument/2006/relationships/audio" Target="../media/audio1.wav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audio" Target="../media/audio1.wav"/><Relationship Id="rId7" Type="http://schemas.openxmlformats.org/officeDocument/2006/relationships/image" Target="../media/image8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audio" Target="../media/audio2.wav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microsoft.com/office/2007/relationships/hdphoto" Target="../media/hdphoto1.wdp"/><Relationship Id="rId7" Type="http://schemas.openxmlformats.org/officeDocument/2006/relationships/audio" Target="../media/audio2.wav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audio" Target="../media/audio1.wav"/><Relationship Id="rId4" Type="http://schemas.openxmlformats.org/officeDocument/2006/relationships/image" Target="../media/image8.png"/><Relationship Id="rId9" Type="http://schemas.openxmlformats.org/officeDocument/2006/relationships/image" Target="../media/image27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28.jpeg"/><Relationship Id="rId7" Type="http://schemas.openxmlformats.org/officeDocument/2006/relationships/image" Target="../media/image31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audio" Target="../media/audio1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type="subTitle" idx="1"/>
          </p:nvPr>
        </p:nvSpPr>
        <p:spPr>
          <a:xfrm>
            <a:off x="179512" y="2564905"/>
            <a:ext cx="8712968" cy="864095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</a:t>
            </a:r>
          </a:p>
          <a:p>
            <a:pPr marL="0" indent="0">
              <a:buNone/>
            </a:pPr>
            <a:r>
              <a:rPr lang="ru-RU" sz="19200" dirty="0" smtClean="0"/>
              <a:t>     </a:t>
            </a:r>
            <a:r>
              <a:rPr lang="ru-RU" sz="19200" b="1" dirty="0" smtClean="0">
                <a:solidFill>
                  <a:schemeClr val="accent6">
                    <a:lumMod val="75000"/>
                  </a:schemeClr>
                </a:solidFill>
              </a:rPr>
              <a:t>«</a:t>
            </a:r>
            <a:r>
              <a:rPr lang="ru-RU" sz="19200" b="1" dirty="0" smtClean="0">
                <a:solidFill>
                  <a:schemeClr val="accent6">
                    <a:lumMod val="75000"/>
                  </a:schemeClr>
                </a:solidFill>
              </a:rPr>
              <a:t>Что было – что стало….</a:t>
            </a:r>
            <a:r>
              <a:rPr lang="ru-RU" sz="19200" b="1" dirty="0" smtClean="0">
                <a:solidFill>
                  <a:schemeClr val="accent6">
                    <a:lumMod val="75000"/>
                  </a:schemeClr>
                </a:solidFill>
              </a:rPr>
              <a:t>»</a:t>
            </a:r>
            <a:endParaRPr lang="ru-RU" sz="192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7581" y="620689"/>
            <a:ext cx="7175351" cy="1872208"/>
          </a:xfrm>
        </p:spPr>
        <p:txBody>
          <a:bodyPr/>
          <a:lstStyle/>
          <a:p>
            <a:pPr marL="182880" indent="0" algn="ctr">
              <a:buNone/>
            </a:pPr>
            <a:r>
              <a:rPr lang="ru-RU" dirty="0" smtClean="0"/>
              <a:t>ДИДАКТИЧЕСКАЯ</a:t>
            </a:r>
            <a:br>
              <a:rPr lang="ru-RU" dirty="0" smtClean="0"/>
            </a:br>
            <a:r>
              <a:rPr lang="ru-RU" dirty="0" smtClean="0"/>
              <a:t>ИГРА</a:t>
            </a: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4189166"/>
            <a:ext cx="1180737" cy="984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915603"/>
            <a:ext cx="2006257" cy="26350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Рисунок 6" descr="D:\i (6)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3911502"/>
            <a:ext cx="1849468" cy="2524224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3419872" y="6381328"/>
            <a:ext cx="31683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Составила:  </a:t>
            </a:r>
            <a:r>
              <a:rPr lang="ru-RU" sz="1600" dirty="0" err="1" smtClean="0"/>
              <a:t>Сидорук</a:t>
            </a:r>
            <a:r>
              <a:rPr lang="ru-RU" sz="1600" dirty="0" smtClean="0"/>
              <a:t> Л.О.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800257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1403648" y="2780928"/>
            <a:ext cx="2520280" cy="720080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ПРЯЛКА </a:t>
            </a:r>
            <a:br>
              <a:rPr lang="ru-RU" sz="2000" b="1" dirty="0" smtClean="0"/>
            </a:br>
            <a:r>
              <a:rPr lang="ru-RU" sz="2000" b="1" dirty="0" smtClean="0"/>
              <a:t>И ВЕРЕТЕНО</a:t>
            </a:r>
            <a:endParaRPr lang="ru-RU" sz="2000" b="1" dirty="0"/>
          </a:p>
        </p:txBody>
      </p:sp>
      <p:pic>
        <p:nvPicPr>
          <p:cNvPr id="4" name="Объект 3" descr="https://i.mycdn.me/i?r=AyH4iRPQ2q0otWIFepML2LxR6mHDOQttN1EwbhzHVqUhAg"/>
          <p:cNvPicPr>
            <a:picLocks noGrp="1"/>
          </p:cNvPicPr>
          <p:nvPr>
            <p:ph idx="4294967295"/>
          </p:nvPr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8323" t="43277" b="29754"/>
          <a:stretch/>
        </p:blipFill>
        <p:spPr bwMode="auto">
          <a:xfrm>
            <a:off x="0" y="546100"/>
            <a:ext cx="2562225" cy="14732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Picture 2" descr="C:\Users\Лидия\Desktop\загруженное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067943" y="1099777"/>
            <a:ext cx="1408803" cy="1562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Hair dryer3">
            <a:hlinkClick r:id="" action="ppaction://noaction">
              <a:snd r:embed="rId5" name="00165 (online-audio-converter.com).wav"/>
            </a:hlinkClick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6"/>
          <a:stretch>
            <a:fillRect/>
          </a:stretch>
        </p:blipFill>
        <p:spPr bwMode="auto">
          <a:xfrm rot="18151329">
            <a:off x="6928382" y="3861390"/>
            <a:ext cx="2243536" cy="2237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https://i.mycdn.me/i?r=AyH4iRPQ2q0otWIFepML2LxR6mHDOQttN1EwbhzHVqUhAg"/>
          <p:cNvPicPr/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165" t="37815" r="60593"/>
          <a:stretch/>
        </p:blipFill>
        <p:spPr bwMode="auto">
          <a:xfrm>
            <a:off x="323528" y="233389"/>
            <a:ext cx="1469153" cy="338437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Рисунок 8" descr="D:\i (7).jpg">
            <a:hlinkClick r:id="" action="ppaction://noaction">
              <a:snd r:embed="rId7" name="applause.wav"/>
            </a:hlinkClick>
          </p:cNvPr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3" y="4019013"/>
            <a:ext cx="3312368" cy="2448272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Прямоугольник 9"/>
          <p:cNvSpPr/>
          <p:nvPr/>
        </p:nvSpPr>
        <p:spPr>
          <a:xfrm>
            <a:off x="323528" y="116631"/>
            <a:ext cx="3600400" cy="3528393"/>
          </a:xfrm>
          <a:prstGeom prst="rect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Picture 2" descr="56">
            <a:hlinkClick r:id="" action="ppaction://noaction">
              <a:snd r:embed="rId5" name="00165 (online-audio-converter.com).wav"/>
            </a:hlinkClick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9554" y="4085923"/>
            <a:ext cx="2414386" cy="2354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323527" y="3861049"/>
            <a:ext cx="3600401" cy="28041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4077239" y="3871606"/>
            <a:ext cx="2799017" cy="28041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7028657" y="3878176"/>
            <a:ext cx="1935832" cy="279760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323529" y="3861049"/>
            <a:ext cx="3600399" cy="2804003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1025604" y="4827650"/>
            <a:ext cx="21962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ПРЯДИЛЬНАЯ МАШИНА</a:t>
            </a:r>
            <a:endParaRPr lang="ru-RU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4708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3.9593E-6 L 0.55903 -0.4636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951" y="-2319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17" grpId="0" animBg="1"/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 descr="D:\14377.jpg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799" y="260648"/>
            <a:ext cx="3195782" cy="2855692"/>
          </a:xfrm>
          <a:prstGeom prst="rect">
            <a:avLst/>
          </a:prstGeom>
          <a:noFill/>
          <a:ln>
            <a:noFill/>
          </a:ln>
        </p:spPr>
      </p:pic>
      <p:pic>
        <p:nvPicPr>
          <p:cNvPr id="4098" name="Picture 2">
            <a:hlinkClick r:id="" action="ppaction://noaction">
              <a:snd r:embed="rId3" name="applause.wav"/>
            </a:hlinkClick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2461" y="3979410"/>
            <a:ext cx="1820255" cy="25674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323528" y="116631"/>
            <a:ext cx="2952327" cy="3528393"/>
          </a:xfrm>
          <a:prstGeom prst="rect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Заголовок 5"/>
          <p:cNvSpPr txBox="1">
            <a:spLocks/>
          </p:cNvSpPr>
          <p:nvPr/>
        </p:nvSpPr>
        <p:spPr>
          <a:xfrm>
            <a:off x="899590" y="2942915"/>
            <a:ext cx="1800201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b="1" dirty="0" smtClean="0"/>
              <a:t>СТИРАЛЬНАЯ ДОСКА</a:t>
            </a:r>
            <a:endParaRPr lang="ru-RU" sz="20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23527" y="3861049"/>
            <a:ext cx="2952327" cy="28041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428255" y="3861049"/>
            <a:ext cx="2727922" cy="28041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6308577" y="3861049"/>
            <a:ext cx="2727922" cy="28041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100" name="Picture 4" descr="ÐÐ»Ð°Ð´Ð¸Ð»ÑÐ½Ð°Ñ Ð´Ð¾ÑÐºÐ° Cannes Ð² Ð Ð¾ÑÑÐ¾Ð²Ðµ-Ð½Ð°-ÐÐ¾Ð½Ñ â ÐºÑÐ¿Ð¸ÑÑ Ð¿Ð¾ Ð½Ð¸Ð·ÐºÐ¾Ð¹ ÑÐµÐ½Ðµ Ð²  Ð¸Ð½ÑÐµÑÐ½ÐµÑ-Ð¼Ð°Ð³Ð°Ð·Ð¸Ð½Ðµ ÐÐµÑÑÐ° ÐÐµÑÐ»ÐµÐ½">
            <a:hlinkClick r:id="" action="ppaction://noaction">
              <a:snd r:embed="rId5" name="00165 (online-audio-converter.com).wav"/>
            </a:hlinkClick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3041" y="3988519"/>
            <a:ext cx="2558349" cy="2558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Vacuum cleaner3">
            <a:hlinkClick r:id="" action="ppaction://noaction">
              <a:snd r:embed="rId5" name="00165 (online-audio-converter.com).wav"/>
            </a:hlinkClick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125" y="4142761"/>
            <a:ext cx="2701131" cy="2240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C:\Users\Лидия\Desktop\загруженное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491880" y="1246882"/>
            <a:ext cx="1874491" cy="1562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Прямоугольник 14"/>
          <p:cNvSpPr/>
          <p:nvPr/>
        </p:nvSpPr>
        <p:spPr>
          <a:xfrm>
            <a:off x="6308576" y="3861049"/>
            <a:ext cx="2727922" cy="2804003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 flipH="1">
            <a:off x="6180133" y="4852194"/>
            <a:ext cx="29848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СТИРАЛЬНАЯ МАШИНА</a:t>
            </a:r>
            <a:endParaRPr lang="ru-RU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0767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0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1.24884E-6 L -0.07327 -0.4768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63" y="-238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98"/>
                  </p:tgtEl>
                </p:cond>
              </p:nextCondLst>
            </p:seq>
          </p:childTnLst>
        </p:cTn>
      </p:par>
    </p:tnLst>
    <p:bldLst>
      <p:bldP spid="15" grpId="0" animBg="1"/>
      <p:bldP spid="1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61977"/>
            <a:ext cx="3313391" cy="3325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323528" y="116631"/>
            <a:ext cx="3600400" cy="3528393"/>
          </a:xfrm>
          <a:prstGeom prst="rect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2" descr="C:\Users\Лидия\Desktop\загруженное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010442" y="1099777"/>
            <a:ext cx="1065613" cy="1562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>
            <a:hlinkClick r:id="" action="ppaction://noaction">
              <a:snd r:embed="rId4" name="applause.wav"/>
            </a:hlinkClick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07"/>
          <a:stretch/>
        </p:blipFill>
        <p:spPr bwMode="auto">
          <a:xfrm>
            <a:off x="539552" y="4077071"/>
            <a:ext cx="3107048" cy="23042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323527" y="3899567"/>
            <a:ext cx="3600401" cy="276566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4085075" y="3875704"/>
            <a:ext cx="2215634" cy="28041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6452590" y="3875444"/>
            <a:ext cx="2511898" cy="28041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7" name="Picture 7">
            <a:hlinkClick r:id="" action="ppaction://noaction">
              <a:snd r:embed="rId6" name="00165 (online-audio-converter.com).wav"/>
            </a:hlinkClick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522"/>
          <a:stretch/>
        </p:blipFill>
        <p:spPr bwMode="auto">
          <a:xfrm>
            <a:off x="4251270" y="3967509"/>
            <a:ext cx="1882208" cy="25912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 descr="ÐÐ±Ð¾Ð³ÑÐµÐ²Ð°ÑÐµÐ»Ñ Ð¾Ð±Ð¾Ð³ÑÐµÐ²Ð°ÑÐµÐ»Ñ ÑÐ¾Ð·Ð½Ñ">
            <a:hlinkClick r:id="" action="ppaction://noaction">
              <a:snd r:embed="rId4" name="applause.wav"/>
            </a:hlinkClick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8419" y="4308934"/>
            <a:ext cx="2160240" cy="1961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Прямоугольник 16"/>
          <p:cNvSpPr/>
          <p:nvPr/>
        </p:nvSpPr>
        <p:spPr>
          <a:xfrm>
            <a:off x="6452589" y="3875444"/>
            <a:ext cx="2511897" cy="2804003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 flipH="1">
            <a:off x="6294922" y="4998367"/>
            <a:ext cx="2827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ОБОГРЕВАТЕЛЬ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23527" y="3899567"/>
            <a:ext cx="3600400" cy="2804003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 flipH="1">
            <a:off x="165860" y="5036885"/>
            <a:ext cx="40523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КУХОННАЯ ПЛИТА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>
            <a:spLocks/>
          </p:cNvSpPr>
          <p:nvPr/>
        </p:nvSpPr>
        <p:spPr>
          <a:xfrm>
            <a:off x="5580112" y="1557661"/>
            <a:ext cx="2581425" cy="646331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ВЫБЕРИ ДВА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ВАРИАНТА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1123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625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1625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1625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625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51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4.6346E-6 L 0.50746 -0.55596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365" y="-277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6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51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2.79371E-6 L 0.04306 -0.40749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53" y="-2037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4"/>
                  </p:tgtEl>
                </p:cond>
              </p:nextCondLst>
            </p:seq>
          </p:childTnLst>
        </p:cTn>
      </p:par>
    </p:tnLst>
    <p:bldLst>
      <p:bldP spid="17" grpId="0" animBg="1"/>
      <p:bldP spid="18" grpId="0"/>
      <p:bldP spid="19" grpId="0" animBg="1"/>
      <p:bldP spid="20" grpId="0"/>
      <p:bldP spid="7" grpId="0" animBg="1"/>
      <p:bldP spid="7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type="subTitle" idx="1"/>
          </p:nvPr>
        </p:nvSpPr>
        <p:spPr>
          <a:xfrm>
            <a:off x="611560" y="1412776"/>
            <a:ext cx="7920880" cy="4521889"/>
          </a:xfrm>
        </p:spPr>
        <p:txBody>
          <a:bodyPr>
            <a:noAutofit/>
          </a:bodyPr>
          <a:lstStyle/>
          <a:p>
            <a:pPr indent="228600"/>
            <a:r>
              <a:rPr lang="ru-RU" sz="2400" b="1" dirty="0">
                <a:solidFill>
                  <a:srgbClr val="7030A0"/>
                </a:solidFill>
                <a:latin typeface="Arial"/>
                <a:ea typeface="Times New Roman"/>
              </a:rPr>
              <a:t>- учить определять старинные и современные бытовые предметы</a:t>
            </a:r>
            <a:endParaRPr lang="ru-RU" sz="2400" dirty="0">
              <a:solidFill>
                <a:srgbClr val="7030A0"/>
              </a:solidFill>
              <a:latin typeface="Times New Roman"/>
              <a:ea typeface="Times New Roman"/>
            </a:endParaRPr>
          </a:p>
          <a:p>
            <a:pPr indent="228600"/>
            <a:r>
              <a:rPr lang="ru-RU" sz="2400" b="1" dirty="0">
                <a:solidFill>
                  <a:srgbClr val="7030A0"/>
                </a:solidFill>
                <a:latin typeface="Arial"/>
                <a:ea typeface="Times New Roman"/>
              </a:rPr>
              <a:t>- закреплять знания детей и представления об особенностях каждого предмета в отдельности</a:t>
            </a:r>
            <a:endParaRPr lang="ru-RU" sz="2400" dirty="0">
              <a:solidFill>
                <a:srgbClr val="7030A0"/>
              </a:solidFill>
              <a:latin typeface="Times New Roman"/>
              <a:ea typeface="Times New Roman"/>
            </a:endParaRPr>
          </a:p>
          <a:p>
            <a:pPr indent="228600"/>
            <a:r>
              <a:rPr lang="ru-RU" sz="2400" b="1" dirty="0">
                <a:solidFill>
                  <a:srgbClr val="7030A0"/>
                </a:solidFill>
                <a:latin typeface="Arial"/>
                <a:ea typeface="Times New Roman"/>
              </a:rPr>
              <a:t>- упражнять детей в составлении короткого рассказа: «Что было раньше и как сейчас»</a:t>
            </a:r>
            <a:endParaRPr lang="ru-RU" sz="2400" dirty="0">
              <a:solidFill>
                <a:srgbClr val="7030A0"/>
              </a:solidFill>
              <a:latin typeface="Times New Roman"/>
              <a:ea typeface="Times New Roman"/>
            </a:endParaRPr>
          </a:p>
          <a:p>
            <a:pPr indent="228600"/>
            <a:r>
              <a:rPr lang="ru-RU" sz="2400" b="1" dirty="0">
                <a:solidFill>
                  <a:srgbClr val="7030A0"/>
                </a:solidFill>
                <a:latin typeface="Arial"/>
                <a:ea typeface="Times New Roman"/>
              </a:rPr>
              <a:t>- воспитывать бережное отношение к культуре своего народа;</a:t>
            </a:r>
            <a:endParaRPr lang="ru-RU" sz="2400" dirty="0">
              <a:solidFill>
                <a:srgbClr val="7030A0"/>
              </a:solidFill>
              <a:latin typeface="Times New Roman"/>
              <a:ea typeface="Times New Roman"/>
            </a:endParaRPr>
          </a:p>
          <a:p>
            <a:pPr indent="228600"/>
            <a:r>
              <a:rPr lang="ru-RU" sz="2400" b="1" dirty="0">
                <a:solidFill>
                  <a:srgbClr val="7030A0"/>
                </a:solidFill>
                <a:latin typeface="Arial"/>
                <a:ea typeface="Times New Roman"/>
              </a:rPr>
              <a:t>- учить наблюдать и видеть взаимосвязь современных предметов и предметов древности.</a:t>
            </a:r>
            <a:endParaRPr lang="ru-RU" sz="2400" dirty="0">
              <a:solidFill>
                <a:srgbClr val="7030A0"/>
              </a:solidFill>
              <a:latin typeface="Times New Roman"/>
              <a:ea typeface="Times New Roman"/>
            </a:endParaRPr>
          </a:p>
          <a:p>
            <a:pPr indent="228600"/>
            <a:r>
              <a:rPr lang="ru-RU" sz="2400" b="1" dirty="0">
                <a:solidFill>
                  <a:srgbClr val="7030A0"/>
                </a:solidFill>
                <a:latin typeface="Arial"/>
                <a:ea typeface="Times New Roman"/>
              </a:rPr>
              <a:t>- развивать зрительную память, внимание, речь;</a:t>
            </a:r>
            <a:endParaRPr lang="ru-RU" sz="2400" dirty="0">
              <a:solidFill>
                <a:srgbClr val="7030A0"/>
              </a:solidFill>
              <a:latin typeface="Times New Roman"/>
              <a:ea typeface="Times New Roman"/>
            </a:endParaRPr>
          </a:p>
          <a:p>
            <a:endParaRPr lang="ru-RU" sz="2400" dirty="0">
              <a:solidFill>
                <a:srgbClr val="7030A0"/>
              </a:solidFill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817581" y="116633"/>
            <a:ext cx="7175351" cy="1008112"/>
          </a:xfrm>
        </p:spPr>
        <p:txBody>
          <a:bodyPr/>
          <a:lstStyle/>
          <a:p>
            <a:pPr marL="182880" indent="0">
              <a:buNone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       ЗАДАЧИ: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55007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          </a:t>
            </a:r>
            <a:endParaRPr lang="ru-RU" dirty="0"/>
          </a:p>
        </p:txBody>
      </p:sp>
      <p:pic>
        <p:nvPicPr>
          <p:cNvPr id="4" name="Рисунок 3" descr="D:\artikulyac-gimnast-07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7" y="21729"/>
            <a:ext cx="2590031" cy="3364478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ÐÐ¾Ð²Ð¾ÑÑÐ½Ñ&quot;: ÐÐ¾ÑÑÐ´Ð°. Ð­Ð»ÐµÐºÑÑÐ¾Ð¿ÑÐ¸Ð±Ð¾ÑÑ. | ÐÐµÑÐ¸, ÐÐ»Ñ Ð´ÐµÑÐµÐ¹, ÐÐ¾Ð³Ð¾Ð¿ÐµÐ´Ð¸Ñ">
            <a:hlinkClick r:id="" action="ppaction://noaction">
              <a:snd r:embed="rId3" name="applause.wav"/>
            </a:hlinkClick>
          </p:cNvPr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483" t="2072" r="27742" b="76931"/>
          <a:stretch/>
        </p:blipFill>
        <p:spPr bwMode="auto">
          <a:xfrm>
            <a:off x="3347864" y="3986519"/>
            <a:ext cx="2520280" cy="256079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Picture 2" descr="Food blender">
            <a:hlinkClick r:id="" action="ppaction://noaction">
              <a:snd r:embed="rId5" name="00165 (online-audio-converter.com).wav"/>
            </a:hlinkClick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7" y="4005064"/>
            <a:ext cx="2520280" cy="2560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Ironing4">
            <a:hlinkClick r:id="" action="ppaction://noaction">
              <a:snd r:embed="rId5" name="00165 (online-audio-converter.com).wav"/>
            </a:hlinkClick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516700">
            <a:off x="6331650" y="4438778"/>
            <a:ext cx="2764991" cy="1595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1021808" y="3333173"/>
            <a:ext cx="1193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САМОВАР</a:t>
            </a:r>
            <a:endParaRPr lang="ru-RU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23527" y="116631"/>
            <a:ext cx="2590031" cy="3585873"/>
          </a:xfrm>
          <a:prstGeom prst="rect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323527" y="3861048"/>
            <a:ext cx="2590031" cy="285650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3065958" y="3861047"/>
            <a:ext cx="2946202" cy="285650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6164560" y="3861047"/>
            <a:ext cx="2746695" cy="285650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218" name="Picture 2" descr="C:\Users\Лидия\Desktop\загруженное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491880" y="1246882"/>
            <a:ext cx="1874491" cy="1562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Прямоугольник 19"/>
          <p:cNvSpPr/>
          <p:nvPr/>
        </p:nvSpPr>
        <p:spPr>
          <a:xfrm>
            <a:off x="3065958" y="3857204"/>
            <a:ext cx="2946202" cy="2856509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3303810" y="5058469"/>
            <a:ext cx="25093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ЭЛЕКТРОЧАЙНИК</a:t>
            </a:r>
            <a:endParaRPr lang="ru-RU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7583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4.07407E-6 L 0.25608 -0.4462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795" y="-223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0" grpId="0" animBg="1"/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612675" y="3212976"/>
            <a:ext cx="2374032" cy="360040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/>
              <a:t>РУКОМОЙНИК</a:t>
            </a:r>
            <a:endParaRPr lang="ru-RU" sz="2000" b="1" dirty="0"/>
          </a:p>
        </p:txBody>
      </p:sp>
      <p:pic>
        <p:nvPicPr>
          <p:cNvPr id="4" name="Объект 3" descr="ÐÑÐµÐ´Ð¼ÐµÑÑ Ð½Ð°ÑÐ¾Ð´Ð½Ð¾Ð³Ð¾ Ð±ÑÑÐ° | OK.RU Ð² 2020 Ð³ | ÐÐµÑÑÐºÐ¸Ð¹ ÑÐ°Ð´, ÐÐ°ÑÐµÑÐ¸Ð°Ð»Ñ  Ð¼Ð¾Ð½ÑÐµÑÑÐ¾ÑÐ¸, ÐÐ°Ð½ÑÑÐ¸Ñ Ð´Ð»Ñ ÑÐµÐ±ÐµÐ½ÐºÐ°"/>
          <p:cNvPicPr>
            <a:picLocks noGrp="1"/>
          </p:cNvPicPr>
          <p:nvPr>
            <p:ph idx="4294967295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17" t="14814" r="8532" b="28789"/>
          <a:stretch/>
        </p:blipFill>
        <p:spPr bwMode="auto">
          <a:xfrm>
            <a:off x="0" y="260350"/>
            <a:ext cx="3163888" cy="29972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Прямоугольник 9"/>
          <p:cNvSpPr/>
          <p:nvPr/>
        </p:nvSpPr>
        <p:spPr>
          <a:xfrm>
            <a:off x="323528" y="116631"/>
            <a:ext cx="2952327" cy="3528393"/>
          </a:xfrm>
          <a:prstGeom prst="rect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Picture 2" descr="C:\Users\Лидия\Desktop\загруженное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491880" y="1246882"/>
            <a:ext cx="1874491" cy="1562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Прямоугольник 15"/>
          <p:cNvSpPr/>
          <p:nvPr/>
        </p:nvSpPr>
        <p:spPr>
          <a:xfrm>
            <a:off x="3419872" y="3861050"/>
            <a:ext cx="2376264" cy="28041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323528" y="3861049"/>
            <a:ext cx="2952327" cy="28041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Picture 2" descr="Washing Machine7">
            <a:hlinkClick r:id="" action="ppaction://noaction">
              <a:snd r:embed="rId4" name="00165 (online-audio-converter.com).wav"/>
            </a:hlinkClick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555" y="4083657"/>
            <a:ext cx="2448272" cy="2495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4" name="Picture 6" descr="Ð Ð°ÐºÐ¾Ð²Ð¸Ð½Ñ Ð¸ Ð¿ÑÐµÐ´ÐµÑÑÐ°Ð»Ñ ÐºÑÐ¿Ð¸ÑÑ Ð² ÐÐÐ">
            <a:hlinkClick r:id="" action="ppaction://noaction">
              <a:snd r:embed="rId6" name="applause.wav"/>
            </a:hlinkClick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31" t="10269" r="5875" b="17612"/>
          <a:stretch/>
        </p:blipFill>
        <p:spPr bwMode="auto">
          <a:xfrm>
            <a:off x="6039694" y="4150584"/>
            <a:ext cx="2825252" cy="2369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5" name="Picture 7">
            <a:hlinkClick r:id="" action="ppaction://noaction">
              <a:snd r:embed="rId4" name="00165 (online-audio-converter.com).wav"/>
            </a:hlinkClick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37"/>
          <a:stretch/>
        </p:blipFill>
        <p:spPr bwMode="auto">
          <a:xfrm>
            <a:off x="3491880" y="3919716"/>
            <a:ext cx="2206836" cy="2659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Прямоугольник 22"/>
          <p:cNvSpPr/>
          <p:nvPr/>
        </p:nvSpPr>
        <p:spPr>
          <a:xfrm>
            <a:off x="5940152" y="3865179"/>
            <a:ext cx="3024336" cy="2804179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6375134" y="5100460"/>
            <a:ext cx="21543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УМЫВАЛЬНИК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940152" y="3861050"/>
            <a:ext cx="3024336" cy="280830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924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2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4.53284E-7 L -0.03924 -0.477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62" y="-238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294"/>
                  </p:tgtEl>
                </p:cond>
              </p:nextCondLst>
            </p:seq>
          </p:childTnLst>
        </p:cTn>
      </p:par>
    </p:tnLst>
    <p:bldLst>
      <p:bldP spid="23" grpId="0" animBg="1"/>
      <p:bldP spid="2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 descr="C:\Users\Лидия\Desktop\загруженное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491880" y="1246882"/>
            <a:ext cx="1874491" cy="1562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Ð Ð¾Ð»Ð¸ÐºÐ¾Ð²ÑÐµ ÐºÐ¾Ð½ÑÐºÐ¸ K2 2018 ALEXIS 84 BOA - ÐºÑÐ¿Ð¸ÑÑ Ð² ÐÐÐÐ¢Ðµ">
            <a:hlinkClick r:id="" action="ppaction://noaction">
              <a:snd r:embed="rId3" name="00165 (online-audio-converter.com).wav"/>
            </a:hlinkClick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0378" y="4075007"/>
            <a:ext cx="2376263" cy="2376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Объект 3" descr="ÐÑÐµÐ´Ð¼ÐµÑÑ Ð½Ð°ÑÐ¾Ð´Ð½Ð¾Ð³Ð¾ Ð±ÑÑÐ° | OK.RU Ð² 2020 Ð³ | ÐÐµÑÑÐºÐ¸Ðµ ÐºÐ°ÑÑÐ¸Ð½ÐºÐ¸, ÐÐ°ÑÐµÑÐ¸Ð°Ð»Ñ  Ð¼Ð¾Ð½ÑÐµÑÑÐ¾ÑÐ¸, ÐÐ½ÑÐµÑÐ°ÐºÑÐ¸Ð²Ð½ÑÐµ ÑÐµÑÑÐ°Ð´Ð¸"/>
          <p:cNvPicPr>
            <a:picLocks noGrp="1"/>
          </p:cNvPicPr>
          <p:nvPr>
            <p:ph sz="quarter" idx="13"/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59" t="8100" r="29598" b="29838"/>
          <a:stretch/>
        </p:blipFill>
        <p:spPr bwMode="auto">
          <a:xfrm>
            <a:off x="827448" y="116631"/>
            <a:ext cx="1944486" cy="3086896"/>
          </a:xfrm>
          <a:prstGeom prst="rect">
            <a:avLst/>
          </a:prstGeom>
          <a:noFill/>
          <a:ln>
            <a:noFill/>
          </a:ln>
        </p:spPr>
      </p:pic>
      <p:pic>
        <p:nvPicPr>
          <p:cNvPr id="6146" name="Picture 2" descr="Ð¢Ð¸Ð¿Ñ Ð¼ÑÐ¶ÑÐºÐ¾Ð¹ Ð¾Ð±ÑÐ²Ð¸: ÑÐ¿Ð¸ÑÐ¾Ðº 24 Ð¼Ð¾Ð´ÐµÐ»ÐµÐ¹, Ð½Ð°Ð·Ð²Ð°Ð½Ð¸Ñ Ñ ÑÐ¾ÑÐ¾">
            <a:hlinkClick r:id="" action="ppaction://noaction">
              <a:snd r:embed="rId6" name="applause.wav"/>
            </a:hlinkClick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671" y="4267625"/>
            <a:ext cx="2812184" cy="1991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23528" y="116631"/>
            <a:ext cx="2952327" cy="3528393"/>
          </a:xfrm>
          <a:prstGeom prst="rect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Заголовок 5"/>
          <p:cNvSpPr txBox="1">
            <a:spLocks/>
          </p:cNvSpPr>
          <p:nvPr/>
        </p:nvSpPr>
        <p:spPr>
          <a:xfrm>
            <a:off x="612675" y="3212976"/>
            <a:ext cx="2374032" cy="3600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b="1" dirty="0" smtClean="0"/>
              <a:t>ЛАПТИ</a:t>
            </a:r>
            <a:endParaRPr lang="ru-RU" sz="20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424859" y="3861049"/>
            <a:ext cx="2587302" cy="28041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52" name="Picture 8" descr="Ð¡ÐºÐµÐ¹ÑÐ±Ð¾ÑÐ´ Lamborghini ÑÐ¸Ð½Ð¸Ð¹, ÑÐºÐµÐ¹Ñ Ð»Ð°Ð¼Ð±Ð¾ÑÐ´Ð¶Ð¸Ð½Ð¸ ÐºÑÐ¿Ð¸ÑÑ">
            <a:hlinkClick r:id="" action="ppaction://noaction">
              <a:snd r:embed="rId3" name="00165 (online-audio-converter.com).wav"/>
            </a:hlinkClick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2566" y="4487135"/>
            <a:ext cx="2611906" cy="1594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6164560" y="3861049"/>
            <a:ext cx="2727919" cy="28041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23528" y="3861049"/>
            <a:ext cx="2952327" cy="28041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323527" y="3861048"/>
            <a:ext cx="2952327" cy="2804179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1187624" y="5053384"/>
            <a:ext cx="16319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ТУФЛИ</a:t>
            </a:r>
            <a:endParaRPr lang="ru-RU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2525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1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1.24884E-6 L 0.57118 -0.4558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559" y="-2280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46"/>
                  </p:tgtEl>
                </p:cond>
              </p:nextCondLst>
            </p:seq>
          </p:childTnLst>
        </p:cTn>
      </p:par>
    </p:tnLst>
    <p:bldLst>
      <p:bldP spid="15" grpId="0" animBg="1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5" name="Picture 9" descr="ÐÐ±Ð·Ð¾Ñ Ð¸Ð½Ð´ÑÐºÑÐ¸Ð¾Ð½Ð½Ð¾Ð¹ Ð¼ÑÐ»ÑÑÐ¸Ð²Ð°ÑÐºÐ¸ Redmond RMC-IHM301">
            <a:hlinkClick r:id="" action="ppaction://noaction">
              <a:snd r:embed="rId2" name="00165 (online-audio-converter.com).wav"/>
            </a:hlinkClick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9486" y="4101233"/>
            <a:ext cx="2500549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719571" y="3140968"/>
            <a:ext cx="2160240" cy="504056"/>
          </a:xfrm>
        </p:spPr>
        <p:txBody>
          <a:bodyPr/>
          <a:lstStyle/>
          <a:p>
            <a:r>
              <a:rPr lang="ru-RU" sz="2000" b="1" dirty="0" smtClean="0"/>
              <a:t>СТУПКА</a:t>
            </a:r>
            <a:endParaRPr lang="ru-RU" sz="2000" b="1" dirty="0"/>
          </a:p>
        </p:txBody>
      </p:sp>
      <p:pic>
        <p:nvPicPr>
          <p:cNvPr id="4" name="Объект 3" descr="D:\mortar-and-pestle.jpg"/>
          <p:cNvPicPr>
            <a:picLocks noGrp="1"/>
          </p:cNvPicPr>
          <p:nvPr>
            <p:ph idx="4294967295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38" r="29259"/>
          <a:stretch/>
        </p:blipFill>
        <p:spPr bwMode="auto">
          <a:xfrm>
            <a:off x="0" y="188913"/>
            <a:ext cx="2592388" cy="3024187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Прямоугольник 7"/>
          <p:cNvSpPr/>
          <p:nvPr/>
        </p:nvSpPr>
        <p:spPr>
          <a:xfrm>
            <a:off x="323528" y="116631"/>
            <a:ext cx="2952327" cy="3528393"/>
          </a:xfrm>
          <a:prstGeom prst="rect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23527" y="3861049"/>
            <a:ext cx="2952327" cy="28041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428255" y="3861049"/>
            <a:ext cx="2727922" cy="28041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6308577" y="3873429"/>
            <a:ext cx="2655911" cy="28041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338" name="Picture 2" descr="ÐÐ¾Ð³ÑÑÐ¶Ð½Ð¾Ð¹ Ð±Ð»ÐµÐ½Ð´ÐµÑ REDMOND RHB-2942 â ÐºÑÐ¿Ð¸ÑÑ Ð¿Ð¾ Ð²ÑÐ³Ð¾Ð´Ð½Ð¾Ð¹ ÑÐµÐ½Ðµ Ð½Ð°  Ð¯Ð½Ð´ÐµÐºÑ.ÐÐ°ÑÐºÐµÑÐµ">
            <a:hlinkClick r:id="" action="ppaction://noaction">
              <a:snd r:embed="rId5" name="applause.wav"/>
            </a:hlinkClick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251"/>
          <a:stretch/>
        </p:blipFill>
        <p:spPr bwMode="auto">
          <a:xfrm>
            <a:off x="3495340" y="3962137"/>
            <a:ext cx="2516820" cy="2626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AutoShape 4" descr="Ð¢ÐµÑÐºÐ° ÑÐµÑÑÑÐµÑÐ³ÑÐ°Ð½Ð½Ð°Ñ #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AutoShape 6" descr="Ð¢ÐµÑÐºÐ° ÑÐµÑÑÑÐµÑÐ³ÑÐ°Ð½Ð½Ð°Ñ #1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4343" name="Picture 7">
            <a:hlinkClick r:id="" action="ppaction://noaction">
              <a:snd r:embed="rId2" name="00165 (online-audio-converter.com).wav"/>
            </a:hlinkClick>
          </p:cNvPr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03463" y="3873429"/>
            <a:ext cx="1592456" cy="2759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2" descr="C:\Users\Лидия\Desktop\загруженное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491880" y="1246882"/>
            <a:ext cx="1874491" cy="1562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Прямоугольник 17"/>
          <p:cNvSpPr/>
          <p:nvPr/>
        </p:nvSpPr>
        <p:spPr>
          <a:xfrm>
            <a:off x="3428255" y="3851271"/>
            <a:ext cx="2727922" cy="2804179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4067944" y="5044686"/>
            <a:ext cx="16319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БЛЕНДЕР</a:t>
            </a:r>
            <a:endParaRPr lang="ru-RU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9156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3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1.3876E-6 L 0.24982 -0.4787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483" y="-239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338"/>
                  </p:tgtEl>
                </p:cond>
              </p:nextCondLst>
            </p:seq>
          </p:childTnLst>
        </p:cTn>
      </p:par>
    </p:tnLst>
    <p:bldLst>
      <p:bldP spid="18" grpId="0" animBg="1"/>
      <p:bldP spid="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sz="quarter" idx="13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61" t="10910" r="6860" b="24259"/>
          <a:stretch/>
        </p:blipFill>
        <p:spPr bwMode="auto">
          <a:xfrm>
            <a:off x="421267" y="260648"/>
            <a:ext cx="2756847" cy="29342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Рисунок 4" descr="D:\large_2.jpg">
            <a:hlinkClick r:id="" action="ppaction://noaction">
              <a:snd r:embed="rId3" name="applause.wav"/>
            </a:hlinkClick>
          </p:cNvPr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81" r="17087"/>
          <a:stretch/>
        </p:blipFill>
        <p:spPr bwMode="auto">
          <a:xfrm>
            <a:off x="6130039" y="3933056"/>
            <a:ext cx="2769676" cy="266016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323528" y="116631"/>
            <a:ext cx="2952327" cy="3528393"/>
          </a:xfrm>
          <a:prstGeom prst="rect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Заголовок 5"/>
          <p:cNvSpPr txBox="1">
            <a:spLocks/>
          </p:cNvSpPr>
          <p:nvPr/>
        </p:nvSpPr>
        <p:spPr>
          <a:xfrm>
            <a:off x="719571" y="3140968"/>
            <a:ext cx="2160240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b="1" dirty="0" smtClean="0"/>
              <a:t>СУНДУК</a:t>
            </a:r>
            <a:endParaRPr lang="ru-RU" sz="20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23527" y="3861049"/>
            <a:ext cx="2952327" cy="28041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428255" y="3861049"/>
            <a:ext cx="2439889" cy="28041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038714" y="3861049"/>
            <a:ext cx="2952327" cy="28041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30" name="Picture 6" descr="ÐÐµÐ½ÑÐºÐ¸Ð¹ ÐÐ¾Ð¶Ð°Ð½ÑÐ¹ ÐÐ¾ÑÐµÐ»ÐµÐº,ÐÐ»Ð¸Ð½Ð½ÑÐ¹ ÐÐ¸Ð·Ð°Ð¹Ð½ÐµÑÑÐºÐ¸Ð¹ ÐÐ¾ÑÐµÐ»ÐµÐº,ÐÐ¿ÑÐ¾Ð²Ð°Ñ ÐÑÐ¾Ð´Ð°Ð¶Ð°,2019 -  Buy ÐÐ¾ÑÐµÐ»ÐµÐº,ÐÐ»Ð¸Ð½Ð½ÑÐ¹ ÐÐ¾ÑÐµÐ»ÐµÐº,ÐÐµÐ½ÑÐºÐ¸Ð¹ ÐÐ¾ÑÐµÐ»ÐµÐº Product on Alibaba.com">
            <a:hlinkClick r:id="" action="ppaction://noaction">
              <a:snd r:embed="rId5" name="00165 (online-audio-converter.com).wav"/>
            </a:hlinkClick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045" y="3952556"/>
            <a:ext cx="2631289" cy="2631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C:\Users\Лидия\Desktop\загруженное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491880" y="1246882"/>
            <a:ext cx="1874491" cy="1562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Прямоугольник 13"/>
          <p:cNvSpPr/>
          <p:nvPr/>
        </p:nvSpPr>
        <p:spPr>
          <a:xfrm>
            <a:off x="6038714" y="3861050"/>
            <a:ext cx="2952327" cy="2816558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6889750" y="5044684"/>
            <a:ext cx="12502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КОМОД</a:t>
            </a:r>
            <a:endParaRPr lang="ru-RU" sz="2400" b="1" dirty="0">
              <a:solidFill>
                <a:schemeClr val="bg1"/>
              </a:solidFill>
            </a:endParaRPr>
          </a:p>
        </p:txBody>
      </p:sp>
      <p:pic>
        <p:nvPicPr>
          <p:cNvPr id="1032" name="Picture 8" descr="ÐÑÑÐ¾Ð½Ð½ÑÐ¹ Ð±ÑÑÐµÑ 800Ð¼Ð¼ ÐÑÐµÑ, ÑÑÐ¾Ð»ÐµÑÐ½Ð¸ÑÐ° 26Ð¼Ð¼, ÐÐµÐ±ÐµÐ»ÑÐ½ÑÐ¹ Ð´Ð²Ð¾Ñ - ÐÐ°ÑÐ°Ð»Ð¾Ð³ Ð¼ÐµÐ±ÐµÐ»Ð¸  - ÐÑÑÐµÑÑ, ÑÐµÑÐ²Ð°Ð½ÑÑ - Ð­ÑÐ° Ð¼ÐµÐ±ÐµÐ»Ð¸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536" r="33232"/>
          <a:stretch/>
        </p:blipFill>
        <p:spPr bwMode="auto">
          <a:xfrm>
            <a:off x="3781245" y="3933056"/>
            <a:ext cx="1733908" cy="2660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2040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1.24884E-6 L -0.04601 -0.4558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09" y="-2280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14" grpId="0" animBg="1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467543" y="3068960"/>
            <a:ext cx="2664296" cy="576064"/>
          </a:xfrm>
        </p:spPr>
        <p:txBody>
          <a:bodyPr/>
          <a:lstStyle/>
          <a:p>
            <a:r>
              <a:rPr lang="ru-RU" sz="2000" b="1" dirty="0" smtClean="0"/>
              <a:t>ЛУЧИНА</a:t>
            </a:r>
            <a:endParaRPr lang="ru-RU" sz="2000" b="1" dirty="0"/>
          </a:p>
        </p:txBody>
      </p:sp>
      <p:pic>
        <p:nvPicPr>
          <p:cNvPr id="4" name="Объект 3" descr="â¤ÐÐ¾Ð·Ð½Ð°ÐºÐ¾Ð¼ÑÑÐµ ÑÐµÐ±ÑÑ ÑÐ¾ Ð·Ð½Ð°ÑÐµÐ½Ð¸ÐµÐ¼ ÑÐ»Ð¾Ð², ÐºÐ¾ÑÐ¾ÑÑÐµ ÑÐµÐ³Ð¾Ð´Ð½Ñ Ð´ÐµÑÐ¸ ÑÐ»ÑÑÐ°Ñ ÑÐ¾Ð»ÑÐºÐ¾ Ð²  ÑÐºÐ°Ð·ÐºÐ°Ñ."/>
          <p:cNvPicPr>
            <a:picLocks noGrp="1"/>
          </p:cNvPicPr>
          <p:nvPr>
            <p:ph idx="4294967295"/>
          </p:nvPr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2362" t="49621" r="8479" b="14718"/>
          <a:stretch/>
        </p:blipFill>
        <p:spPr bwMode="auto">
          <a:xfrm>
            <a:off x="738946" y="345714"/>
            <a:ext cx="2332038" cy="30702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5" name="Picture 2" descr="C:\Users\Лидия\Desktop\загруженное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491880" y="1246882"/>
            <a:ext cx="1874491" cy="1562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 descr="D:\i (6).jpg">
            <a:hlinkClick r:id="" action="ppaction://noaction">
              <a:snd r:embed="rId5" name="applause.wav"/>
            </a:hlinkClick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425" y="4012618"/>
            <a:ext cx="2430532" cy="2652611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Прямоугольник 7"/>
          <p:cNvSpPr/>
          <p:nvPr/>
        </p:nvSpPr>
        <p:spPr>
          <a:xfrm>
            <a:off x="323528" y="116631"/>
            <a:ext cx="2952327" cy="3528393"/>
          </a:xfrm>
          <a:prstGeom prst="rect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23527" y="3861049"/>
            <a:ext cx="2952327" cy="28041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428255" y="3861225"/>
            <a:ext cx="2151857" cy="28041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724128" y="3861049"/>
            <a:ext cx="3240359" cy="28041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362" name="Picture 2" descr="ÐÐµÐ½ÑÐ¸Ð»ÑÑÐ¾Ñ Ð½Ð°ÑÑÐ¾Ð»ÑÐ½ÑÐ¹ Scarlett SC-171 White/Blue - Ð¾ÑÐ·ÑÐ²Ñ Ð¿Ð¾ÐºÑÐ¿Ð°ÑÐµÐ»ÐµÐ¹,  Ð²Ð»Ð°Ð´ÐµÐ»ÑÑÐµÐ² Ð² Ð¸Ð½ÑÐµÑÐ½ÐµÑ Ð¼Ð°Ð³Ð°Ð·Ð¸Ð½Ðµ Ð.ÐÐ¸Ð´ÐµÐ¾ - ÐÐ¾ÑÐºÐ²Ð° - ÐÐ¾ÑÐºÐ²Ð°">
            <a:hlinkClick r:id="" action="ppaction://noaction">
              <a:snd r:embed="rId7" name="00165 (online-audio-converter.com).wav"/>
            </a:hlinkClick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67" r="19459"/>
          <a:stretch/>
        </p:blipFill>
        <p:spPr bwMode="auto">
          <a:xfrm>
            <a:off x="3635896" y="4012618"/>
            <a:ext cx="1754970" cy="2542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6" name="Picture 6" descr="ÐÐ°Ð½Ð³Ð°Ð» ÑÐ±Ð¾ÑÐ½ÑÐ¹ Ð¨Ð°ÑÐ»ÑÐº-Ð¼Ð°ÑÐ»ÑÐº + ÑÐ°Ð¼Ð¿ÑÑÑ ÐºÑÐ¿Ð¸ÑÑ Ð² Ð¸Ð½ÑÐµÑÐ½ÐµÑ Ð¼Ð°Ð³Ð°Ð·Ð¸Ð½Ðµ Ð¿Ð¾ Ð»ÑÑÑÐµÐ¹  ÑÐµÐ½Ðµ | ÐÑÐ¸Ð³Ð¸Ð½Ð°Ð»">
            <a:hlinkClick r:id="" action="ppaction://noaction">
              <a:snd r:embed="rId7" name="00165 (online-audio-converter.com).wav"/>
            </a:hlinkClick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95" t="6721" r="8635" b="5016"/>
          <a:stretch/>
        </p:blipFill>
        <p:spPr bwMode="auto">
          <a:xfrm>
            <a:off x="5904147" y="3974218"/>
            <a:ext cx="2880319" cy="2577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Прямоугольник 15"/>
          <p:cNvSpPr/>
          <p:nvPr/>
        </p:nvSpPr>
        <p:spPr>
          <a:xfrm>
            <a:off x="323529" y="3861049"/>
            <a:ext cx="2952326" cy="2804003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827584" y="5032305"/>
            <a:ext cx="20162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СВЕТИЛЬНИК</a:t>
            </a:r>
            <a:endParaRPr lang="ru-RU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5517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2.08141E-6 L 0.5632 -0.4669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160" y="-233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16" grpId="0" animBg="1"/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9" name="Picture 11" descr="ÐÐ°ÑÑÐ¾Ð»ÑÐ½ÑÐ¹ ÑÐµÐ½Ð½Ð¸Ñ ÑÐµÐ½Ð°. ÐÐ¾Ð¼Ð¿Ð°Ð½Ð¸Ñ ÐÐÐ¢Ð-ÐÐÐÐ, Ð³. ÐÐ¾Ð»Ð¾Ð¼Ð½Ð°, ÐÐ¾ÑÐºÐ¾Ð²ÑÐºÐ°Ñ Ð¾Ð±Ð»Ð°ÑÑÑ,  ÐºÑÐ¿Ð»Ñ, Ð¼Ð¾ÑÐ¾Ð²ÐµÐ»Ð¾Ð·Ð°Ð¿ÑÐ°ÑÑÐ¸, Ð¼Ð¾ÑÐ¾, Ð²ÐµÐ»Ð¾, Ð·Ð°Ð¿ÑÐ°ÑÑÐ¸, Ð¼Ð¾ÑÐ¾Ð²ÐµÐ»Ð¾, Ð¼Ð¾ÑÐ¾Ð·Ð°Ð¿ÑÐ°ÑÑÐ¸,  Ð²ÐµÐ»Ð¾Ð·Ð°Ð¿ÑÐ°ÑÑÐ¸, ÑÐ¿Ð¾ÑÑ, Ð±ÐµÐ½Ð·Ð¾Ð¿Ð¸Ð»Ñ, Ð¼Ð¾ÑÐ¾Ð±Ð»Ð¾ÐºÐ¸, ÑÐ½ÐµÐ³Ð¾ÑÐ¾Ð´Ñ. ÐÐ¾ÑÐ¾ÐºÐ»ÑÐ± ÐÐ¾ÑÑÐ¾Ð½.">
            <a:hlinkClick r:id="" action="ppaction://noaction">
              <a:snd r:embed="rId2" name="00165 (online-audio-converter.com).wav"/>
            </a:hlinkClick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4058063"/>
            <a:ext cx="2952328" cy="2410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Ð£ÑÑÐ³ Braun TexStyle TS355A ÑÐ¸Ð½Ð¸Ð¹/Ð±ÐµÐ»ÑÐ¹">
            <a:hlinkClick r:id="" action="ppaction://noaction">
              <a:snd r:embed="rId4" name="applause.wav"/>
            </a:hlinkClick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2488" y="3943321"/>
            <a:ext cx="1783390" cy="2691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0" y="3068960"/>
            <a:ext cx="2555776" cy="720080"/>
          </a:xfrm>
        </p:spPr>
        <p:txBody>
          <a:bodyPr/>
          <a:lstStyle/>
          <a:p>
            <a:r>
              <a:rPr lang="ru-RU" sz="2000" b="1" dirty="0" smtClean="0"/>
              <a:t>РУБЕЛЬ</a:t>
            </a:r>
            <a:endParaRPr lang="ru-RU" sz="2000" b="1" dirty="0"/>
          </a:p>
        </p:txBody>
      </p:sp>
      <p:pic>
        <p:nvPicPr>
          <p:cNvPr id="2053" name="Picture 5" descr="Ð ÑÐ±ÐµÐ»Ñ - ÐÑÐºÑÑÐ½ÑÐ¹ Ð¼Ð°ÑÑÐµÑ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991" y="260648"/>
            <a:ext cx="2637849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323528" y="116631"/>
            <a:ext cx="2952327" cy="3528393"/>
          </a:xfrm>
          <a:prstGeom prst="rect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Заголовок 4"/>
          <p:cNvSpPr txBox="1">
            <a:spLocks/>
          </p:cNvSpPr>
          <p:nvPr/>
        </p:nvSpPr>
        <p:spPr>
          <a:xfrm>
            <a:off x="467543" y="3068960"/>
            <a:ext cx="2088233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b="1" dirty="0" smtClean="0"/>
              <a:t>РУБЕЛЬ</a:t>
            </a:r>
            <a:endParaRPr lang="ru-RU" sz="20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428255" y="3861225"/>
            <a:ext cx="2151857" cy="28041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323527" y="3861049"/>
            <a:ext cx="2952327" cy="28041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5724128" y="3861225"/>
            <a:ext cx="3168352" cy="28041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7" name="Picture 9" descr="Ð¡ÐºÐ°Ð»ÐºÐ° 30 ÑÐ¼ ÐÐ°Ð¼Ð±ÑÐº, ÐÐÐ12202235 Ð² ÐÐ¾ÑÐºÐ²Ðµ, ÑÐµÐ½Ð° 384 ÑÑÐ±.: ÐºÑÐ¿Ð¸ÑÑ Ñ  Ð´Ð¾ÑÑÐ°Ð²ÐºÐ¾Ð¹ Ð¿Ð¾ Ð Ð¾ÑÑÐ¸Ð¸ â Ð¡ÐºÐ°Ð»ÐºÐ¸ Ð² Ð¸Ð½ÑÐµÑÐ½ÐµÑ-Ð¼Ð°Ð³Ð°Ð·Ð¸Ð½Ðµ Â«ÐÐ¡ÐÐÐ¡Ð Ð Ð£Â»">
            <a:hlinkClick r:id="" action="ppaction://noaction">
              <a:snd r:embed="rId2" name="00165 (online-audio-converter.com).wav"/>
            </a:hlinkClick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540" y="4018932"/>
            <a:ext cx="2540300" cy="2540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C:\Users\Лидия\Desktop\загруженное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491880" y="1246882"/>
            <a:ext cx="1874491" cy="1562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Прямоугольник 18"/>
          <p:cNvSpPr/>
          <p:nvPr/>
        </p:nvSpPr>
        <p:spPr>
          <a:xfrm>
            <a:off x="3428255" y="3847113"/>
            <a:ext cx="2151857" cy="2804003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4037656" y="5058249"/>
            <a:ext cx="9330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УТЮГ</a:t>
            </a:r>
            <a:endParaRPr lang="ru-RU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3268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1.52636E-6 L 0.29098 -0.4701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549" y="-235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5"/>
                  </p:tgtEl>
                </p:cond>
              </p:nextCondLst>
            </p:seq>
          </p:childTnLst>
        </p:cTn>
      </p:par>
    </p:tnLst>
    <p:bldLst>
      <p:bldP spid="19" grpId="0" animBg="1"/>
      <p:bldP spid="20" grpId="0"/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318</TotalTime>
  <Words>113</Words>
  <Application>Microsoft Office PowerPoint</Application>
  <PresentationFormat>Экран (4:3)</PresentationFormat>
  <Paragraphs>35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Воздушный поток</vt:lpstr>
      <vt:lpstr>ДИДАКТИЧЕСКАЯ ИГРА</vt:lpstr>
      <vt:lpstr>       ЗАДАЧИ:</vt:lpstr>
      <vt:lpstr>Презентация PowerPoint</vt:lpstr>
      <vt:lpstr>РУКОМОЙНИК</vt:lpstr>
      <vt:lpstr>Презентация PowerPoint</vt:lpstr>
      <vt:lpstr>СТУПКА</vt:lpstr>
      <vt:lpstr>Презентация PowerPoint</vt:lpstr>
      <vt:lpstr>ЛУЧИНА</vt:lpstr>
      <vt:lpstr>РУБЕЛЬ</vt:lpstr>
      <vt:lpstr>ПРЯЛКА  И ВЕРЕТЕНО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Лидия</dc:creator>
  <cp:lastModifiedBy>Лидия</cp:lastModifiedBy>
  <cp:revision>32</cp:revision>
  <dcterms:created xsi:type="dcterms:W3CDTF">2020-11-07T13:15:52Z</dcterms:created>
  <dcterms:modified xsi:type="dcterms:W3CDTF">2020-11-08T13:44:47Z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1083821</vt:lpwstr>
  </property>
  <property fmtid="{D5CDD505-2E9C-101B-9397-08002B2CF9AE}" pid="3" name="NXPowerLiteSettings">
    <vt:lpwstr>C7000400038000</vt:lpwstr>
  </property>
  <property fmtid="{D5CDD505-2E9C-101B-9397-08002B2CF9AE}" pid="4" name="NXPowerLiteVersion">
    <vt:lpwstr>S9.0.1</vt:lpwstr>
  </property>
</Properties>
</file>