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1"/>
  <c:style val="2"/>
  <c:chart>
    <c:autoTitleDeleted val="1"/>
    <c:plotArea>
      <c:layout/>
      <c:lineChart>
        <c:grouping val="standar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ударов, норма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10 лет</c:v>
                </c:pt>
                <c:pt idx="1">
                  <c:v>25 лет</c:v>
                </c:pt>
                <c:pt idx="2">
                  <c:v>40 лет</c:v>
                </c:pt>
                <c:pt idx="3">
                  <c:v>65 лет</c:v>
                </c:pt>
                <c:pt idx="4">
                  <c:v>70 лет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110</c:v>
                </c:pt>
                <c:pt idx="1">
                  <c:v>99</c:v>
                </c:pt>
                <c:pt idx="2">
                  <c:v>88</c:v>
                </c:pt>
                <c:pt idx="3">
                  <c:v>69</c:v>
                </c:pt>
                <c:pt idx="4">
                  <c:v>66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59615920"/>
        <c:axId val="359616312"/>
      </c:lineChart>
      <c:catAx>
        <c:axId val="359615920"/>
        <c:scaling>
          <c:orientation val="minMax"/>
        </c:scaling>
        <c:delete val="1"/>
        <c:axPos val="b"/>
        <c:numFmt formatCode="General" sourceLinked="0"/>
        <c:majorTickMark val="none"/>
        <c:minorTickMark val="cross"/>
        <c:tickLblPos val="nextTo"/>
        <c:crossAx val="359616312"/>
        <c:crosses val="autoZero"/>
        <c:auto val="1"/>
        <c:lblAlgn val="ctr"/>
        <c:lblOffset val="100"/>
        <c:noMultiLvlLbl val="1"/>
      </c:catAx>
      <c:valAx>
        <c:axId val="359616312"/>
        <c:scaling>
          <c:orientation val="minMax"/>
        </c:scaling>
        <c:delete val="1"/>
        <c:axPos val="l"/>
        <c:numFmt formatCode="General" sourceLinked="1"/>
        <c:majorTickMark val="none"/>
        <c:minorTickMark val="cross"/>
        <c:tickLblPos val="nextTo"/>
        <c:crossAx val="359615920"/>
        <c:crosses val="autoZero"/>
        <c:crossBetween val="between"/>
      </c:valAx>
    </c:plotArea>
    <c:legend>
      <c:legendPos val="b"/>
      <c:overlay val="1"/>
    </c:legend>
    <c:plotVisOnly val="1"/>
    <c:dispBlanksAs val="zero"/>
    <c:showDLblsOverMax val="1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3000" b="-5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142984"/>
            <a:ext cx="7772400" cy="29575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КЕЙС                                                                                                                                                                                            НА ВЫЯВЛЕНИЕ ФУНКЦИОНАЛЬНОЙ ГРАМОТНОСТИ                                                                          «СЕРДЦЕ МЛЕКОПИТАЮЩИХ»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rgbClr val="339966"/>
                </a:solidFill>
              </a:rPr>
              <a:t>Автор-составитель:                                                           заместитель директора по УВР, учитель химии и биологии                                                              МБОУ «СОШ №12» г.о. Кашира</a:t>
            </a:r>
          </a:p>
          <a:p>
            <a:r>
              <a:rPr lang="ru-RU" b="1" dirty="0" smtClean="0">
                <a:solidFill>
                  <a:srgbClr val="339966"/>
                </a:solidFill>
              </a:rPr>
              <a:t> ЕФРОС Н.В.</a:t>
            </a:r>
            <a:endParaRPr lang="ru-RU" b="1" dirty="0">
              <a:solidFill>
                <a:srgbClr val="339966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7030A0"/>
                </a:solidFill>
              </a:rPr>
              <a:t>6.Пользуясь таблицей «Важнейшие показатели сердца и продолжительность жизни»,определите у какого из приведённых млекопитающих сердце по отношению к массе тела самое большое?</a:t>
            </a:r>
            <a:r>
              <a:rPr lang="ru-RU" sz="1800" dirty="0" smtClean="0">
                <a:solidFill>
                  <a:srgbClr val="7030A0"/>
                </a:solidFill>
              </a:rPr>
              <a:t/>
            </a:r>
            <a:br>
              <a:rPr lang="ru-RU" sz="1800" dirty="0" smtClean="0">
                <a:solidFill>
                  <a:srgbClr val="7030A0"/>
                </a:solidFill>
              </a:rPr>
            </a:br>
            <a:endParaRPr lang="ru-RU" sz="1800" dirty="0">
              <a:solidFill>
                <a:srgbClr val="7030A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071538" y="1571612"/>
          <a:ext cx="7329510" cy="224059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664755"/>
                <a:gridCol w="3664755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Составляющая функциональной грамотности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математическая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63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Компетенция (виды деятельности)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85115" algn="l"/>
                          <a:tab pos="1626870" algn="ctr"/>
                        </a:tabLst>
                      </a:pPr>
                      <a:r>
                        <a:rPr lang="ru-RU" sz="1200"/>
                        <a:t>применять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31215" algn="l"/>
                          <a:tab pos="848995" algn="l"/>
                        </a:tabLst>
                      </a:pPr>
                      <a:r>
                        <a:rPr lang="ru-RU" sz="1200"/>
                        <a:t>Область содержания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количество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Контекст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6235" algn="l"/>
                          <a:tab pos="1626870" algn="ctr"/>
                        </a:tabLst>
                      </a:pPr>
                      <a:r>
                        <a:rPr lang="ru-RU" sz="1200"/>
                        <a:t>чтение для получения образования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Уровень сложности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низкий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Правильный ответ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у летучей мыши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7030A0"/>
                </a:solidFill>
              </a:rPr>
              <a:t>7.Пользуясь таблицей «Важнейшие показатели сердца и продолжительность жизни»,определите какая математическая зависимость существует между частотой сердечных сокращений и продолжительностью жизни животного?</a:t>
            </a:r>
            <a:r>
              <a:rPr lang="ru-RU" sz="1800" dirty="0" smtClean="0">
                <a:solidFill>
                  <a:srgbClr val="7030A0"/>
                </a:solidFill>
              </a:rPr>
              <a:t/>
            </a:r>
            <a:br>
              <a:rPr lang="ru-RU" sz="1800" dirty="0" smtClean="0">
                <a:solidFill>
                  <a:srgbClr val="7030A0"/>
                </a:solidFill>
              </a:rPr>
            </a:br>
            <a:endParaRPr lang="ru-RU" sz="1800" dirty="0">
              <a:solidFill>
                <a:srgbClr val="7030A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928662" y="1600200"/>
          <a:ext cx="7358114" cy="22250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679057"/>
                <a:gridCol w="3679057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Составляющая функциональной грамотности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математическая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Компетенция (виды деятельности)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85115" algn="l"/>
                          <a:tab pos="1626870" algn="ctr"/>
                        </a:tabLst>
                      </a:pPr>
                      <a:r>
                        <a:rPr lang="ru-RU" sz="1200"/>
                        <a:t>применять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31215" algn="l"/>
                          <a:tab pos="848995" algn="l"/>
                        </a:tabLst>
                      </a:pPr>
                      <a:r>
                        <a:rPr lang="ru-RU" sz="1200"/>
                        <a:t>Область содержания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количество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Контекст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6235" algn="l"/>
                          <a:tab pos="1626870" algn="ctr"/>
                        </a:tabLst>
                      </a:pPr>
                      <a:r>
                        <a:rPr lang="ru-RU" sz="1200"/>
                        <a:t>чтение для получения образования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Уровень сложности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низкий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Правильный ответ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обратно пропорциональная зависимость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7030A0"/>
                </a:solidFill>
              </a:rPr>
              <a:t>8. Человек-представитель класса млекопитающих. Рассчитайте какой объем крови (в литрах) перекачивает сердце 15-летнего ученика за время пребывания в школе(6 уроков), если его сердце равномерно  сокращалось на протяжении всех уроков и  в среднем 70 раз в минуту, при каждом сокращении выбрасывая около 150 см</a:t>
            </a:r>
            <a:r>
              <a:rPr lang="ru-RU" sz="1800" b="1" baseline="30000" dirty="0" smtClean="0">
                <a:solidFill>
                  <a:srgbClr val="7030A0"/>
                </a:solidFill>
              </a:rPr>
              <a:t>3</a:t>
            </a:r>
            <a:r>
              <a:rPr lang="ru-RU" sz="1800" b="1" dirty="0" smtClean="0">
                <a:solidFill>
                  <a:srgbClr val="7030A0"/>
                </a:solidFill>
              </a:rPr>
              <a:t> крови. </a:t>
            </a:r>
            <a:r>
              <a:rPr lang="ru-RU" sz="1800" dirty="0" smtClean="0">
                <a:solidFill>
                  <a:srgbClr val="7030A0"/>
                </a:solidFill>
              </a:rPr>
              <a:t/>
            </a:r>
            <a:br>
              <a:rPr lang="ru-RU" sz="1800" dirty="0" smtClean="0">
                <a:solidFill>
                  <a:srgbClr val="7030A0"/>
                </a:solidFill>
              </a:rPr>
            </a:br>
            <a:endParaRPr lang="ru-RU" sz="1800" dirty="0">
              <a:solidFill>
                <a:srgbClr val="7030A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857224" y="1600200"/>
          <a:ext cx="7500990" cy="2893441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750495"/>
                <a:gridCol w="3750495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Составляющая функциональной грамотности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математическая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Компетенция (виды деятельности)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85115" algn="l"/>
                          <a:tab pos="1626870" algn="ctr"/>
                        </a:tabLst>
                      </a:pPr>
                      <a:r>
                        <a:rPr lang="ru-RU" sz="1200"/>
                        <a:t>применять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31215" algn="l"/>
                          <a:tab pos="848995" algn="l"/>
                        </a:tabLst>
                      </a:pPr>
                      <a:r>
                        <a:rPr lang="ru-RU" sz="1200"/>
                        <a:t>Область содержания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количество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Контекст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6235" algn="l"/>
                          <a:tab pos="1626870" algn="ctr"/>
                        </a:tabLst>
                      </a:pPr>
                      <a:r>
                        <a:rPr lang="ru-RU" sz="1200"/>
                        <a:t>чтение для получения образования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Уровень сложности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высокий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Правильный ответ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шесть уроков с переменами 6 часов или 360 мин</a:t>
                      </a:r>
                      <a:endParaRPr lang="ru-RU" sz="11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 V крови = 150 см</a:t>
                      </a:r>
                      <a:r>
                        <a:rPr lang="ru-RU" sz="1200" baseline="30000" dirty="0"/>
                        <a:t>3</a:t>
                      </a:r>
                      <a:r>
                        <a:rPr lang="ru-RU" sz="1200" dirty="0"/>
                        <a:t> </a:t>
                      </a:r>
                      <a:r>
                        <a:rPr lang="ru-RU" sz="1200" dirty="0" err="1"/>
                        <a:t>х</a:t>
                      </a:r>
                      <a:r>
                        <a:rPr lang="ru-RU" sz="1200" dirty="0"/>
                        <a:t> 70 </a:t>
                      </a:r>
                      <a:r>
                        <a:rPr lang="ru-RU" sz="1200" dirty="0" err="1"/>
                        <a:t>х</a:t>
                      </a:r>
                      <a:r>
                        <a:rPr lang="ru-RU" sz="1200" dirty="0"/>
                        <a:t> 360 мин=3780000см</a:t>
                      </a:r>
                      <a:r>
                        <a:rPr lang="ru-RU" sz="1200" baseline="30000" dirty="0"/>
                        <a:t>3 </a:t>
                      </a:r>
                      <a:endParaRPr lang="ru-RU" sz="11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 1 л = 1000 см</a:t>
                      </a:r>
                      <a:r>
                        <a:rPr lang="ru-RU" sz="1200" baseline="30000" dirty="0"/>
                        <a:t>3</a:t>
                      </a:r>
                      <a:endParaRPr lang="ru-RU" sz="11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за шесть уроков сердце ученика перекачает 3780л крови.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7030A0"/>
                </a:solidFill>
              </a:rPr>
              <a:t>8.В тексте есть описание сердечного цикла. Используя эту информацию рассчитайте :</a:t>
            </a:r>
            <a:r>
              <a:rPr lang="ru-RU" sz="1800" dirty="0" smtClean="0">
                <a:solidFill>
                  <a:srgbClr val="7030A0"/>
                </a:solidFill>
              </a:rPr>
              <a:t/>
            </a:r>
            <a:br>
              <a:rPr lang="ru-RU" sz="1800" dirty="0" smtClean="0">
                <a:solidFill>
                  <a:srgbClr val="7030A0"/>
                </a:solidFill>
              </a:rPr>
            </a:br>
            <a:endParaRPr lang="ru-RU" sz="1800" dirty="0">
              <a:solidFill>
                <a:srgbClr val="7030A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714348" y="1357298"/>
            <a:ext cx="4038600" cy="4525963"/>
          </a:xfrm>
        </p:spPr>
        <p:txBody>
          <a:bodyPr/>
          <a:lstStyle/>
          <a:p>
            <a:pPr algn="ctr"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8.1.длительность одного цикла 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half" idx="2"/>
          </p:nvPr>
        </p:nvGraphicFramePr>
        <p:xfrm>
          <a:off x="2571736" y="2000242"/>
          <a:ext cx="4900612" cy="237140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450306"/>
                <a:gridCol w="2450306"/>
              </a:tblGrid>
              <a:tr h="4209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Составляющая функциональной грамотности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математическая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23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Компетенция (виды деятельности)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85115" algn="l"/>
                          <a:tab pos="1626870" algn="ctr"/>
                        </a:tabLst>
                      </a:pPr>
                      <a:r>
                        <a:rPr lang="ru-RU" sz="1200"/>
                        <a:t>применять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23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31215" algn="l"/>
                          <a:tab pos="848995" algn="l"/>
                        </a:tabLst>
                      </a:pPr>
                      <a:r>
                        <a:rPr lang="ru-RU" sz="1200"/>
                        <a:t>Область содержания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количество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09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Контекст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6235" algn="l"/>
                          <a:tab pos="1626870" algn="ctr"/>
                        </a:tabLst>
                      </a:pPr>
                      <a:r>
                        <a:rPr lang="ru-RU" sz="1200"/>
                        <a:t>чтение для получения образования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23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Уровень сложности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средний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23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Правильный ответ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0,8 секунд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8.2.Продолжительность отдыха предсердий 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  <p:graphicFrame>
        <p:nvGraphicFramePr>
          <p:cNvPr id="13" name="Содержимое 12"/>
          <p:cNvGraphicFramePr>
            <a:graphicFrameLocks noGrp="1"/>
          </p:cNvGraphicFramePr>
          <p:nvPr>
            <p:ph sz="half" idx="2"/>
          </p:nvPr>
        </p:nvGraphicFramePr>
        <p:xfrm>
          <a:off x="457200" y="2174875"/>
          <a:ext cx="4040188" cy="300583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20094"/>
                <a:gridCol w="2020094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Составляющая функциональной грамотности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математическая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Компетенция (виды деятельности)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85115" algn="l"/>
                          <a:tab pos="1626870" algn="ctr"/>
                        </a:tabLst>
                      </a:pPr>
                      <a:r>
                        <a:rPr lang="ru-RU" sz="1200"/>
                        <a:t>применять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31215" algn="l"/>
                          <a:tab pos="848995" algn="l"/>
                        </a:tabLst>
                      </a:pPr>
                      <a:r>
                        <a:rPr lang="ru-RU" sz="1200"/>
                        <a:t>Область содержания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количество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Контекст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6235" algn="l"/>
                          <a:tab pos="1626870" algn="ctr"/>
                        </a:tabLst>
                      </a:pPr>
                      <a:r>
                        <a:rPr lang="ru-RU" sz="1200"/>
                        <a:t>чтение для получения образования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Уровень сложности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средний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Правильный ответ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предсердия отдыхают 0,7 секунд - во время систолы желудочков и общей диастолы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8.3.Продлжительность отдыха желудочков 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  <p:graphicFrame>
        <p:nvGraphicFramePr>
          <p:cNvPr id="14" name="Содержимое 13"/>
          <p:cNvGraphicFramePr>
            <a:graphicFrameLocks noGrp="1"/>
          </p:cNvGraphicFramePr>
          <p:nvPr>
            <p:ph sz="quarter" idx="4"/>
          </p:nvPr>
        </p:nvGraphicFramePr>
        <p:xfrm>
          <a:off x="4645025" y="2174875"/>
          <a:ext cx="4041776" cy="300583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20888"/>
                <a:gridCol w="2020888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Составляющая функциональной грамотности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математическая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Компетенция (виды деятельности)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85115" algn="l"/>
                          <a:tab pos="1626870" algn="ctr"/>
                        </a:tabLst>
                      </a:pPr>
                      <a:r>
                        <a:rPr lang="ru-RU" sz="1200"/>
                        <a:t>применять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31215" algn="l"/>
                          <a:tab pos="848995" algn="l"/>
                        </a:tabLst>
                      </a:pPr>
                      <a:r>
                        <a:rPr lang="ru-RU" sz="1200"/>
                        <a:t>Область содержания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количество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Контекст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6235" algn="l"/>
                          <a:tab pos="1626870" algn="ctr"/>
                        </a:tabLst>
                      </a:pPr>
                      <a:r>
                        <a:rPr lang="ru-RU" sz="1200"/>
                        <a:t>чтение для получения образования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Уровень сложности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средний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Правильный ответ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желудочки отдыхают 0,5 секунд - во время систолы предсердий и общей диастолы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2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8.В тексте есть описание сердечного цикла. Используя эту информацию рассчитайте :</a:t>
            </a:r>
            <a:r>
              <a:rPr lang="ru-RU" sz="2000" dirty="0" smtClean="0">
                <a:solidFill>
                  <a:srgbClr val="7030A0"/>
                </a:solidFill>
              </a:rPr>
              <a:t/>
            </a:r>
            <a:br>
              <a:rPr lang="ru-RU" sz="2000" dirty="0" smtClean="0">
                <a:solidFill>
                  <a:srgbClr val="7030A0"/>
                </a:solidFill>
              </a:rPr>
            </a:br>
            <a:endParaRPr lang="ru-RU" sz="2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642910" y="571481"/>
            <a:ext cx="7786742" cy="142876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9.В  сердце есть так называемый </a:t>
            </a:r>
            <a:r>
              <a:rPr lang="ru-RU" b="1" dirty="0" err="1" smtClean="0">
                <a:solidFill>
                  <a:srgbClr val="7030A0"/>
                </a:solidFill>
              </a:rPr>
              <a:t>синусовый</a:t>
            </a:r>
            <a:r>
              <a:rPr lang="ru-RU" b="1" dirty="0" smtClean="0">
                <a:solidFill>
                  <a:srgbClr val="7030A0"/>
                </a:solidFill>
              </a:rPr>
              <a:t> узел, который задает ритм работе всего сердца. Ритмичное сокращение и расслабление сердечной мышцы и называют ритмом сердца. Норму ритма сердца можно рассчитать по формуле: 118,1 — (0,75*возраст).Рассчитайте норму ритма сердца для каждого возраста(10,25,40,65 и 70 лет), ответ округлите до целого значения. Постройте график ,отражающий наглядно эту зависимость.</a:t>
            </a: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ru-RU" dirty="0">
              <a:solidFill>
                <a:srgbClr val="7030A0"/>
              </a:solidFill>
            </a:endParaRPr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sz="half" idx="2"/>
          </p:nvPr>
        </p:nvGraphicFramePr>
        <p:xfrm>
          <a:off x="1071538" y="1857364"/>
          <a:ext cx="6786610" cy="44500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393305"/>
                <a:gridCol w="3393305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Составляющая функциональной грамотности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математическая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Компетенция (виды деятельности)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85115" algn="l"/>
                          <a:tab pos="1626870" algn="ctr"/>
                        </a:tabLst>
                      </a:pPr>
                      <a:r>
                        <a:rPr lang="ru-RU" sz="1200"/>
                        <a:t>применять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31215" algn="l"/>
                          <a:tab pos="848995" algn="l"/>
                        </a:tabLst>
                      </a:pPr>
                      <a:r>
                        <a:rPr lang="ru-RU" sz="1200"/>
                        <a:t>Область содержания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количество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Контекст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6235" algn="l"/>
                          <a:tab pos="1626870" algn="ctr"/>
                        </a:tabLst>
                      </a:pPr>
                      <a:r>
                        <a:rPr lang="ru-RU" sz="1200"/>
                        <a:t>чтение для получения образования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Уровень сложности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средний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Правильный ответ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Возраст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Количество ударов сердца в минуту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10 лет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110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25 лет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99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40 лет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88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65 лет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69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70 лет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66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642910" y="571481"/>
            <a:ext cx="7786742" cy="142876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9.В  сердце есть так называемый </a:t>
            </a:r>
            <a:r>
              <a:rPr lang="ru-RU" b="1" dirty="0" err="1" smtClean="0">
                <a:solidFill>
                  <a:srgbClr val="7030A0"/>
                </a:solidFill>
              </a:rPr>
              <a:t>синусовый</a:t>
            </a:r>
            <a:r>
              <a:rPr lang="ru-RU" b="1" dirty="0" smtClean="0">
                <a:solidFill>
                  <a:srgbClr val="7030A0"/>
                </a:solidFill>
              </a:rPr>
              <a:t> узел, который задает ритм работе всего сердца. Ритмичное сокращение и расслабление сердечной мышцы и называют ритмом сердца. Норму ритма сердца можно рассчитать по формуле: 118,1 — (0,75*возраст).Рассчитайте норму ритма сердца для каждого возраста(10,25,40,65 и 70 лет), ответ округлите до целого значения. Постройте график ,отражающий наглядно эту зависимость.</a:t>
            </a: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ru-RU" dirty="0">
              <a:solidFill>
                <a:srgbClr val="7030A0"/>
              </a:solidFill>
            </a:endParaRPr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sz="half" idx="2"/>
          </p:nvPr>
        </p:nvGraphicFramePr>
        <p:xfrm>
          <a:off x="1071538" y="1857364"/>
          <a:ext cx="6786610" cy="178594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393305"/>
                <a:gridCol w="3393305"/>
              </a:tblGrid>
              <a:tr h="297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Составляющая функциональной грамотности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математическая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Компетенция (виды деятельности)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85115" algn="l"/>
                          <a:tab pos="1626870" algn="ctr"/>
                        </a:tabLst>
                      </a:pPr>
                      <a:r>
                        <a:rPr lang="ru-RU" sz="1200"/>
                        <a:t>применять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6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31215" algn="l"/>
                          <a:tab pos="848995" algn="l"/>
                        </a:tabLst>
                      </a:pPr>
                      <a:r>
                        <a:rPr lang="ru-RU" sz="1200" dirty="0"/>
                        <a:t>Область содержания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количество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Контекст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6235" algn="l"/>
                          <a:tab pos="1626870" algn="ctr"/>
                        </a:tabLst>
                      </a:pPr>
                      <a:r>
                        <a:rPr lang="ru-RU" sz="1200"/>
                        <a:t>чтение для получения образования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Уровень сложности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средний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Правильный ответ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4" name="Диаграмма 3"/>
          <p:cNvGraphicFramePr/>
          <p:nvPr/>
        </p:nvGraphicFramePr>
        <p:xfrm>
          <a:off x="1643042" y="3857628"/>
          <a:ext cx="5072066" cy="2600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200" dirty="0" smtClean="0">
                <a:solidFill>
                  <a:srgbClr val="7030A0"/>
                </a:solidFill>
              </a:rPr>
              <a:t>Кровь движется по кровеносным сосудам благодаря периодическим сокращениям сердца. Движение крови по кровеносным сосудам подчиняется законам </a:t>
            </a:r>
            <a:r>
              <a:rPr lang="ru-RU" sz="1200" b="1" dirty="0" smtClean="0">
                <a:solidFill>
                  <a:srgbClr val="7030A0"/>
                </a:solidFill>
              </a:rPr>
              <a:t>гемодинамики,</a:t>
            </a:r>
            <a:r>
              <a:rPr lang="ru-RU" sz="1200" dirty="0" smtClean="0">
                <a:solidFill>
                  <a:srgbClr val="7030A0"/>
                </a:solidFill>
              </a:rPr>
              <a:t> являющейся частью </a:t>
            </a:r>
            <a:r>
              <a:rPr lang="ru-RU" sz="1200" b="1" dirty="0" smtClean="0">
                <a:solidFill>
                  <a:srgbClr val="7030A0"/>
                </a:solidFill>
              </a:rPr>
              <a:t>гидродинамики</a:t>
            </a:r>
            <a:r>
              <a:rPr lang="ru-RU" sz="1200" dirty="0" smtClean="0">
                <a:solidFill>
                  <a:srgbClr val="7030A0"/>
                </a:solidFill>
              </a:rPr>
              <a:t>(раздел физики)- </a:t>
            </a:r>
            <a:r>
              <a:rPr lang="ru-RU" sz="1200" b="1" dirty="0" smtClean="0">
                <a:solidFill>
                  <a:srgbClr val="7030A0"/>
                </a:solidFill>
              </a:rPr>
              <a:t>науки о движении жидкостей по трубкам.</a:t>
            </a:r>
            <a:endParaRPr lang="ru-RU" sz="12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1200" dirty="0" smtClean="0">
                <a:solidFill>
                  <a:srgbClr val="7030A0"/>
                </a:solidFill>
              </a:rPr>
              <a:t>Движущей силой кровотока является </a:t>
            </a:r>
            <a:r>
              <a:rPr lang="ru-RU" sz="1200" b="1" dirty="0" smtClean="0">
                <a:solidFill>
                  <a:srgbClr val="7030A0"/>
                </a:solidFill>
              </a:rPr>
              <a:t>энергия</a:t>
            </a:r>
            <a:r>
              <a:rPr lang="ru-RU" sz="1200" dirty="0" smtClean="0">
                <a:solidFill>
                  <a:srgbClr val="7030A0"/>
                </a:solidFill>
              </a:rPr>
              <a:t>, задаваемая сердцем потоку крови в сосудах, и </a:t>
            </a:r>
            <a:r>
              <a:rPr lang="ru-RU" sz="1200" b="1" dirty="0" smtClean="0">
                <a:solidFill>
                  <a:srgbClr val="7030A0"/>
                </a:solidFill>
              </a:rPr>
              <a:t>градиент давления</a:t>
            </a:r>
            <a:r>
              <a:rPr lang="ru-RU" sz="1200" dirty="0" smtClean="0">
                <a:solidFill>
                  <a:srgbClr val="7030A0"/>
                </a:solidFill>
              </a:rPr>
              <a:t> -разница давлений между различными отделами сосудистого русла. </a:t>
            </a:r>
          </a:p>
          <a:p>
            <a:pPr>
              <a:buNone/>
            </a:pPr>
            <a:r>
              <a:rPr lang="ru-RU" sz="1200" dirty="0" smtClean="0">
                <a:solidFill>
                  <a:srgbClr val="7030A0"/>
                </a:solidFill>
              </a:rPr>
              <a:t>Давление в сосудах создаётся работой сердца. </a:t>
            </a:r>
            <a:r>
              <a:rPr lang="ru-RU" sz="1200" b="1" dirty="0" smtClean="0">
                <a:solidFill>
                  <a:srgbClr val="7030A0"/>
                </a:solidFill>
              </a:rPr>
              <a:t>Кровь течёт из области высокого давления в область низкого.</a:t>
            </a:r>
            <a:r>
              <a:rPr lang="ru-RU" sz="1200" dirty="0" smtClean="0">
                <a:solidFill>
                  <a:srgbClr val="7030A0"/>
                </a:solidFill>
              </a:rPr>
              <a:t> При движении ей приходится преодолевать сопротивление, создаваемое, </a:t>
            </a:r>
            <a:r>
              <a:rPr lang="ru-RU" sz="1200" b="1" dirty="0" smtClean="0">
                <a:solidFill>
                  <a:srgbClr val="7030A0"/>
                </a:solidFill>
              </a:rPr>
              <a:t>во-первых</a:t>
            </a:r>
            <a:r>
              <a:rPr lang="ru-RU" sz="1200" dirty="0" smtClean="0">
                <a:solidFill>
                  <a:srgbClr val="7030A0"/>
                </a:solidFill>
              </a:rPr>
              <a:t>, трением частиц крови друг о другу, </a:t>
            </a:r>
            <a:r>
              <a:rPr lang="ru-RU" sz="1200" b="1" dirty="0" smtClean="0">
                <a:solidFill>
                  <a:srgbClr val="7030A0"/>
                </a:solidFill>
              </a:rPr>
              <a:t>во-вторых</a:t>
            </a:r>
            <a:r>
              <a:rPr lang="ru-RU" sz="1200" dirty="0" smtClean="0">
                <a:solidFill>
                  <a:srgbClr val="7030A0"/>
                </a:solidFill>
              </a:rPr>
              <a:t>, трением частиц о стенки сосуда. Особенно велико это сопротивление в </a:t>
            </a:r>
            <a:r>
              <a:rPr lang="ru-RU" sz="1200" dirty="0" err="1" smtClean="0">
                <a:solidFill>
                  <a:srgbClr val="7030A0"/>
                </a:solidFill>
              </a:rPr>
              <a:t>артериолах</a:t>
            </a:r>
            <a:r>
              <a:rPr lang="ru-RU" sz="1200" dirty="0" smtClean="0">
                <a:solidFill>
                  <a:srgbClr val="7030A0"/>
                </a:solidFill>
              </a:rPr>
              <a:t> и </a:t>
            </a:r>
            <a:r>
              <a:rPr lang="ru-RU" sz="1200" dirty="0" err="1" smtClean="0">
                <a:solidFill>
                  <a:srgbClr val="7030A0"/>
                </a:solidFill>
              </a:rPr>
              <a:t>прекапиллярах</a:t>
            </a:r>
            <a:r>
              <a:rPr lang="ru-RU" sz="1200" dirty="0" smtClean="0">
                <a:solidFill>
                  <a:srgbClr val="7030A0"/>
                </a:solidFill>
              </a:rPr>
              <a:t>. Сопротивление зависит </a:t>
            </a:r>
            <a:r>
              <a:rPr lang="ru-RU" sz="1200" b="1" dirty="0" smtClean="0">
                <a:solidFill>
                  <a:srgbClr val="7030A0"/>
                </a:solidFill>
              </a:rPr>
              <a:t>от длины сосуда, вязкости крови и радиуса сосуда.  </a:t>
            </a:r>
            <a:endParaRPr lang="ru-RU" sz="12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1200" b="1" dirty="0" smtClean="0">
                <a:solidFill>
                  <a:srgbClr val="7030A0"/>
                </a:solidFill>
              </a:rPr>
              <a:t>Показатели движения крови по сосудам:</a:t>
            </a:r>
            <a:endParaRPr lang="ru-RU" sz="12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1200" dirty="0" smtClean="0">
                <a:solidFill>
                  <a:srgbClr val="7030A0"/>
                </a:solidFill>
              </a:rPr>
              <a:t>- </a:t>
            </a:r>
            <a:r>
              <a:rPr lang="ru-RU" sz="1200" b="1" dirty="0" smtClean="0">
                <a:solidFill>
                  <a:srgbClr val="7030A0"/>
                </a:solidFill>
              </a:rPr>
              <a:t>объёмная скорость кровотока;</a:t>
            </a:r>
            <a:endParaRPr lang="ru-RU" sz="12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1200" dirty="0" smtClean="0">
                <a:solidFill>
                  <a:srgbClr val="7030A0"/>
                </a:solidFill>
              </a:rPr>
              <a:t>- </a:t>
            </a:r>
            <a:r>
              <a:rPr lang="ru-RU" sz="1200" b="1" dirty="0" smtClean="0">
                <a:solidFill>
                  <a:srgbClr val="7030A0"/>
                </a:solidFill>
              </a:rPr>
              <a:t>линейная скорость кровотока;</a:t>
            </a:r>
            <a:endParaRPr lang="ru-RU" sz="12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1200" dirty="0" smtClean="0">
                <a:solidFill>
                  <a:srgbClr val="7030A0"/>
                </a:solidFill>
              </a:rPr>
              <a:t>- </a:t>
            </a:r>
            <a:r>
              <a:rPr lang="ru-RU" sz="1200" b="1" dirty="0" smtClean="0">
                <a:solidFill>
                  <a:srgbClr val="7030A0"/>
                </a:solidFill>
              </a:rPr>
              <a:t>время круговорота крови;</a:t>
            </a:r>
            <a:endParaRPr lang="ru-RU" sz="12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1200" dirty="0" smtClean="0">
                <a:solidFill>
                  <a:srgbClr val="7030A0"/>
                </a:solidFill>
              </a:rPr>
              <a:t>- </a:t>
            </a:r>
            <a:r>
              <a:rPr lang="ru-RU" sz="1200" b="1" dirty="0" smtClean="0">
                <a:solidFill>
                  <a:srgbClr val="7030A0"/>
                </a:solidFill>
              </a:rPr>
              <a:t>артериальной давление.</a:t>
            </a:r>
            <a:endParaRPr lang="ru-RU" sz="12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1200" dirty="0" smtClean="0">
                <a:solidFill>
                  <a:srgbClr val="7030A0"/>
                </a:solidFill>
              </a:rPr>
              <a:t>Важным показателем движения крови по сосудам является  </a:t>
            </a:r>
            <a:r>
              <a:rPr lang="ru-RU" sz="1200" b="1" dirty="0" smtClean="0">
                <a:solidFill>
                  <a:srgbClr val="7030A0"/>
                </a:solidFill>
              </a:rPr>
              <a:t>объёмная скорость кровотока (Q)-это </a:t>
            </a:r>
            <a:r>
              <a:rPr lang="ru-RU" sz="1200" dirty="0" smtClean="0">
                <a:solidFill>
                  <a:srgbClr val="7030A0"/>
                </a:solidFill>
              </a:rPr>
              <a:t>объём</a:t>
            </a:r>
            <a:r>
              <a:rPr lang="ru-RU" sz="1200" b="1" dirty="0" smtClean="0">
                <a:solidFill>
                  <a:srgbClr val="7030A0"/>
                </a:solidFill>
              </a:rPr>
              <a:t> крови протекающей через всю кровеносную систему за 1 минуту.  </a:t>
            </a:r>
            <a:r>
              <a:rPr lang="ru-RU" sz="1200" dirty="0" smtClean="0">
                <a:solidFill>
                  <a:srgbClr val="7030A0"/>
                </a:solidFill>
              </a:rPr>
              <a:t>(</a:t>
            </a:r>
            <a:r>
              <a:rPr lang="ru-RU" sz="1200" dirty="0" err="1" smtClean="0">
                <a:solidFill>
                  <a:srgbClr val="7030A0"/>
                </a:solidFill>
              </a:rPr>
              <a:t>мл\мин</a:t>
            </a:r>
            <a:r>
              <a:rPr lang="ru-RU" sz="1200" dirty="0" smtClean="0">
                <a:solidFill>
                  <a:srgbClr val="7030A0"/>
                </a:solidFill>
              </a:rPr>
              <a:t>; в миллилитрах в минуту).</a:t>
            </a:r>
          </a:p>
          <a:p>
            <a:pPr>
              <a:buNone/>
            </a:pPr>
            <a:r>
              <a:rPr lang="ru-RU" sz="1200" dirty="0" smtClean="0">
                <a:solidFill>
                  <a:srgbClr val="7030A0"/>
                </a:solidFill>
              </a:rPr>
              <a:t>В соответствии с законами гидродинамики количество </a:t>
            </a:r>
            <a:r>
              <a:rPr lang="ru-RU" sz="1200" b="1" dirty="0" smtClean="0">
                <a:solidFill>
                  <a:srgbClr val="7030A0"/>
                </a:solidFill>
              </a:rPr>
              <a:t>крови, протекающей через поперечное сечение сосуда в единицу времени (мл/мин), прямо пропорциональна разности давления в начале сосудистой системы- в аорте и в её конце, т.е. в полых венах, и обратно пропорциональна сопротивлению току жидкости (общего периферического сопротивления сосудов). </a:t>
            </a:r>
            <a:r>
              <a:rPr lang="ru-RU" sz="1200" dirty="0" smtClean="0">
                <a:solidFill>
                  <a:srgbClr val="7030A0"/>
                </a:solidFill>
              </a:rPr>
              <a:t>В связи с замкнутостью кровеносной системы </a:t>
            </a:r>
            <a:r>
              <a:rPr lang="ru-RU" sz="1200" b="1" dirty="0" smtClean="0">
                <a:solidFill>
                  <a:srgbClr val="7030A0"/>
                </a:solidFill>
              </a:rPr>
              <a:t>объёмная скорость кровотока во всех её отделах</a:t>
            </a:r>
            <a:r>
              <a:rPr lang="ru-RU" sz="1200" dirty="0" smtClean="0">
                <a:solidFill>
                  <a:srgbClr val="7030A0"/>
                </a:solidFill>
              </a:rPr>
              <a:t> (во всех артериях, всех капиллярах, всех венах) </a:t>
            </a:r>
            <a:r>
              <a:rPr lang="ru-RU" sz="1200" b="1" dirty="0" smtClean="0">
                <a:solidFill>
                  <a:srgbClr val="7030A0"/>
                </a:solidFill>
              </a:rPr>
              <a:t>одинакова</a:t>
            </a:r>
            <a:r>
              <a:rPr lang="ru-RU" sz="1200" dirty="0" smtClean="0">
                <a:solidFill>
                  <a:srgbClr val="7030A0"/>
                </a:solidFill>
              </a:rPr>
              <a:t>. Зная объёмную скорость кровотока, можно рассчитать линейную скорость.</a:t>
            </a:r>
          </a:p>
          <a:p>
            <a:pPr>
              <a:buNone/>
            </a:pPr>
            <a:r>
              <a:rPr lang="ru-RU" sz="1200" b="1" dirty="0" smtClean="0">
                <a:solidFill>
                  <a:srgbClr val="7030A0"/>
                </a:solidFill>
              </a:rPr>
              <a:t> Линейная скорость кровотока</a:t>
            </a:r>
            <a:r>
              <a:rPr lang="ru-RU" sz="1200" dirty="0" smtClean="0">
                <a:solidFill>
                  <a:srgbClr val="7030A0"/>
                </a:solidFill>
              </a:rPr>
              <a:t> отражает скорость продвижения частиц крови вдоль сосудов.     Выражается в см/с.(в см в 1сек)</a:t>
            </a:r>
          </a:p>
          <a:p>
            <a:pPr>
              <a:buNone/>
            </a:pPr>
            <a:r>
              <a:rPr lang="ru-RU" sz="1200" b="1" dirty="0" smtClean="0">
                <a:solidFill>
                  <a:srgbClr val="7030A0"/>
                </a:solidFill>
              </a:rPr>
              <a:t>В отличии от объёмной, линейная скорость различна для частиц крови, продвигающихся в центре потока и у сосудистой стенки</a:t>
            </a:r>
            <a:r>
              <a:rPr lang="ru-RU" sz="1200" dirty="0" smtClean="0">
                <a:solidFill>
                  <a:srgbClr val="7030A0"/>
                </a:solidFill>
              </a:rPr>
              <a:t>. В центре сосуда линейная скорость максимальна, а около стенки сосуда она минимальна в связи с тем, что здесь особенно велико трение частиц крови о стенку.</a:t>
            </a:r>
          </a:p>
          <a:p>
            <a:pPr>
              <a:buNone/>
            </a:pPr>
            <a:r>
              <a:rPr lang="ru-RU" sz="1200" dirty="0" smtClean="0">
                <a:solidFill>
                  <a:srgbClr val="7030A0"/>
                </a:solidFill>
              </a:rPr>
              <a:t>Самое узкое место в сосудистой системе- это аорта, поэтому она имеет самую большую линейную скорость кровотока-50-60см/с. Наибольшее расширение русла отмечается в капиллярной сети, здесь самая маленькая линейная скорость кровотока -0,5мм/с.</a:t>
            </a:r>
          </a:p>
          <a:p>
            <a:pPr>
              <a:buNone/>
            </a:pPr>
            <a:endParaRPr lang="ru-RU" sz="12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7030A0"/>
                </a:solidFill>
              </a:rPr>
              <a:t>10. Используя нижеприведенную таблицу , выведите формулу для расчета объемной скорости кровотока  для самого крупного кровеносного сосуда.</a:t>
            </a:r>
            <a:r>
              <a:rPr lang="ru-RU" sz="1800" dirty="0" smtClean="0">
                <a:solidFill>
                  <a:srgbClr val="7030A0"/>
                </a:solidFill>
              </a:rPr>
              <a:t/>
            </a:r>
            <a:br>
              <a:rPr lang="ru-RU" sz="1800" dirty="0" smtClean="0">
                <a:solidFill>
                  <a:srgbClr val="7030A0"/>
                </a:solidFill>
              </a:rPr>
            </a:br>
            <a:endParaRPr lang="ru-RU" sz="1800" dirty="0">
              <a:solidFill>
                <a:srgbClr val="7030A0"/>
              </a:solidFill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half" idx="2"/>
          </p:nvPr>
        </p:nvGraphicFramePr>
        <p:xfrm>
          <a:off x="1643042" y="3714752"/>
          <a:ext cx="5357850" cy="227482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678925"/>
                <a:gridCol w="2678925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Составляющая функциональной грамотности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математическая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Компетенция (виды деятельности)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85115" algn="l"/>
                          <a:tab pos="1626870" algn="ctr"/>
                        </a:tabLst>
                      </a:pPr>
                      <a:r>
                        <a:rPr lang="ru-RU" sz="1200" dirty="0"/>
                        <a:t>интерпретировать, формулировать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31215" algn="l"/>
                          <a:tab pos="848995" algn="l"/>
                        </a:tabLst>
                      </a:pPr>
                      <a:r>
                        <a:rPr lang="ru-RU" sz="1200"/>
                        <a:t>Область содержания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количество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Контекст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6235" algn="l"/>
                          <a:tab pos="1626870" algn="ctr"/>
                        </a:tabLst>
                      </a:pPr>
                      <a:r>
                        <a:rPr lang="ru-RU" sz="1200" dirty="0"/>
                        <a:t>чтение для получения образования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Уровень сложности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высокий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Правильный ответ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/>
                        <a:t>Q=V*S=V*</a:t>
                      </a:r>
                      <a:r>
                        <a:rPr lang="ru-RU" sz="1200" dirty="0" err="1"/>
                        <a:t>π</a:t>
                      </a:r>
                      <a:r>
                        <a:rPr lang="en-US" sz="1200" dirty="0"/>
                        <a:t>*R</a:t>
                      </a:r>
                      <a:r>
                        <a:rPr lang="en-US" sz="1200" baseline="30000" dirty="0"/>
                        <a:t>2 </a:t>
                      </a:r>
                      <a:r>
                        <a:rPr lang="en-US" sz="1200" dirty="0"/>
                        <a:t>=0,5*3,14* R</a:t>
                      </a:r>
                      <a:r>
                        <a:rPr lang="en-US" sz="1200" baseline="30000" dirty="0"/>
                        <a:t> 2</a:t>
                      </a:r>
                      <a:r>
                        <a:rPr lang="en-US" sz="1200" dirty="0"/>
                        <a:t>=1,57* R</a:t>
                      </a:r>
                      <a:r>
                        <a:rPr lang="en-US" sz="1200" baseline="30000" dirty="0"/>
                        <a:t>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7" name="Содержимое 6" descr="https://imgprx.livejournal.net/da07c96e3a3a2be4accd757f37c61833bbacac8f/_cjrXjuJC8qy4osPhYh-VmQK1roRfYV6NizI8Pz5dN9mRR5qgn44uToHXNolevdRP3DIf_g1RTKiiWV6d2WFnqqWx8MQ55fBD4oqup3xuAo"/>
          <p:cNvPicPr>
            <a:picLocks noGrp="1"/>
          </p:cNvPicPr>
          <p:nvPr>
            <p:ph sz="half" idx="1"/>
          </p:nvPr>
        </p:nvPicPr>
        <p:blipFill>
          <a:blip r:embed="rId2"/>
          <a:srcRect t="10909" b="39091"/>
          <a:stretch>
            <a:fillRect/>
          </a:stretch>
        </p:blipFill>
        <p:spPr bwMode="auto">
          <a:xfrm>
            <a:off x="1643042" y="1142984"/>
            <a:ext cx="542928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928662" y="285729"/>
            <a:ext cx="7572428" cy="1643074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11.В школьной практике на уроке биологии дети выполняли лабораторный опыт «Частота сердечных сокращений» . Они подсчитывали пульс в области лучезапястного сустава (начало большого пальца) в положении сидя.  Учитель  предложил подсчитать пульс в состоянии покоя и после 20 приседаний за 30 секунд.</a:t>
            </a: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Результаты  эксперимента дети оформили в виде таблицы:</a:t>
            </a: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«Значение величины пульса»</a:t>
            </a: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 Что доказывает данный эксперимент?</a:t>
            </a: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ru-RU" dirty="0">
              <a:solidFill>
                <a:srgbClr val="7030A0"/>
              </a:solidFill>
            </a:endParaRPr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sz="half" idx="2"/>
          </p:nvPr>
        </p:nvGraphicFramePr>
        <p:xfrm>
          <a:off x="1071538" y="3857628"/>
          <a:ext cx="7000924" cy="248513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500462"/>
                <a:gridCol w="3500462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Составляющая функциональной грамотности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86485" algn="l"/>
                          <a:tab pos="1626870" algn="ctr"/>
                        </a:tabLst>
                      </a:pPr>
                      <a:r>
                        <a:rPr lang="ru-RU" sz="1200"/>
                        <a:t>	естественнонаучная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Компетенция (виды деятельности)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85115" algn="l"/>
                          <a:tab pos="1626870" algn="ctr"/>
                        </a:tabLst>
                      </a:pPr>
                      <a:r>
                        <a:rPr lang="ru-RU" sz="1200"/>
                        <a:t>интерпретировать, формулировать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31215" algn="l"/>
                          <a:tab pos="848995" algn="l"/>
                        </a:tabLst>
                      </a:pPr>
                      <a:r>
                        <a:rPr lang="ru-RU" sz="1200" dirty="0"/>
                        <a:t>Область содержания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живые системы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Контекст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6235" algn="l"/>
                          <a:tab pos="1626870" algn="ctr"/>
                        </a:tabLst>
                      </a:pPr>
                      <a:r>
                        <a:rPr lang="ru-RU" sz="1200"/>
                        <a:t>здоровье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Уровень сложности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49960" algn="l"/>
                          <a:tab pos="1626870" algn="ctr"/>
                        </a:tabLst>
                      </a:pPr>
                      <a:r>
                        <a:rPr lang="ru-RU" sz="1200"/>
                        <a:t>низкий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Правильный ответ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этот эксперимент, доказывает, что пульс связан с колебаниями стенок, а не с толчками, возникающими при движении крови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0" name="Содержимое 7"/>
          <p:cNvGraphicFramePr>
            <a:graphicFrameLocks/>
          </p:cNvGraphicFramePr>
          <p:nvPr/>
        </p:nvGraphicFramePr>
        <p:xfrm>
          <a:off x="1142976" y="1857364"/>
          <a:ext cx="4038600" cy="150020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2019300"/>
                <a:gridCol w="2019300"/>
              </a:tblGrid>
              <a:tr h="30004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Значение величины пульса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00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Характеристика пульса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Значение пульса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00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в состоянии покоя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70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00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в состоянии после нагрузки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102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00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разница в значениях пульса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32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000100" y="428604"/>
            <a:ext cx="7329510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b="1" dirty="0" smtClean="0"/>
              <a:t>ИНСТРУКЦИЯ ДЛЯ УЧАЩИХСЯ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              На выполнение работы отводится 60 мин.</a:t>
            </a:r>
          </a:p>
          <a:p>
            <a:pPr>
              <a:buNone/>
            </a:pPr>
            <a:r>
              <a:rPr lang="ru-RU" sz="2000" dirty="0" smtClean="0"/>
              <a:t>               Вам предстоит выполнить работу, оценивающую , насколько Вы внимательно и вдумчиво можете работать с текстом. Для выполнения заданий Вы можете пользоваться тестом на протяжении всей работы.</a:t>
            </a:r>
          </a:p>
          <a:p>
            <a:pPr>
              <a:buNone/>
            </a:pPr>
            <a:r>
              <a:rPr lang="ru-RU" sz="2000" dirty="0" smtClean="0"/>
              <a:t>               В работе вам встретятся задания разного типа.</a:t>
            </a:r>
          </a:p>
          <a:p>
            <a:pPr>
              <a:buNone/>
            </a:pPr>
            <a:r>
              <a:rPr lang="ru-RU" sz="2000" dirty="0" smtClean="0"/>
              <a:t>              В некоторых заданиях нужно будет выбрать ответ из предложенных , и обвести цифру, которая стоит рядом с верным ответом. В некоторых необходимо выписать ответ или сформулировать ответ самостоятельно или сделать подписи к схеме, построить график.</a:t>
            </a:r>
          </a:p>
          <a:p>
            <a:pPr>
              <a:buNone/>
            </a:pPr>
            <a:r>
              <a:rPr lang="ru-RU" sz="2000" dirty="0" smtClean="0"/>
              <a:t>              Одни задания покажутся вам лёгкими, другие  - трудными. Пропустите задание, если вы не знаете ответ и переходите к  следующему.Если останется время , попробуйте выполнить задания. </a:t>
            </a:r>
          </a:p>
          <a:p>
            <a:pPr>
              <a:buNone/>
            </a:pPr>
            <a:r>
              <a:rPr lang="ru-RU" sz="2000" dirty="0" smtClean="0"/>
              <a:t>                Если допустите ошибку, то зачеркните неверный ответ и обведите или запишите верный.</a:t>
            </a:r>
          </a:p>
          <a:p>
            <a:pPr>
              <a:buNone/>
            </a:pPr>
            <a:r>
              <a:rPr lang="ru-RU" sz="2000" dirty="0" smtClean="0"/>
              <a:t>                Желаем успеха.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12.Как вы думаете, почему  даже после одного – двух месяцев занятий обычной зарядкой ЧСС начинает снижаться. </a:t>
            </a:r>
            <a:endParaRPr lang="ru-RU" sz="1800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ru-RU" sz="1800" dirty="0">
              <a:solidFill>
                <a:srgbClr val="7030A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2"/>
          </p:nvPr>
        </p:nvGraphicFramePr>
        <p:xfrm>
          <a:off x="3357554" y="2643182"/>
          <a:ext cx="4714908" cy="258470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357454"/>
                <a:gridCol w="2357454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Составляющая функциональной грамотности</a:t>
                      </a:r>
                      <a:endParaRPr lang="ru-RU" sz="1100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86485" algn="l"/>
                          <a:tab pos="1626870" algn="ctr"/>
                        </a:tabLst>
                      </a:pPr>
                      <a:r>
                        <a:rPr lang="ru-RU" sz="1200"/>
                        <a:t>	естественнонаучная</a:t>
                      </a:r>
                      <a:endParaRPr lang="ru-RU" sz="110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Компетенция (виды деятельности)</a:t>
                      </a:r>
                      <a:endParaRPr lang="ru-RU" sz="110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85115" algn="l"/>
                          <a:tab pos="1626870" algn="ctr"/>
                        </a:tabLst>
                      </a:pPr>
                      <a:r>
                        <a:rPr lang="ru-RU" sz="1200"/>
                        <a:t>интерпретировать, формулировать</a:t>
                      </a:r>
                      <a:endParaRPr lang="ru-RU" sz="110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31215" algn="l"/>
                          <a:tab pos="848995" algn="l"/>
                        </a:tabLst>
                      </a:pPr>
                      <a:r>
                        <a:rPr lang="ru-RU" sz="1200"/>
                        <a:t>Область содержания</a:t>
                      </a:r>
                      <a:endParaRPr lang="ru-RU" sz="110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живые системы</a:t>
                      </a:r>
                      <a:endParaRPr lang="ru-RU" sz="110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Контекст</a:t>
                      </a:r>
                      <a:endParaRPr lang="ru-RU" sz="110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6235" algn="l"/>
                          <a:tab pos="1626870" algn="ctr"/>
                        </a:tabLst>
                      </a:pPr>
                      <a:r>
                        <a:rPr lang="ru-RU" sz="1200"/>
                        <a:t>здоровье</a:t>
                      </a:r>
                      <a:endParaRPr lang="ru-RU" sz="110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Уровень сложности</a:t>
                      </a:r>
                      <a:endParaRPr lang="ru-RU" sz="1100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49960" algn="l"/>
                          <a:tab pos="1626870" algn="ctr"/>
                        </a:tabLst>
                      </a:pPr>
                      <a:r>
                        <a:rPr lang="ru-RU" sz="1200"/>
                        <a:t>средний</a:t>
                      </a:r>
                      <a:endParaRPr lang="ru-RU" sz="110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Правильный ответ</a:t>
                      </a:r>
                      <a:endParaRPr lang="ru-RU" sz="110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тренированное сердце сокращается более сильно и за счет этого уменьшается ЧСС</a:t>
                      </a:r>
                      <a:endParaRPr lang="ru-RU" sz="1100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13.Какую гипотезу может выдвинуть ученик при изучении ЧСС у людей разного роста? </a:t>
            </a:r>
            <a:endParaRPr lang="ru-RU" sz="1800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ru-RU" sz="1800" dirty="0">
              <a:solidFill>
                <a:srgbClr val="7030A0"/>
              </a:solidFill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half" idx="2"/>
          </p:nvPr>
        </p:nvGraphicFramePr>
        <p:xfrm>
          <a:off x="2571736" y="2428868"/>
          <a:ext cx="5572164" cy="307183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786082"/>
                <a:gridCol w="2786082"/>
              </a:tblGrid>
              <a:tr h="7458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Составляющая функциональной грамотности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86485" algn="l"/>
                          <a:tab pos="1626870" algn="ctr"/>
                        </a:tabLst>
                      </a:pPr>
                      <a:r>
                        <a:rPr lang="ru-RU" sz="1200"/>
                        <a:t>	естественнонаучная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22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Компетенция (виды деятельности)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85115" algn="l"/>
                          <a:tab pos="1626870" algn="ctr"/>
                        </a:tabLst>
                      </a:pPr>
                      <a:r>
                        <a:rPr lang="ru-RU" sz="1200"/>
                        <a:t>интерпретировать, формулировать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71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31215" algn="l"/>
                          <a:tab pos="848995" algn="l"/>
                        </a:tabLst>
                      </a:pPr>
                      <a:r>
                        <a:rPr lang="ru-RU" sz="1200"/>
                        <a:t>Область содержания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живые системы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71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Контекст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6235" algn="l"/>
                          <a:tab pos="1626870" algn="ctr"/>
                        </a:tabLst>
                      </a:pPr>
                      <a:r>
                        <a:rPr lang="ru-RU" sz="1200"/>
                        <a:t>здоровье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71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Уровень сложности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49960" algn="l"/>
                          <a:tab pos="1626870" algn="ctr"/>
                        </a:tabLst>
                      </a:pPr>
                      <a:r>
                        <a:rPr lang="ru-RU" sz="1200"/>
                        <a:t>средний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22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Правильный ответ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у людей высоко роста, ЧСС меньше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7030A0"/>
                </a:solidFill>
              </a:rPr>
              <a:t>14.  Как объяснить тот факт, что кровь течет в сосудах даже снизу вверх (по венам ног к сердцу), преодолевая силу тяжести? Какая физическая (гидродинамическая) причина заставляет кровь течь в кровеносных сосудах беспрерывно и даже снизу вверх?</a:t>
            </a:r>
            <a:r>
              <a:rPr lang="ru-RU" sz="1800" dirty="0" smtClean="0">
                <a:solidFill>
                  <a:srgbClr val="7030A0"/>
                </a:solidFill>
              </a:rPr>
              <a:t/>
            </a:r>
            <a:br>
              <a:rPr lang="ru-RU" sz="1800" dirty="0" smtClean="0">
                <a:solidFill>
                  <a:srgbClr val="7030A0"/>
                </a:solidFill>
              </a:rPr>
            </a:br>
            <a:endParaRPr lang="ru-RU" sz="1800" dirty="0">
              <a:solidFill>
                <a:srgbClr val="7030A0"/>
              </a:solidFill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928662" y="1285860"/>
          <a:ext cx="7358114" cy="51460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679057"/>
                <a:gridCol w="3679057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Составляющая функциональной грамотности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86485" algn="l"/>
                          <a:tab pos="1626870" algn="ctr"/>
                        </a:tabLst>
                      </a:pPr>
                      <a:r>
                        <a:rPr lang="ru-RU" sz="1200"/>
                        <a:t>	естественнонаучная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Компетенция (виды деятельности)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85115" algn="l"/>
                          <a:tab pos="1626870" algn="ctr"/>
                        </a:tabLst>
                      </a:pPr>
                      <a:r>
                        <a:rPr lang="ru-RU" sz="1200"/>
                        <a:t>интерпретировать, формулировать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31215" algn="l"/>
                          <a:tab pos="848995" algn="l"/>
                        </a:tabLst>
                      </a:pPr>
                      <a:r>
                        <a:rPr lang="ru-RU" sz="1200"/>
                        <a:t>Область содержания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живые системы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Контекст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6235" algn="l"/>
                          <a:tab pos="1626870" algn="ctr"/>
                        </a:tabLst>
                      </a:pPr>
                      <a:r>
                        <a:rPr lang="ru-RU" sz="1200"/>
                        <a:t>здоровье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Уровень сложности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49960" algn="l"/>
                          <a:tab pos="1626870" algn="ctr"/>
                        </a:tabLst>
                      </a:pPr>
                      <a:r>
                        <a:rPr lang="ru-RU" sz="1200"/>
                        <a:t>высокий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Правильный ответ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8890" algn="just">
                        <a:spcAft>
                          <a:spcPts val="0"/>
                        </a:spcAft>
                      </a:pPr>
                      <a:r>
                        <a:rPr lang="ru-RU" sz="1200" dirty="0"/>
                        <a:t>Основной причиной движения крови является работа сердца, благодаря которой в артериях создается давление.</a:t>
                      </a:r>
                    </a:p>
                    <a:p>
                      <a:pPr marL="8890" marR="8890" indent="168910" algn="just">
                        <a:spcAft>
                          <a:spcPts val="0"/>
                        </a:spcAft>
                      </a:pPr>
                      <a:r>
                        <a:rPr lang="ru-RU" sz="1200" dirty="0"/>
                        <a:t>При сокращении сердечной мышцы давление крови в левом желудочке доходит до 140-150 мм </a:t>
                      </a:r>
                      <a:r>
                        <a:rPr lang="ru-RU" sz="1200" dirty="0" err="1"/>
                        <a:t>рт</a:t>
                      </a:r>
                      <a:r>
                        <a:rPr lang="ru-RU" sz="1200" dirty="0"/>
                        <a:t>. ст. Под таким давлением кровь поступает в аорту, где давление ее уже несколько ниже 130—140 мм </a:t>
                      </a:r>
                      <a:r>
                        <a:rPr lang="ru-RU" sz="1200" dirty="0" err="1"/>
                        <a:t>рт.ст</a:t>
                      </a:r>
                      <a:r>
                        <a:rPr lang="ru-RU" sz="1200" dirty="0"/>
                        <a:t>. И чем дальше движется кровь, тем ниже и ниже становится давление. В артериях оно составляет 120-130 мм </a:t>
                      </a:r>
                      <a:r>
                        <a:rPr lang="ru-RU" sz="1200" dirty="0" err="1"/>
                        <a:t>рт.ст</a:t>
                      </a:r>
                      <a:r>
                        <a:rPr lang="ru-RU" sz="1200" dirty="0"/>
                        <a:t>. Особенно резко давление падает в мелких артериях - до 60-70 мм </a:t>
                      </a:r>
                      <a:r>
                        <a:rPr lang="ru-RU" sz="1200" dirty="0" err="1"/>
                        <a:t>рт</a:t>
                      </a:r>
                      <a:r>
                        <a:rPr lang="ru-RU" sz="1200" dirty="0"/>
                        <a:t>. ст., а в капиллярах—до 30-40 мм </a:t>
                      </a:r>
                      <a:r>
                        <a:rPr lang="ru-RU" sz="1200" dirty="0" err="1"/>
                        <a:t>рт</a:t>
                      </a:r>
                      <a:r>
                        <a:rPr lang="ru-RU" sz="1200" dirty="0"/>
                        <a:t>. столба. В мелких венах давление 5-10 мм </a:t>
                      </a:r>
                      <a:r>
                        <a:rPr lang="ru-RU" sz="1200" dirty="0" err="1"/>
                        <a:t>рт</a:t>
                      </a:r>
                      <a:r>
                        <a:rPr lang="ru-RU" sz="1200" dirty="0"/>
                        <a:t>. ст., а в крупных венах оно может быть даже отрицательным (ниже атмосферного почти на 5 мм).</a:t>
                      </a:r>
                    </a:p>
                    <a:p>
                      <a:pPr marL="8890" marR="13970" indent="160020" algn="just">
                        <a:spcAft>
                          <a:spcPts val="0"/>
                        </a:spcAft>
                      </a:pPr>
                      <a:r>
                        <a:rPr lang="ru-RU" sz="1200" dirty="0"/>
                        <a:t>За счет разницы давления крови в сосудах, последняя устремляется в область более низкого давления, т. е. течет от артерий к венам.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7030A0"/>
                </a:solidFill>
              </a:rPr>
              <a:t>15. У млекопитающих масса сердца составляет (в среднем) 0,58 % от массы тела. Отклонения от этой средней величины вверх и вниз у различных видов имеют место, но они относительно невелики. А вот у самых мелких млекопитающих – землероек (вес тела 2,5-4,0 г.) сердце непропорционально велико и его масса равна 1,7 % от массы тела, т. е., почти в три раза больше, чем можно была ожидать. Как Вы объясните эту особенность?</a:t>
            </a:r>
            <a:r>
              <a:rPr lang="ru-RU" sz="1800" dirty="0" smtClean="0">
                <a:solidFill>
                  <a:srgbClr val="7030A0"/>
                </a:solidFill>
              </a:rPr>
              <a:t/>
            </a:r>
            <a:br>
              <a:rPr lang="ru-RU" sz="1800" dirty="0" smtClean="0">
                <a:solidFill>
                  <a:srgbClr val="7030A0"/>
                </a:solidFill>
              </a:rPr>
            </a:br>
            <a:endParaRPr lang="ru-RU" sz="1800" dirty="0">
              <a:solidFill>
                <a:srgbClr val="7030A0"/>
              </a:solidFill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857224" y="2000240"/>
          <a:ext cx="7500990" cy="39878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750495"/>
                <a:gridCol w="3750495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Составляющая функциональной грамотности</a:t>
                      </a:r>
                      <a:endParaRPr lang="ru-RU" sz="1100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86485" algn="l"/>
                          <a:tab pos="1626870" algn="ctr"/>
                        </a:tabLst>
                      </a:pPr>
                      <a:r>
                        <a:rPr lang="ru-RU" sz="1200"/>
                        <a:t>	естественнонаучная</a:t>
                      </a:r>
                      <a:endParaRPr lang="ru-RU" sz="110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Компетенция (виды деятельности)</a:t>
                      </a:r>
                      <a:endParaRPr lang="ru-RU" sz="110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85115" algn="l"/>
                          <a:tab pos="1626870" algn="ctr"/>
                        </a:tabLst>
                      </a:pPr>
                      <a:r>
                        <a:rPr lang="ru-RU" sz="1200"/>
                        <a:t>интерпретировать, формулировать</a:t>
                      </a:r>
                      <a:endParaRPr lang="ru-RU" sz="110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31215" algn="l"/>
                          <a:tab pos="848995" algn="l"/>
                        </a:tabLst>
                      </a:pPr>
                      <a:r>
                        <a:rPr lang="ru-RU" sz="1200"/>
                        <a:t>Область содержания</a:t>
                      </a:r>
                      <a:endParaRPr lang="ru-RU" sz="110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живые системы</a:t>
                      </a:r>
                      <a:endParaRPr lang="ru-RU" sz="110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Контекст</a:t>
                      </a:r>
                      <a:endParaRPr lang="ru-RU" sz="110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6235" algn="l"/>
                          <a:tab pos="1626870" algn="ctr"/>
                        </a:tabLst>
                      </a:pPr>
                      <a:r>
                        <a:rPr lang="ru-RU" sz="1200"/>
                        <a:t>здоровье</a:t>
                      </a:r>
                      <a:endParaRPr lang="ru-RU" sz="110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Уровень сложности</a:t>
                      </a:r>
                      <a:endParaRPr lang="ru-RU" sz="110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49960" algn="l"/>
                          <a:tab pos="1626870" algn="ctr"/>
                        </a:tabLst>
                      </a:pPr>
                      <a:r>
                        <a:rPr lang="ru-RU" sz="1200"/>
                        <a:t>высокий</a:t>
                      </a:r>
                      <a:endParaRPr lang="ru-RU" sz="110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Правильный ответ</a:t>
                      </a:r>
                      <a:endParaRPr lang="ru-RU" sz="1100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51790" algn="ctr">
                        <a:lnSpc>
                          <a:spcPts val="1440"/>
                        </a:lnSpc>
                        <a:spcBef>
                          <a:spcPts val="1185"/>
                        </a:spcBef>
                        <a:spcAft>
                          <a:spcPts val="500"/>
                        </a:spcAft>
                      </a:pPr>
                      <a:r>
                        <a:rPr lang="ru-RU" sz="1100" dirty="0"/>
                        <a:t>Известно, что с уменьшением размеров тела значительно увеличивается интенсивность метаболизма на единицу массы. В связи с этим резко возрастает ЧСС. У землероек она достигает 1 200-1 300 уд/мин. Работа сердца в конечном счете направлена на обеспечение необходимой величины метаболизма и соответственно удовлетворение потребности организма в кислороде. Существует физиологический предел для увеличения ЧСС. У землероек он </a:t>
                      </a:r>
                      <a:r>
                        <a:rPr lang="ru-RU" sz="1100" dirty="0" err="1"/>
                        <a:t>достигнут,поэтому</a:t>
                      </a:r>
                      <a:r>
                        <a:rPr lang="ru-RU" sz="1100" dirty="0"/>
                        <a:t> получить необходимую величину метаболизма можно теперь только за счет размеров сердца.</a:t>
                      </a:r>
                      <a:endParaRPr lang="ru-RU" sz="1100" dirty="0">
                        <a:solidFill>
                          <a:srgbClr val="7030A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52"/>
            <a:ext cx="8515352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000" b="1" dirty="0" smtClean="0"/>
              <a:t>«СЕРДЦЕ МЛЕКОПИТАЮЩИХ»</a:t>
            </a:r>
            <a:endParaRPr lang="ru-RU" sz="1000" dirty="0" smtClean="0"/>
          </a:p>
          <a:p>
            <a:pPr>
              <a:buNone/>
            </a:pPr>
            <a:r>
              <a:rPr lang="ru-RU" sz="1000" dirty="0" smtClean="0"/>
              <a:t>              Сердце –это центральный орган </a:t>
            </a:r>
            <a:r>
              <a:rPr lang="ru-RU" sz="1000" dirty="0" err="1" smtClean="0"/>
              <a:t>сердечно-сосудистой</a:t>
            </a:r>
            <a:r>
              <a:rPr lang="ru-RU" sz="1000" dirty="0" smtClean="0"/>
              <a:t> системы млекопитающих.</a:t>
            </a:r>
          </a:p>
          <a:p>
            <a:pPr>
              <a:buNone/>
            </a:pPr>
            <a:r>
              <a:rPr lang="ru-RU" sz="1000" dirty="0" smtClean="0"/>
              <a:t>               Сердце обеспечивает постоянное движение крови по сосудам и является активной частью кровеносной системы. Оно играет большую роль в поддержании интенсивного обмена веществ млекопитающих.</a:t>
            </a:r>
          </a:p>
          <a:p>
            <a:pPr>
              <a:buNone/>
            </a:pPr>
            <a:r>
              <a:rPr lang="ru-RU" sz="1000" dirty="0" err="1" smtClean="0"/>
              <a:t>Сердечно-сосудистая</a:t>
            </a:r>
            <a:r>
              <a:rPr lang="ru-RU" sz="1000" dirty="0" smtClean="0"/>
              <a:t> система млекопитающих замкнутая. Это означает, что кровь перемещается только по сосудам и отсутствуют какие-либо полости, куда кровь изливается. Благодаря работе сердца и разветвленной системе сосудов, каждая клетка нашего организма получает кислород и питательные вещества, которые необходимы для жизнедеятельности.</a:t>
            </a:r>
          </a:p>
          <a:p>
            <a:pPr>
              <a:buNone/>
            </a:pPr>
            <a:r>
              <a:rPr lang="ru-RU" sz="1000" dirty="0" smtClean="0"/>
              <a:t>Снаружи сердце покрыто околосердечной сумкой - перикардом. Состоит из 4 камер: 2 желудочков - правого и левого, и 2 предсердий - правого и левого. Между желудочками и предсердиями находятся створчатые </a:t>
            </a:r>
            <a:r>
              <a:rPr lang="ru-RU" sz="1000" dirty="0" err="1" smtClean="0"/>
              <a:t>клапаны.Между</a:t>
            </a:r>
            <a:r>
              <a:rPr lang="ru-RU" sz="1000" dirty="0" smtClean="0"/>
              <a:t> правым предсердием и правым желудочком расположен трехстворчатый (</a:t>
            </a:r>
            <a:r>
              <a:rPr lang="ru-RU" sz="1000" dirty="0" err="1" smtClean="0"/>
              <a:t>трикуспидальный</a:t>
            </a:r>
            <a:r>
              <a:rPr lang="ru-RU" sz="1000" dirty="0" smtClean="0"/>
              <a:t>) клапан, между левым предсердием и левым желудочком - двустворчатый (митральный) клапан.</a:t>
            </a:r>
          </a:p>
          <a:p>
            <a:pPr>
              <a:buNone/>
            </a:pPr>
            <a:r>
              <a:rPr lang="ru-RU" sz="1000" dirty="0" smtClean="0"/>
              <a:t>В сердце кровь движется </a:t>
            </a:r>
            <a:r>
              <a:rPr lang="ru-RU" sz="1000" dirty="0" err="1" smtClean="0"/>
              <a:t>однонаправленно</a:t>
            </a:r>
            <a:r>
              <a:rPr lang="ru-RU" sz="1000" dirty="0" smtClean="0"/>
              <a:t>: из предсердий в желудочки, благодаря наличию створчатых (атриовентрикулярных) клапанов (от лат. </a:t>
            </a:r>
            <a:r>
              <a:rPr lang="ru-RU" sz="1000" dirty="0" err="1" smtClean="0"/>
              <a:t>atrium</a:t>
            </a:r>
            <a:r>
              <a:rPr lang="ru-RU" sz="1000" dirty="0" smtClean="0"/>
              <a:t> — предсердие и </a:t>
            </a:r>
            <a:r>
              <a:rPr lang="ru-RU" sz="1000" dirty="0" err="1" smtClean="0"/>
              <a:t>ventriculus</a:t>
            </a:r>
            <a:r>
              <a:rPr lang="ru-RU" sz="1000" dirty="0" smtClean="0"/>
              <a:t> - желудочек).</a:t>
            </a:r>
          </a:p>
          <a:p>
            <a:pPr>
              <a:buNone/>
            </a:pPr>
            <a:r>
              <a:rPr lang="ru-RU" sz="1000" dirty="0" smtClean="0"/>
              <a:t>От левого желудочка отходит самый крупный сосуд млекопитающих – аорта.</a:t>
            </a:r>
          </a:p>
          <a:p>
            <a:pPr>
              <a:buNone/>
            </a:pPr>
            <a:r>
              <a:rPr lang="ru-RU" sz="1000" dirty="0" smtClean="0"/>
              <a:t>Мышечная ткань сердца представлена одиночными клетками - </a:t>
            </a:r>
            <a:r>
              <a:rPr lang="ru-RU" sz="1000" dirty="0" err="1" smtClean="0"/>
              <a:t>кардиомиоцитами</a:t>
            </a:r>
            <a:r>
              <a:rPr lang="ru-RU" sz="1000" dirty="0" smtClean="0"/>
              <a:t>, обладающими поперечной </a:t>
            </a:r>
            <a:r>
              <a:rPr lang="ru-RU" sz="1000" dirty="0" err="1" smtClean="0"/>
              <a:t>исчерченностью</a:t>
            </a:r>
            <a:r>
              <a:rPr lang="ru-RU" sz="1000" dirty="0" smtClean="0"/>
              <a:t>. Сердце обладает особым свойством - </a:t>
            </a:r>
            <a:r>
              <a:rPr lang="ru-RU" sz="1000" dirty="0" err="1" smtClean="0"/>
              <a:t>автоматией</a:t>
            </a:r>
            <a:r>
              <a:rPr lang="ru-RU" sz="1000" dirty="0" smtClean="0"/>
              <a:t>: изолированное от организма сердце продолжает сокращаться без внешних воздействий. Это связано с наличием в толще мышечной ткани особых клеток - </a:t>
            </a:r>
            <a:r>
              <a:rPr lang="ru-RU" sz="1000" dirty="0" err="1" smtClean="0"/>
              <a:t>пейсмекерных</a:t>
            </a:r>
            <a:r>
              <a:rPr lang="ru-RU" sz="1000" dirty="0" smtClean="0"/>
              <a:t> (клетки водителя ритма, </a:t>
            </a:r>
            <a:r>
              <a:rPr lang="ru-RU" sz="1000" dirty="0" err="1" smtClean="0"/>
              <a:t>атипичные</a:t>
            </a:r>
            <a:r>
              <a:rPr lang="ru-RU" sz="1000" dirty="0" smtClean="0"/>
              <a:t> </a:t>
            </a:r>
            <a:r>
              <a:rPr lang="ru-RU" sz="1000" dirty="0" err="1" smtClean="0"/>
              <a:t>кардиомиоциты</a:t>
            </a:r>
            <a:r>
              <a:rPr lang="ru-RU" sz="1000" dirty="0" smtClean="0"/>
              <a:t>), которые сами периодически генерируют нервные импульсы.</a:t>
            </a:r>
          </a:p>
          <a:p>
            <a:pPr>
              <a:buNone/>
            </a:pPr>
            <a:r>
              <a:rPr lang="ru-RU" sz="1000" dirty="0" smtClean="0"/>
              <a:t>В сердце имеется проводящая система благодаря которой возбуждение, возникшее в одной части сердца, постепенно охватывает другие части. В проводящей системе выделяют синусный, атриовентрикулярный узлы, пучок Гиса и волокна </a:t>
            </a:r>
            <a:r>
              <a:rPr lang="ru-RU" sz="1000" dirty="0" err="1" smtClean="0"/>
              <a:t>Пуркинье</a:t>
            </a:r>
            <a:r>
              <a:rPr lang="ru-RU" sz="1000" dirty="0" smtClean="0"/>
              <a:t>. Именно благодаря наличию этих проводящих структур сердце способно к </a:t>
            </a:r>
            <a:r>
              <a:rPr lang="ru-RU" sz="1000" dirty="0" err="1" smtClean="0"/>
              <a:t>автоматии</a:t>
            </a:r>
            <a:r>
              <a:rPr lang="ru-RU" sz="1000" dirty="0" smtClean="0"/>
              <a:t>.</a:t>
            </a:r>
          </a:p>
          <a:p>
            <a:pPr>
              <a:buNone/>
            </a:pPr>
            <a:r>
              <a:rPr lang="ru-RU" sz="1000" dirty="0" smtClean="0"/>
              <a:t>Работа сердца заключается в последовательно сменяющих друг друга трех фазах:</a:t>
            </a:r>
          </a:p>
          <a:p>
            <a:pPr lvl="0">
              <a:buNone/>
            </a:pPr>
            <a:r>
              <a:rPr lang="ru-RU" sz="1000" dirty="0" smtClean="0"/>
              <a:t>Систола предсердий (от греч. </a:t>
            </a:r>
            <a:r>
              <a:rPr lang="ru-RU" sz="1000" dirty="0" err="1" smtClean="0"/>
              <a:t>systole</a:t>
            </a:r>
            <a:r>
              <a:rPr lang="ru-RU" sz="1000" dirty="0" smtClean="0"/>
              <a:t> - сжимание, сокращение)</a:t>
            </a:r>
          </a:p>
          <a:p>
            <a:pPr>
              <a:buNone/>
            </a:pPr>
            <a:r>
              <a:rPr lang="ru-RU" sz="1000" dirty="0" smtClean="0"/>
              <a:t>Длится 0,1 сек. В эту фазу предсердия сокращаются, их объем уменьшается, и кровь из них поступает в желудочки. Створчатые клапаны в период этой фазы открыты.</a:t>
            </a:r>
          </a:p>
          <a:p>
            <a:pPr lvl="0">
              <a:buNone/>
            </a:pPr>
            <a:r>
              <a:rPr lang="ru-RU" sz="1000" dirty="0" smtClean="0"/>
              <a:t>Систола желудочков</a:t>
            </a:r>
          </a:p>
          <a:p>
            <a:pPr>
              <a:buNone/>
            </a:pPr>
            <a:r>
              <a:rPr lang="ru-RU" sz="1000" dirty="0" smtClean="0"/>
              <a:t>Длится 0,3 сек. Створчатые (атриовентрикулярные) клапаны закрываются, чтобы не допустить обратного тока крови в предсердия. Мышечная ткань желудочков начинает сокращаться, их объем уменьшается: открываются полулунные клапаны. Кровь изгоняется из желудочков в аорту (из левого желудочка) и легочный ствол (из правого желудочка).</a:t>
            </a:r>
          </a:p>
          <a:p>
            <a:pPr lvl="0">
              <a:buNone/>
            </a:pPr>
            <a:r>
              <a:rPr lang="ru-RU" sz="1000" dirty="0" smtClean="0"/>
              <a:t>Общая диастола (от греч. </a:t>
            </a:r>
            <a:r>
              <a:rPr lang="ru-RU" sz="1000" dirty="0" err="1" smtClean="0"/>
              <a:t>diastole</a:t>
            </a:r>
            <a:r>
              <a:rPr lang="ru-RU" sz="1000" dirty="0" smtClean="0"/>
              <a:t> — расширение)</a:t>
            </a:r>
          </a:p>
          <a:p>
            <a:pPr>
              <a:buNone/>
            </a:pPr>
            <a:r>
              <a:rPr lang="ru-RU" sz="1000" dirty="0" smtClean="0"/>
              <a:t>Длится 0,4 сек. В диастолу полости сердца расширяются - мышцы расслабляются, полулунные клапаны закрываются. Створчатые клапаны открыты. В эту фазу предсердия наполняются кровью, которая пассивно поступает в желудочки. Затем цикл повторяется.</a:t>
            </a:r>
          </a:p>
          <a:p>
            <a:pPr>
              <a:buNone/>
            </a:pPr>
            <a:r>
              <a:rPr lang="ru-RU" sz="1000" dirty="0" smtClean="0"/>
              <a:t>Частоту сокращений сердца (ЧСС) можно измерить с помощью пульса - толчкообразных сокращений стенок сосудов, связанных с сердечным циклом. Средняя частота пульса в норме - 60-80 ударов в минуту. </a:t>
            </a:r>
          </a:p>
          <a:p>
            <a:pPr>
              <a:buNone/>
            </a:pPr>
            <a:r>
              <a:rPr lang="ru-RU" sz="1000" dirty="0" smtClean="0"/>
              <a:t>Регуляторный центр деятельности </a:t>
            </a:r>
            <a:r>
              <a:rPr lang="ru-RU" sz="1000" dirty="0" err="1" smtClean="0"/>
              <a:t>сердечно-сосудистой</a:t>
            </a:r>
            <a:r>
              <a:rPr lang="ru-RU" sz="1000" dirty="0" smtClean="0"/>
              <a:t> системы лежит в продолговатом и спинном мозге. Парасимпатическая нервная система (блуждающий нерв) замедляет, а симпатическая нервная (симпатический нерв)система ускоряет ЧСС. Оказывают влияние также гуморальные факторы (от лат. </a:t>
            </a:r>
            <a:r>
              <a:rPr lang="ru-RU" sz="1000" dirty="0" err="1" smtClean="0"/>
              <a:t>humor</a:t>
            </a:r>
            <a:r>
              <a:rPr lang="ru-RU" sz="1000" dirty="0" smtClean="0"/>
              <a:t> - влага), главным образом гормоны: надпочечников - адреналин (усиливает работу сердца), щитовидной железы - тироксин (ускоряет ЧСС). Ионы кальция учащают ритм и ослабляют сокращения , а ионы калия замедляют ритм и ослабляют сокращения.</a:t>
            </a:r>
          </a:p>
          <a:p>
            <a:pPr>
              <a:buNone/>
            </a:pPr>
            <a:endParaRPr lang="ru-RU" sz="1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200" b="1" dirty="0" smtClean="0"/>
              <a:t>Важнейшие показатели сердца и продолжительность жизни</a:t>
            </a: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000108"/>
          <a:ext cx="8229600" cy="414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1740"/>
                        </a:lnSpc>
                        <a:spcBef>
                          <a:spcPts val="160"/>
                        </a:spcBef>
                        <a:spcAft>
                          <a:spcPts val="315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Млекопитающее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740"/>
                        </a:lnSpc>
                        <a:spcBef>
                          <a:spcPts val="160"/>
                        </a:spcBef>
                        <a:spcAft>
                          <a:spcPts val="315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Частота сердечных сокращений, в 1 мин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740"/>
                        </a:lnSpc>
                        <a:spcBef>
                          <a:spcPts val="160"/>
                        </a:spcBef>
                        <a:spcAft>
                          <a:spcPts val="315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Масса сердца по отношению к массе тела, %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740"/>
                        </a:lnSpc>
                        <a:spcBef>
                          <a:spcPts val="160"/>
                        </a:spcBef>
                        <a:spcAft>
                          <a:spcPts val="315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Продолжительность жизни, лет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1740"/>
                        </a:lnSpc>
                        <a:spcBef>
                          <a:spcPts val="160"/>
                        </a:spcBef>
                        <a:spcAft>
                          <a:spcPts val="315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Заяц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740"/>
                        </a:lnSpc>
                        <a:spcBef>
                          <a:spcPts val="160"/>
                        </a:spcBef>
                        <a:spcAft>
                          <a:spcPts val="315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140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740"/>
                        </a:lnSpc>
                        <a:spcBef>
                          <a:spcPts val="160"/>
                        </a:spcBef>
                        <a:spcAft>
                          <a:spcPts val="315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0,9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740"/>
                        </a:lnSpc>
                        <a:spcBef>
                          <a:spcPts val="160"/>
                        </a:spcBef>
                        <a:spcAft>
                          <a:spcPts val="315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1740"/>
                        </a:lnSpc>
                        <a:spcBef>
                          <a:spcPts val="160"/>
                        </a:spcBef>
                        <a:spcAft>
                          <a:spcPts val="315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Крыса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740"/>
                        </a:lnSpc>
                        <a:spcBef>
                          <a:spcPts val="160"/>
                        </a:spcBef>
                        <a:spcAft>
                          <a:spcPts val="315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450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740"/>
                        </a:lnSpc>
                        <a:spcBef>
                          <a:spcPts val="160"/>
                        </a:spcBef>
                        <a:spcAft>
                          <a:spcPts val="315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0,3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740"/>
                        </a:lnSpc>
                        <a:spcBef>
                          <a:spcPts val="160"/>
                        </a:spcBef>
                        <a:spcAft>
                          <a:spcPts val="315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2,5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1740"/>
                        </a:lnSpc>
                        <a:spcBef>
                          <a:spcPts val="160"/>
                        </a:spcBef>
                        <a:spcAft>
                          <a:spcPts val="315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Белка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740"/>
                        </a:lnSpc>
                        <a:spcBef>
                          <a:spcPts val="160"/>
                        </a:spcBef>
                        <a:spcAft>
                          <a:spcPts val="315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150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740"/>
                        </a:lnSpc>
                        <a:spcBef>
                          <a:spcPts val="160"/>
                        </a:spcBef>
                        <a:spcAft>
                          <a:spcPts val="315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0,8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740"/>
                        </a:lnSpc>
                        <a:spcBef>
                          <a:spcPts val="160"/>
                        </a:spcBef>
                        <a:spcAft>
                          <a:spcPts val="315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1740"/>
                        </a:lnSpc>
                        <a:spcBef>
                          <a:spcPts val="160"/>
                        </a:spcBef>
                        <a:spcAft>
                          <a:spcPts val="315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Корова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740"/>
                        </a:lnSpc>
                        <a:spcBef>
                          <a:spcPts val="160"/>
                        </a:spcBef>
                        <a:spcAft>
                          <a:spcPts val="315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740"/>
                        </a:lnSpc>
                        <a:spcBef>
                          <a:spcPts val="160"/>
                        </a:spcBef>
                        <a:spcAft>
                          <a:spcPts val="315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0,5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740"/>
                        </a:lnSpc>
                        <a:spcBef>
                          <a:spcPts val="160"/>
                        </a:spcBef>
                        <a:spcAft>
                          <a:spcPts val="315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1740"/>
                        </a:lnSpc>
                        <a:spcBef>
                          <a:spcPts val="160"/>
                        </a:spcBef>
                        <a:spcAft>
                          <a:spcPts val="315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Лошадь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740"/>
                        </a:lnSpc>
                        <a:spcBef>
                          <a:spcPts val="160"/>
                        </a:spcBef>
                        <a:spcAft>
                          <a:spcPts val="315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740"/>
                        </a:lnSpc>
                        <a:spcBef>
                          <a:spcPts val="160"/>
                        </a:spcBef>
                        <a:spcAft>
                          <a:spcPts val="315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740"/>
                        </a:lnSpc>
                        <a:spcBef>
                          <a:spcPts val="160"/>
                        </a:spcBef>
                        <a:spcAft>
                          <a:spcPts val="315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1740"/>
                        </a:lnSpc>
                        <a:spcBef>
                          <a:spcPts val="160"/>
                        </a:spcBef>
                        <a:spcAft>
                          <a:spcPts val="315"/>
                        </a:spcAft>
                        <a:tabLst>
                          <a:tab pos="1485900" algn="r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Собака 	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740"/>
                        </a:lnSpc>
                        <a:spcBef>
                          <a:spcPts val="160"/>
                        </a:spcBef>
                        <a:spcAft>
                          <a:spcPts val="315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110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740"/>
                        </a:lnSpc>
                        <a:spcBef>
                          <a:spcPts val="160"/>
                        </a:spcBef>
                        <a:spcAft>
                          <a:spcPts val="315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1,3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740"/>
                        </a:lnSpc>
                        <a:spcBef>
                          <a:spcPts val="160"/>
                        </a:spcBef>
                        <a:spcAft>
                          <a:spcPts val="315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15-20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1740"/>
                        </a:lnSpc>
                        <a:spcBef>
                          <a:spcPts val="160"/>
                        </a:spcBef>
                        <a:spcAft>
                          <a:spcPts val="315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Кит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740"/>
                        </a:lnSpc>
                        <a:spcBef>
                          <a:spcPts val="160"/>
                        </a:spcBef>
                        <a:spcAft>
                          <a:spcPts val="315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740"/>
                        </a:lnSpc>
                        <a:spcBef>
                          <a:spcPts val="160"/>
                        </a:spcBef>
                        <a:spcAft>
                          <a:spcPts val="315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740"/>
                        </a:lnSpc>
                        <a:spcBef>
                          <a:spcPts val="160"/>
                        </a:spcBef>
                        <a:spcAft>
                          <a:spcPts val="315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30-50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1740"/>
                        </a:lnSpc>
                        <a:spcBef>
                          <a:spcPts val="160"/>
                        </a:spcBef>
                        <a:spcAft>
                          <a:spcPts val="315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Кошка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740"/>
                        </a:lnSpc>
                        <a:spcBef>
                          <a:spcPts val="160"/>
                        </a:spcBef>
                        <a:spcAft>
                          <a:spcPts val="315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120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740"/>
                        </a:lnSpc>
                        <a:spcBef>
                          <a:spcPts val="160"/>
                        </a:spcBef>
                        <a:spcAft>
                          <a:spcPts val="315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0,6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740"/>
                        </a:lnSpc>
                        <a:spcBef>
                          <a:spcPts val="160"/>
                        </a:spcBef>
                        <a:spcAft>
                          <a:spcPts val="315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1740"/>
                        </a:lnSpc>
                        <a:spcBef>
                          <a:spcPts val="160"/>
                        </a:spcBef>
                        <a:spcAft>
                          <a:spcPts val="315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Крот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740"/>
                        </a:lnSpc>
                        <a:spcBef>
                          <a:spcPts val="160"/>
                        </a:spcBef>
                        <a:spcAft>
                          <a:spcPts val="315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900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740"/>
                        </a:lnSpc>
                        <a:spcBef>
                          <a:spcPts val="160"/>
                        </a:spcBef>
                        <a:spcAft>
                          <a:spcPts val="315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0,7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740"/>
                        </a:lnSpc>
                        <a:spcBef>
                          <a:spcPts val="160"/>
                        </a:spcBef>
                        <a:spcAft>
                          <a:spcPts val="315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1740"/>
                        </a:lnSpc>
                        <a:spcBef>
                          <a:spcPts val="160"/>
                        </a:spcBef>
                        <a:spcAft>
                          <a:spcPts val="315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Летучая мышь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740"/>
                        </a:lnSpc>
                        <a:spcBef>
                          <a:spcPts val="160"/>
                        </a:spcBef>
                        <a:spcAft>
                          <a:spcPts val="315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1500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740"/>
                        </a:lnSpc>
                        <a:spcBef>
                          <a:spcPts val="160"/>
                        </a:spcBef>
                        <a:spcAft>
                          <a:spcPts val="315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1,5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740"/>
                        </a:lnSpc>
                        <a:spcBef>
                          <a:spcPts val="160"/>
                        </a:spcBef>
                        <a:spcAft>
                          <a:spcPts val="315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25-30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7030A0"/>
                </a:solidFill>
              </a:rPr>
              <a:t>1.Каковы функции сердца у млекопитающих?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68312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Составляющая функциональной грамотности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читательская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Компетенция (виды деятельности)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найти и извлечь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31215" algn="l"/>
                          <a:tab pos="848995" algn="l"/>
                        </a:tabLst>
                      </a:pPr>
                      <a:r>
                        <a:rPr lang="ru-RU" sz="1200"/>
                        <a:t>Область содержания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сплошной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Контекст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6235" algn="l"/>
                          <a:tab pos="1626870" algn="ctr"/>
                        </a:tabLst>
                      </a:pPr>
                      <a:r>
                        <a:rPr lang="ru-RU" sz="1200"/>
                        <a:t>чтение для получения образования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Уровень сложности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низкий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Правильный ответ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Сердце обеспечивает постоянное движение крови по сосудам и является активной частью кровеносной системы. Оно играет большую роль в поддержании интенсивного обмена веществ млекопитающих.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2. Работа сердца заключается в последовательно сменяющих друг друга трех фазах. Определите правильную последовательность фаз сердечного цикла.</a:t>
            </a:r>
          </a:p>
          <a:p>
            <a:pPr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А) систола желудочков- систола предсердий- общая диастола</a:t>
            </a:r>
          </a:p>
          <a:p>
            <a:pPr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Б) систола предсердий- систола желудочков- общая диастола</a:t>
            </a:r>
          </a:p>
          <a:p>
            <a:pPr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В) общая диастола- систола предсердий- систола желудочков</a:t>
            </a:r>
          </a:p>
          <a:p>
            <a:pPr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Г) диастола предсердий- диастола желудочков – общая систола</a:t>
            </a: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ru-RU" dirty="0">
              <a:solidFill>
                <a:srgbClr val="7030A0"/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254774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19300"/>
                <a:gridCol w="201930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Составляющая функциональной грамотности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читательская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Компетенция (виды деятельности)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найти и извлечь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31215" algn="l"/>
                          <a:tab pos="848995" algn="l"/>
                        </a:tabLst>
                      </a:pPr>
                      <a:r>
                        <a:rPr lang="ru-RU" sz="1200"/>
                        <a:t>Область содержания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сплошной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Контекст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6235" algn="l"/>
                          <a:tab pos="1626870" algn="ctr"/>
                        </a:tabLst>
                      </a:pPr>
                      <a:r>
                        <a:rPr lang="ru-RU" sz="1200"/>
                        <a:t>чтение для получения образования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Уровень сложности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низкий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Правильный ответ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ответ Б.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7030A0"/>
                </a:solidFill>
              </a:rPr>
              <a:t>3.Ипользуя текст «Сердце млекопитающих» сделайте подписи к рис.1. «Сердце крота» (рисунок перед вами расположен зеркально).Что обозначено цифрами 5,6,7,9,11.</a:t>
            </a:r>
            <a:r>
              <a:rPr lang="ru-RU" sz="1800" dirty="0" smtClean="0">
                <a:solidFill>
                  <a:srgbClr val="7030A0"/>
                </a:solidFill>
              </a:rPr>
              <a:t/>
            </a:r>
            <a:br>
              <a:rPr lang="ru-RU" sz="1800" dirty="0" smtClean="0">
                <a:solidFill>
                  <a:srgbClr val="7030A0"/>
                </a:solidFill>
              </a:rPr>
            </a:br>
            <a:endParaRPr lang="ru-RU" sz="1800" dirty="0">
              <a:solidFill>
                <a:srgbClr val="7030A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321614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19300"/>
                <a:gridCol w="201930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Составляющая функциональной грамотности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читательская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Компетенция (виды деятельности)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интегрировать и интерпретировать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31215" algn="l"/>
                          <a:tab pos="848995" algn="l"/>
                        </a:tabLst>
                      </a:pPr>
                      <a:r>
                        <a:rPr lang="ru-RU" sz="1200"/>
                        <a:t>Область содержания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сплошной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Контекст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6235" algn="l"/>
                          <a:tab pos="1626870" algn="ctr"/>
                        </a:tabLst>
                      </a:pPr>
                      <a:r>
                        <a:rPr lang="ru-RU" sz="1200"/>
                        <a:t>чтение для получения образования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Уровень сложности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средний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Правильный ответ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26870" algn="ctr"/>
                          <a:tab pos="1959610" algn="l"/>
                        </a:tabLst>
                      </a:pPr>
                      <a:r>
                        <a:rPr lang="ru-RU" sz="1200" dirty="0"/>
                        <a:t>5- левое предсердие</a:t>
                      </a:r>
                      <a:endParaRPr lang="ru-RU" sz="1100" dirty="0"/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6- створчатые клапаны</a:t>
                      </a:r>
                      <a:endParaRPr lang="ru-RU" sz="1100" dirty="0"/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7- левый желудочек</a:t>
                      </a:r>
                      <a:endParaRPr lang="ru-RU" sz="1100" dirty="0"/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9- правое предсердие</a:t>
                      </a:r>
                      <a:endParaRPr lang="ru-RU" sz="1100" dirty="0"/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11- правый желудочек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Содержимое 4" descr="C:\Users\Admin\Desktop\Курсы ФИОКО\Курсы пиза июнь 2020\'Биология с основами экологии_Пехов_Учебник_2000 -672с.doc'_html_fd61eeaf79951679.png"/>
          <p:cNvPicPr>
            <a:picLocks noGrp="1"/>
          </p:cNvPicPr>
          <p:nvPr>
            <p:ph sz="half" idx="1"/>
          </p:nvPr>
        </p:nvPicPr>
        <p:blipFill>
          <a:blip r:embed="rId2"/>
          <a:srcRect b="31599"/>
          <a:stretch>
            <a:fillRect/>
          </a:stretch>
        </p:blipFill>
        <p:spPr bwMode="auto">
          <a:xfrm>
            <a:off x="928662" y="1714488"/>
            <a:ext cx="3286148" cy="3429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7030A0"/>
                </a:solidFill>
              </a:rPr>
              <a:t>4. Используя текст , составьте схему «Регуляция работы сердца».</a:t>
            </a:r>
            <a:r>
              <a:rPr lang="ru-RU" sz="1800" dirty="0" smtClean="0">
                <a:solidFill>
                  <a:srgbClr val="7030A0"/>
                </a:solidFill>
              </a:rPr>
              <a:t/>
            </a:r>
            <a:br>
              <a:rPr lang="ru-RU" sz="1800" dirty="0" smtClean="0">
                <a:solidFill>
                  <a:srgbClr val="7030A0"/>
                </a:solidFill>
              </a:rPr>
            </a:br>
            <a:endParaRPr lang="ru-RU" sz="1800" dirty="0">
              <a:solidFill>
                <a:srgbClr val="7030A0"/>
              </a:solidFill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half" idx="1"/>
          </p:nvPr>
        </p:nvGraphicFramePr>
        <p:xfrm>
          <a:off x="1214414" y="1600200"/>
          <a:ext cx="6715172" cy="31861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357586"/>
                <a:gridCol w="3357586"/>
              </a:tblGrid>
              <a:tr h="7777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Составляющая функциональной грамотности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читательская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84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Компетенция (виды деятельности)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интегрировать и интерпретировать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71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31215" algn="l"/>
                          <a:tab pos="848995" algn="l"/>
                        </a:tabLst>
                      </a:pPr>
                      <a:r>
                        <a:rPr lang="ru-RU" sz="1200" dirty="0"/>
                        <a:t>Область содержания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несплошной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84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Контекст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6235" algn="l"/>
                          <a:tab pos="1626870" algn="ctr"/>
                        </a:tabLst>
                      </a:pPr>
                      <a:r>
                        <a:rPr lang="ru-RU" sz="1200"/>
                        <a:t>чтение для получения образования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71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Уровень сложности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средний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71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Правильный ответ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7030A0"/>
                </a:solidFill>
              </a:rPr>
              <a:t>5.Как вы думаете , сердце собаки , сизого голубя и сердце ящерицы прыткой имеют одинаковый план строения или нет. Объясните свою точку зрения, приведя весомые доказательства.</a:t>
            </a:r>
            <a:r>
              <a:rPr lang="ru-RU" sz="1800" dirty="0" smtClean="0">
                <a:solidFill>
                  <a:srgbClr val="7030A0"/>
                </a:solidFill>
              </a:rPr>
              <a:t/>
            </a:r>
            <a:br>
              <a:rPr lang="ru-RU" sz="1800" dirty="0" smtClean="0">
                <a:solidFill>
                  <a:srgbClr val="7030A0"/>
                </a:solidFill>
              </a:rPr>
            </a:br>
            <a:endParaRPr lang="ru-RU" sz="1800" dirty="0">
              <a:solidFill>
                <a:srgbClr val="7030A0"/>
              </a:solidFill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857224" y="1600200"/>
          <a:ext cx="7429552" cy="458825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786214"/>
                <a:gridCol w="3643338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Составляющая функциональной грамотности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читательская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Компетенция (виды деятельности)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осмыслить и оценить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31215" algn="l"/>
                          <a:tab pos="848995" algn="l"/>
                        </a:tabLst>
                      </a:pPr>
                      <a:r>
                        <a:rPr lang="ru-RU" sz="1200"/>
                        <a:t>Область содержания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сплошной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Контекст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56235" algn="l"/>
                          <a:tab pos="1626870" algn="ctr"/>
                        </a:tabLst>
                      </a:pPr>
                      <a:r>
                        <a:rPr lang="ru-RU" sz="1200"/>
                        <a:t>чтение для получения образования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Уровень сложности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высокий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Правильный ответ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Строение сердца у собаки и голубя одинаковое , но разное с рептилиями.</a:t>
                      </a:r>
                      <a:endParaRPr lang="ru-RU" sz="11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/>
                        <a:t>Объяснение:Собака</a:t>
                      </a:r>
                      <a:r>
                        <a:rPr lang="ru-RU" sz="1200" dirty="0"/>
                        <a:t> – это представитель класса млекопитающих. Голубь – представитель класса птицы. Прыткая ящерица-это представитель класса пресмыкающихся (рептилий).</a:t>
                      </a:r>
                      <a:endParaRPr lang="ru-RU" sz="11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 У млекопитающих и птиц 4 камеры сердца, а у рептилий (пресмыкающихся) их 3, но есть не -полная перегородка в желудочке, которая разделяет желудочек сердца только в момент сокращения. Так же у рептилий, в отличии от млекопитающих и птиц, есть смешанная кровь которая участвует в большом круге кровообращения.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2259</Words>
  <Application>Microsoft Office PowerPoint</Application>
  <PresentationFormat>Экран (4:3)</PresentationFormat>
  <Paragraphs>376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Arial</vt:lpstr>
      <vt:lpstr>Calibri</vt:lpstr>
      <vt:lpstr>Times New Roman</vt:lpstr>
      <vt:lpstr>Тема Office</vt:lpstr>
      <vt:lpstr>КЕЙС                                                                                                                                                                                            НА ВЫЯВЛЕНИЕ ФУНКЦИОНАЛЬНОЙ ГРАМОТНОСТИ                                                                          «СЕРДЦЕ МЛЕКОПИТАЮЩИХ»   </vt:lpstr>
      <vt:lpstr>Презентация PowerPoint</vt:lpstr>
      <vt:lpstr>Презентация PowerPoint</vt:lpstr>
      <vt:lpstr>Важнейшие показатели сердца и продолжительность жизни </vt:lpstr>
      <vt:lpstr>1.Каковы функции сердца у млекопитающих? </vt:lpstr>
      <vt:lpstr>Презентация PowerPoint</vt:lpstr>
      <vt:lpstr>3.Ипользуя текст «Сердце млекопитающих» сделайте подписи к рис.1. «Сердце крота» (рисунок перед вами расположен зеркально).Что обозначено цифрами 5,6,7,9,11. </vt:lpstr>
      <vt:lpstr>4. Используя текст , составьте схему «Регуляция работы сердца». </vt:lpstr>
      <vt:lpstr>5.Как вы думаете , сердце собаки , сизого голубя и сердце ящерицы прыткой имеют одинаковый план строения или нет. Объясните свою точку зрения, приведя весомые доказательства. </vt:lpstr>
      <vt:lpstr>6.Пользуясь таблицей «Важнейшие показатели сердца и продолжительность жизни»,определите у какого из приведённых млекопитающих сердце по отношению к массе тела самое большое? </vt:lpstr>
      <vt:lpstr>7.Пользуясь таблицей «Важнейшие показатели сердца и продолжительность жизни»,определите какая математическая зависимость существует между частотой сердечных сокращений и продолжительностью жизни животного? </vt:lpstr>
      <vt:lpstr>8. Человек-представитель класса млекопитающих. Рассчитайте какой объем крови (в литрах) перекачивает сердце 15-летнего ученика за время пребывания в школе(6 уроков), если его сердце равномерно  сокращалось на протяжении всех уроков и  в среднем 70 раз в минуту, при каждом сокращении выбрасывая около 150 см3 крови.  </vt:lpstr>
      <vt:lpstr>8.В тексте есть описание сердечного цикла. Используя эту информацию рассчитайте : </vt:lpstr>
      <vt:lpstr>8.В тексте есть описание сердечного цикла. Используя эту информацию рассчитайте : </vt:lpstr>
      <vt:lpstr>Презентация PowerPoint</vt:lpstr>
      <vt:lpstr>Презентация PowerPoint</vt:lpstr>
      <vt:lpstr>Презентация PowerPoint</vt:lpstr>
      <vt:lpstr>10. Используя нижеприведенную таблицу , выведите формулу для расчета объемной скорости кровотока  для самого крупного кровеносного сосуда. </vt:lpstr>
      <vt:lpstr>Презентация PowerPoint</vt:lpstr>
      <vt:lpstr>Презентация PowerPoint</vt:lpstr>
      <vt:lpstr>Презентация PowerPoint</vt:lpstr>
      <vt:lpstr>14.  Как объяснить тот факт, что кровь течет в сосудах даже снизу вверх (по венам ног к сердцу), преодолевая силу тяжести? Какая физическая (гидродинамическая) причина заставляет кровь течь в кровеносных сосудах беспрерывно и даже снизу вверх? </vt:lpstr>
      <vt:lpstr>15. У млекопитающих масса сердца составляет (в среднем) 0,58 % от массы тела. Отклонения от этой средней величины вверх и вниз у различных видов имеют место, но они относительно невелики. А вот у самых мелких млекопитающих – землероек (вес тела 2,5-4,0 г.) сердце непропорционально велико и его масса равна 1,7 % от массы тела, т. е., почти в три раза больше, чем можно была ожидать. Как Вы объясните эту особенность?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КЕЙС                                                                                                                                                                                            НА ВЫЯВЛЕНИЕ ФУНКЦИОНАЛЬНОЙ ГРАМОТНОСТИ                                                                          «СЕРДЦЕ МЛЕКОПИТАЮЩИХ»</dc:title>
  <dc:creator>Admin</dc:creator>
  <cp:lastModifiedBy>Natalia</cp:lastModifiedBy>
  <cp:revision>8</cp:revision>
  <dcterms:created xsi:type="dcterms:W3CDTF">2020-06-29T16:25:39Z</dcterms:created>
  <dcterms:modified xsi:type="dcterms:W3CDTF">2020-06-30T06:43:52Z</dcterms:modified>
</cp:coreProperties>
</file>