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7" r:id="rId9"/>
    <p:sldId id="268" r:id="rId10"/>
    <p:sldId id="265" r:id="rId11"/>
    <p:sldId id="269" r:id="rId12"/>
    <p:sldId id="266" r:id="rId13"/>
    <p:sldId id="271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1308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0E52F3-53F0-42CB-9B77-5DC4F8634B4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870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1C38C-837A-4B06-961B-2C3B529E8EC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24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00EE5F-43FA-4D32-AD7F-A1B8C79E3C0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790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A0417-CD4C-4A1E-9B6F-4E9F8E5436B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4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7B17E-5FE8-441F-BAE8-3CF0F974431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827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D87F5-1DB0-4ECB-BF7B-461C57C5F55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292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B1D48-B5EF-42F5-AFCD-88D041BB836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909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A13763-AA48-421C-8F94-BCAB2BA3CF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124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A20CC-66E0-4ED0-9866-EA40C599722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499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10A290-ABAB-4CD8-BB3E-8C5C5DFFBE3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122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BE3D3-F659-41B3-AD98-DDDD34B096E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204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9A6673-2823-4DAA-90BD-2B8F13CC140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4221088"/>
            <a:ext cx="8568952" cy="936253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«Корригирующая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гимнастика как средство укрепления </a:t>
            </a:r>
            <a:r>
              <a:rPr lang="ru-RU" sz="2000" b="1" dirty="0" err="1">
                <a:solidFill>
                  <a:schemeClr val="accent6">
                    <a:lumMod val="75000"/>
                  </a:schemeClr>
                </a:solidFill>
              </a:rPr>
              <a:t>опорно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 – двигательного аппарата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дошкольников»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76056" y="5013176"/>
            <a:ext cx="3592995" cy="1440160"/>
          </a:xfrm>
        </p:spPr>
        <p:txBody>
          <a:bodyPr/>
          <a:lstStyle/>
          <a:p>
            <a:pPr algn="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</a:p>
          <a:p>
            <a:pPr algn="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физической культуре Фомичева О.Ю.</a:t>
            </a:r>
          </a:p>
          <a:p>
            <a:pPr algn="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ысшая категория</a:t>
            </a:r>
          </a:p>
          <a:p>
            <a:pPr algn="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ноябрь 2020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F:\ТЕХНОЛОГИЯ\ФОТО гимнастика пробуждения сентябрь\DSC_025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5" r="11603"/>
          <a:stretch/>
        </p:blipFill>
        <p:spPr bwMode="auto">
          <a:xfrm rot="5400000">
            <a:off x="2952086" y="519849"/>
            <a:ext cx="3816424" cy="31688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696" y="404665"/>
            <a:ext cx="7005464" cy="2016224"/>
          </a:xfrm>
        </p:spPr>
        <p:txBody>
          <a:bodyPr/>
          <a:lstStyle/>
          <a:p>
            <a:pPr>
              <a:buFontTx/>
              <a:buNone/>
            </a:pPr>
            <a:r>
              <a:rPr lang="ru-RU" dirty="0">
                <a:solidFill>
                  <a:srgbClr val="FF0000"/>
                </a:solidFill>
              </a:rPr>
              <a:t>              </a:t>
            </a:r>
            <a:r>
              <a:rPr lang="ru-RU" sz="2800" dirty="0">
                <a:solidFill>
                  <a:srgbClr val="FF0000"/>
                </a:solidFill>
              </a:rPr>
              <a:t>Главное правило </a:t>
            </a:r>
            <a:r>
              <a:rPr lang="ru-RU" sz="2800" dirty="0" smtClean="0">
                <a:solidFill>
                  <a:srgbClr val="FF0000"/>
                </a:solidFill>
              </a:rPr>
              <a:t>–</a:t>
            </a:r>
            <a:endParaRPr lang="ru-RU" sz="2800" dirty="0">
              <a:solidFill>
                <a:srgbClr val="660066"/>
              </a:solidFill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660066"/>
                </a:solidFill>
              </a:rPr>
              <a:t>исключить резкие движения, которые могут вызвать растяжения мышц, перевозбуждение, перепад кровяного давления и, как следствие, головокружение. Длительность гимнастики в постели – около 2-3 минут</a:t>
            </a:r>
            <a:r>
              <a:rPr lang="ru-RU" sz="2000" dirty="0"/>
              <a:t>.</a:t>
            </a:r>
          </a:p>
        </p:txBody>
      </p:sp>
      <p:pic>
        <p:nvPicPr>
          <p:cNvPr id="5" name="Рисунок 4" descr="C:\Documents and Settings\bux1\Рабочий стол\ФОТО ТЕХНОЛОГИИ 1 группа сентябрь\IMG-20200921-WA001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68" r="12653" b="16021"/>
          <a:stretch/>
        </p:blipFill>
        <p:spPr bwMode="auto">
          <a:xfrm>
            <a:off x="5004048" y="2636912"/>
            <a:ext cx="3763372" cy="40611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123728" y="333375"/>
            <a:ext cx="6490047" cy="791369"/>
          </a:xfrm>
        </p:spPr>
        <p:txBody>
          <a:bodyPr/>
          <a:lstStyle/>
          <a:p>
            <a:r>
              <a:rPr lang="ru-RU" sz="2000" b="1" dirty="0">
                <a:solidFill>
                  <a:srgbClr val="660066"/>
                </a:solidFill>
              </a:rPr>
              <a:t>Примерная схема проведения гимнастики после дневного сна</a:t>
            </a:r>
            <a:br>
              <a:rPr lang="ru-RU" sz="2000" b="1" dirty="0">
                <a:solidFill>
                  <a:srgbClr val="660066"/>
                </a:solidFill>
              </a:rPr>
            </a:br>
            <a:endParaRPr lang="ru-RU" sz="2000" b="1" dirty="0">
              <a:solidFill>
                <a:srgbClr val="660066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3728" y="908720"/>
            <a:ext cx="6192688" cy="2304851"/>
          </a:xfrm>
        </p:spPr>
        <p:txBody>
          <a:bodyPr/>
          <a:lstStyle/>
          <a:p>
            <a:pPr>
              <a:spcBef>
                <a:spcPts val="0"/>
              </a:spcBef>
              <a:buFontTx/>
              <a:buNone/>
            </a:pPr>
            <a:r>
              <a:rPr lang="ru-RU" sz="1600" dirty="0">
                <a:solidFill>
                  <a:srgbClr val="660066"/>
                </a:solidFill>
              </a:rPr>
              <a:t>    1. Комплекс упражнений для разминки в постели (гимнастика пробуждения).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ru-RU" sz="1600" dirty="0">
                <a:solidFill>
                  <a:srgbClr val="660066"/>
                </a:solidFill>
              </a:rPr>
              <a:t> </a:t>
            </a:r>
            <a:br>
              <a:rPr lang="ru-RU" sz="1600" dirty="0">
                <a:solidFill>
                  <a:srgbClr val="660066"/>
                </a:solidFill>
              </a:rPr>
            </a:br>
            <a:r>
              <a:rPr lang="ru-RU" sz="1600" dirty="0">
                <a:solidFill>
                  <a:srgbClr val="660066"/>
                </a:solidFill>
              </a:rPr>
              <a:t>2. Дыхательная гимнастика. </a:t>
            </a:r>
          </a:p>
          <a:p>
            <a:pPr>
              <a:spcBef>
                <a:spcPts val="0"/>
              </a:spcBef>
              <a:buFontTx/>
              <a:buNone/>
            </a:pPr>
            <a:endParaRPr lang="ru-RU" sz="1600" dirty="0">
              <a:solidFill>
                <a:srgbClr val="660066"/>
              </a:solidFill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ru-RU" sz="1600" dirty="0">
                <a:solidFill>
                  <a:srgbClr val="660066"/>
                </a:solidFill>
              </a:rPr>
              <a:t>    3. Ходьба по «тропе здоровья», корригирующие упражнения на профилактику плоскостопия. </a:t>
            </a:r>
            <a:br>
              <a:rPr lang="ru-RU" sz="1600" dirty="0">
                <a:solidFill>
                  <a:srgbClr val="660066"/>
                </a:solidFill>
              </a:rPr>
            </a:br>
            <a:endParaRPr lang="ru-RU" sz="1600" dirty="0">
              <a:solidFill>
                <a:srgbClr val="660066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1600" b="1" dirty="0">
              <a:solidFill>
                <a:srgbClr val="660066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1600" b="1" dirty="0">
              <a:solidFill>
                <a:srgbClr val="660066"/>
              </a:solidFill>
            </a:endParaRPr>
          </a:p>
        </p:txBody>
      </p:sp>
      <p:pic>
        <p:nvPicPr>
          <p:cNvPr id="6" name="Рисунок 5" descr="C:\Documents and Settings\bux1\Рабочий стол\ФОТО гимнастика пробуждения сентябрь\DSC_0239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15" r="24039"/>
          <a:stretch/>
        </p:blipFill>
        <p:spPr bwMode="auto">
          <a:xfrm>
            <a:off x="2715685" y="3284984"/>
            <a:ext cx="3712629" cy="34048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/>
          <a:lstStyle/>
          <a:p>
            <a:r>
              <a:rPr lang="ru-RU" sz="2800" b="1" dirty="0">
                <a:solidFill>
                  <a:srgbClr val="660066"/>
                </a:solidFill>
              </a:rPr>
              <a:t>Примерный </a:t>
            </a:r>
            <a:r>
              <a:rPr lang="ru-RU" sz="2800" b="1" dirty="0" smtClean="0">
                <a:solidFill>
                  <a:srgbClr val="660066"/>
                </a:solidFill>
              </a:rPr>
              <a:t>комплекс:</a:t>
            </a:r>
            <a:endParaRPr lang="ru-RU" sz="2800" b="1" dirty="0">
              <a:solidFill>
                <a:srgbClr val="660066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92150"/>
            <a:ext cx="8208143" cy="5905201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1400" b="1" dirty="0"/>
              <a:t>      </a:t>
            </a:r>
            <a:r>
              <a:rPr lang="ru-RU" sz="1800" b="1" u="sng" dirty="0">
                <a:solidFill>
                  <a:srgbClr val="660066"/>
                </a:solidFill>
              </a:rPr>
              <a:t>Дружные ребята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400" dirty="0">
                <a:solidFill>
                  <a:srgbClr val="660066"/>
                </a:solidFill>
              </a:rPr>
              <a:t>    </a:t>
            </a:r>
            <a:r>
              <a:rPr lang="ru-RU" sz="1600" b="1" dirty="0">
                <a:solidFill>
                  <a:srgbClr val="660066"/>
                </a:solidFill>
              </a:rPr>
              <a:t>Мы, все дружненько проснулись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>
                <a:solidFill>
                  <a:srgbClr val="660066"/>
                </a:solidFill>
              </a:rPr>
              <a:t>    Улыбнулись, потянулись, </a:t>
            </a:r>
            <a:r>
              <a:rPr lang="ru-RU" sz="1600" b="1" i="1" dirty="0">
                <a:solidFill>
                  <a:srgbClr val="660066"/>
                </a:solidFill>
              </a:rPr>
              <a:t>(Движения соответствующие тексту)</a:t>
            </a:r>
            <a:endParaRPr lang="ru-RU" sz="1600" b="1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>
                <a:solidFill>
                  <a:srgbClr val="660066"/>
                </a:solidFill>
              </a:rPr>
              <a:t>    Подышали ловко  </a:t>
            </a:r>
            <a:r>
              <a:rPr lang="ru-RU" sz="1600" b="1" i="1" dirty="0">
                <a:solidFill>
                  <a:srgbClr val="660066"/>
                </a:solidFill>
              </a:rPr>
              <a:t>(Дышат носом)</a:t>
            </a:r>
            <a:endParaRPr lang="ru-RU" sz="1600" b="1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>
                <a:solidFill>
                  <a:srgbClr val="660066"/>
                </a:solidFill>
              </a:rPr>
              <a:t>    Погудели громко    </a:t>
            </a:r>
            <a:r>
              <a:rPr lang="ru-RU" sz="1600" b="1" i="1" dirty="0">
                <a:solidFill>
                  <a:srgbClr val="660066"/>
                </a:solidFill>
              </a:rPr>
              <a:t>(у-у-у-у-у)</a:t>
            </a:r>
            <a:endParaRPr lang="ru-RU" sz="1600" b="1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>
                <a:solidFill>
                  <a:srgbClr val="660066"/>
                </a:solidFill>
              </a:rPr>
              <a:t>    Поднимайте плечики, как в траве кузнечики.  </a:t>
            </a:r>
            <a:r>
              <a:rPr lang="ru-RU" sz="1600" b="1" i="1" dirty="0">
                <a:solidFill>
                  <a:srgbClr val="660066"/>
                </a:solidFill>
              </a:rPr>
              <a:t>(Энергичные движения плечами вверх-вниз)</a:t>
            </a:r>
            <a:r>
              <a:rPr lang="ru-RU" sz="1600" b="1" dirty="0">
                <a:solidFill>
                  <a:srgbClr val="660066"/>
                </a:solidFill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>
                <a:solidFill>
                  <a:srgbClr val="660066"/>
                </a:solidFill>
              </a:rPr>
              <a:t>    1,2,3,4 –шевелим ногами     </a:t>
            </a:r>
            <a:r>
              <a:rPr lang="ru-RU" sz="1600" b="1" i="1" dirty="0">
                <a:solidFill>
                  <a:srgbClr val="660066"/>
                </a:solidFill>
              </a:rPr>
              <a:t>(Стопы на себя, от себя)</a:t>
            </a:r>
            <a:endParaRPr lang="ru-RU" sz="1600" b="1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>
                <a:solidFill>
                  <a:srgbClr val="660066"/>
                </a:solidFill>
              </a:rPr>
              <a:t>    1,2,3,4 – хлопаем руками    </a:t>
            </a:r>
            <a:r>
              <a:rPr lang="ru-RU" sz="1600" b="1" i="1" dirty="0">
                <a:solidFill>
                  <a:srgbClr val="660066"/>
                </a:solidFill>
              </a:rPr>
              <a:t>(Хлопки руками)</a:t>
            </a:r>
            <a:endParaRPr lang="ru-RU" sz="1600" b="1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>
                <a:solidFill>
                  <a:srgbClr val="660066"/>
                </a:solidFill>
              </a:rPr>
              <a:t>     Руки вытянуть </a:t>
            </a:r>
            <a:r>
              <a:rPr lang="ru-RU" sz="1600" b="1" dirty="0" err="1">
                <a:solidFill>
                  <a:srgbClr val="660066"/>
                </a:solidFill>
              </a:rPr>
              <a:t>пошире</a:t>
            </a:r>
            <a:r>
              <a:rPr lang="ru-RU" sz="1600" b="1" dirty="0">
                <a:solidFill>
                  <a:srgbClr val="660066"/>
                </a:solidFill>
              </a:rPr>
              <a:t> 1,2,3,4</a:t>
            </a:r>
            <a:endParaRPr lang="ru-RU" sz="1600" b="1" i="1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i="1" dirty="0">
                <a:solidFill>
                  <a:srgbClr val="660066"/>
                </a:solidFill>
              </a:rPr>
              <a:t>     (Сгибать и разгибать руки в стороны </a:t>
            </a:r>
            <a:endParaRPr lang="ru-RU" sz="1600" b="1" i="1" dirty="0" smtClean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i="1" dirty="0" smtClean="0">
                <a:solidFill>
                  <a:srgbClr val="660066"/>
                </a:solidFill>
              </a:rPr>
              <a:t>на </a:t>
            </a:r>
            <a:r>
              <a:rPr lang="ru-RU" sz="1600" b="1" i="1" dirty="0">
                <a:solidFill>
                  <a:srgbClr val="660066"/>
                </a:solidFill>
              </a:rPr>
              <a:t>каждый счет)</a:t>
            </a:r>
            <a:endParaRPr lang="ru-RU" sz="1600" b="1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>
                <a:solidFill>
                  <a:srgbClr val="660066"/>
                </a:solidFill>
              </a:rPr>
              <a:t>     Наклонились 3,4    </a:t>
            </a:r>
            <a:r>
              <a:rPr lang="ru-RU" sz="1600" b="1" i="1" dirty="0">
                <a:solidFill>
                  <a:srgbClr val="660066"/>
                </a:solidFill>
              </a:rPr>
              <a:t>(Наклониться вперед касаясь </a:t>
            </a:r>
            <a:endParaRPr lang="ru-RU" sz="1600" b="1" i="1" dirty="0" smtClean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i="1" dirty="0" smtClean="0">
                <a:solidFill>
                  <a:srgbClr val="660066"/>
                </a:solidFill>
              </a:rPr>
              <a:t>ног </a:t>
            </a:r>
            <a:r>
              <a:rPr lang="ru-RU" sz="1600" b="1" i="1" dirty="0">
                <a:solidFill>
                  <a:srgbClr val="660066"/>
                </a:solidFill>
              </a:rPr>
              <a:t>руками)</a:t>
            </a:r>
            <a:endParaRPr lang="ru-RU" sz="1600" b="1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>
                <a:solidFill>
                  <a:srgbClr val="660066"/>
                </a:solidFill>
              </a:rPr>
              <a:t>     И педали покрутили     </a:t>
            </a:r>
            <a:r>
              <a:rPr lang="ru-RU" sz="1600" b="1" i="1" dirty="0">
                <a:solidFill>
                  <a:srgbClr val="660066"/>
                </a:solidFill>
              </a:rPr>
              <a:t>(Велосипед)</a:t>
            </a:r>
            <a:endParaRPr lang="ru-RU" sz="1600" b="1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>
                <a:solidFill>
                  <a:srgbClr val="660066"/>
                </a:solidFill>
              </a:rPr>
              <a:t>     На животик повернуться,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>
                <a:solidFill>
                  <a:srgbClr val="660066"/>
                </a:solidFill>
              </a:rPr>
              <a:t>     Спинку сильно изогнуть.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>
                <a:solidFill>
                  <a:srgbClr val="660066"/>
                </a:solidFill>
              </a:rPr>
              <a:t>     Прогибаемся сильней,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>
                <a:solidFill>
                  <a:srgbClr val="660066"/>
                </a:solidFill>
              </a:rPr>
              <a:t>    Чтобы были здоровей     </a:t>
            </a:r>
            <a:r>
              <a:rPr lang="ru-RU" sz="1600" b="1" i="1" dirty="0">
                <a:solidFill>
                  <a:srgbClr val="660066"/>
                </a:solidFill>
              </a:rPr>
              <a:t>(Лодочка)</a:t>
            </a:r>
            <a:endParaRPr lang="ru-RU" sz="1600" b="1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>
                <a:solidFill>
                  <a:srgbClr val="660066"/>
                </a:solidFill>
              </a:rPr>
              <a:t>     Мы становимся все выше,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>
                <a:solidFill>
                  <a:srgbClr val="660066"/>
                </a:solidFill>
              </a:rPr>
              <a:t>     Достаем руками крышу     </a:t>
            </a:r>
            <a:r>
              <a:rPr lang="ru-RU" sz="1600" b="1" i="1" dirty="0">
                <a:solidFill>
                  <a:srgbClr val="660066"/>
                </a:solidFill>
              </a:rPr>
              <a:t>(Лежа на животе, руки вперед, потянуться)</a:t>
            </a:r>
            <a:endParaRPr lang="ru-RU" sz="1600" b="1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>
                <a:solidFill>
                  <a:srgbClr val="660066"/>
                </a:solidFill>
              </a:rPr>
              <a:t>     На два счета поднялись 1,2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>
                <a:solidFill>
                  <a:srgbClr val="660066"/>
                </a:solidFill>
              </a:rPr>
              <a:t>    3,4 – руки вниз    </a:t>
            </a:r>
            <a:r>
              <a:rPr lang="ru-RU" sz="1600" b="1" i="1" dirty="0">
                <a:solidFill>
                  <a:srgbClr val="660066"/>
                </a:solidFill>
              </a:rPr>
              <a:t>    (Встают с кровати, заправляют постель, идут по «дорожке здоровья»)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700" b="1" i="1" dirty="0">
              <a:solidFill>
                <a:srgbClr val="660066"/>
              </a:solidFill>
            </a:endParaRPr>
          </a:p>
        </p:txBody>
      </p:sp>
      <p:pic>
        <p:nvPicPr>
          <p:cNvPr id="6" name="Рисунок 5" descr="C:\Documents and Settings\bux1\Рабочий стол\ФОТО 1 ГРУППА УЛИЦА ФИЗ-РА сентябрь\IMG-20200924-WA0009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64"/>
          <a:stretch/>
        </p:blipFill>
        <p:spPr bwMode="auto">
          <a:xfrm>
            <a:off x="6660232" y="2430549"/>
            <a:ext cx="2088232" cy="30474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>
                <a:solidFill>
                  <a:srgbClr val="660066"/>
                </a:solidFill>
              </a:rPr>
              <a:t>Список используемой литературы: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600" dirty="0" err="1">
                <a:solidFill>
                  <a:srgbClr val="660066"/>
                </a:solidFill>
              </a:rPr>
              <a:t>Алямовская</a:t>
            </a:r>
            <a:r>
              <a:rPr lang="ru-RU" sz="1600" dirty="0">
                <a:solidFill>
                  <a:srgbClr val="660066"/>
                </a:solidFill>
              </a:rPr>
              <a:t>  В.Г.  Материалы  курса  «Современные  подходы  к  оздоровлению  детей  в  дошкольных  образовательных  учреждениях».  —  М.:  Педагогический  университет  «Первое  сентября»,  2005.  —  80  с.</a:t>
            </a:r>
          </a:p>
          <a:p>
            <a:pPr>
              <a:lnSpc>
                <a:spcPct val="80000"/>
              </a:lnSpc>
            </a:pPr>
            <a:r>
              <a:rPr lang="ru-RU" sz="1600" dirty="0" err="1">
                <a:solidFill>
                  <a:srgbClr val="660066"/>
                </a:solidFill>
              </a:rPr>
              <a:t>Велиева</a:t>
            </a:r>
            <a:r>
              <a:rPr lang="ru-RU" sz="1600" dirty="0">
                <a:solidFill>
                  <a:srgbClr val="660066"/>
                </a:solidFill>
              </a:rPr>
              <a:t>  С.В.  Диагностика  психических  состояний  детей  дошкольного  возраста:  Учебно-методическое  пособие.  СПб:  Речь,  2005.  240  с.</a:t>
            </a:r>
          </a:p>
          <a:p>
            <a:pPr>
              <a:lnSpc>
                <a:spcPct val="80000"/>
              </a:lnSpc>
            </a:pPr>
            <a:r>
              <a:rPr lang="ru-RU" sz="1600" dirty="0" err="1">
                <a:solidFill>
                  <a:srgbClr val="660066"/>
                </a:solidFill>
              </a:rPr>
              <a:t>Потапчук</a:t>
            </a:r>
            <a:r>
              <a:rPr lang="ru-RU" sz="1600" dirty="0">
                <a:solidFill>
                  <a:srgbClr val="660066"/>
                </a:solidFill>
              </a:rPr>
              <a:t>  А.А.  Диагностика  развития  ребенка.  —  СПб:  Речь,  2007.  —  154  с.</a:t>
            </a:r>
          </a:p>
          <a:p>
            <a:pPr>
              <a:lnSpc>
                <a:spcPct val="80000"/>
              </a:lnSpc>
            </a:pPr>
            <a:r>
              <a:rPr lang="ru-RU" sz="1600" dirty="0">
                <a:solidFill>
                  <a:srgbClr val="660066"/>
                </a:solidFill>
              </a:rPr>
              <a:t>Тонкова-Ямпольская  Р.В.,  Черток  Т.Я.  воспитателю  о  ребенке  дошкольного  возраста:  (От  рождения  до  7  лет).  —  М.:  Просвещение,  1987.  —  224  с.,  16  л.  Ил.  —  (Б-ка  воспитателя  дет.  сада).</a:t>
            </a:r>
          </a:p>
          <a:p>
            <a:pPr>
              <a:lnSpc>
                <a:spcPct val="80000"/>
              </a:lnSpc>
            </a:pPr>
            <a:r>
              <a:rPr lang="ru-RU" sz="1600" dirty="0">
                <a:solidFill>
                  <a:srgbClr val="660066"/>
                </a:solidFill>
              </a:rPr>
              <a:t>Харченко  Т.Е.  Бодрящая  гимнастика  для  дошкольников.  —  СПб.  «Детство-пресс»,  2012.  —  94.</a:t>
            </a:r>
          </a:p>
          <a:p>
            <a:pPr>
              <a:lnSpc>
                <a:spcPct val="80000"/>
              </a:lnSpc>
            </a:pPr>
            <a:r>
              <a:rPr lang="ru-RU" sz="1600" dirty="0">
                <a:solidFill>
                  <a:srgbClr val="660066"/>
                </a:solidFill>
              </a:rPr>
              <a:t>Якименко  В.  Игровая  оздоровительная  гимнастика  после  дневного  сна  //  Журнал  «Здоровье  и  физическая  культура»  №  2,  2007.</a:t>
            </a:r>
          </a:p>
          <a:p>
            <a:pPr algn="r">
              <a:lnSpc>
                <a:spcPct val="80000"/>
              </a:lnSpc>
              <a:buFontTx/>
              <a:buNone/>
            </a:pPr>
            <a:endParaRPr lang="ru-RU" sz="1600" dirty="0">
              <a:solidFill>
                <a:srgbClr val="660066"/>
              </a:solidFill>
            </a:endParaRPr>
          </a:p>
          <a:p>
            <a:pPr algn="r">
              <a:lnSpc>
                <a:spcPct val="80000"/>
              </a:lnSpc>
              <a:buFontTx/>
              <a:buNone/>
            </a:pPr>
            <a:endParaRPr lang="ru-RU" sz="1600" dirty="0">
              <a:solidFill>
                <a:srgbClr val="660066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88840"/>
            <a:ext cx="6262688" cy="346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672" y="831415"/>
            <a:ext cx="7293372" cy="2592883"/>
          </a:xfrm>
        </p:spPr>
        <p:txBody>
          <a:bodyPr/>
          <a:lstStyle/>
          <a:p>
            <a:pPr marL="0" indent="0" algn="r">
              <a:buNone/>
            </a:pPr>
            <a:r>
              <a:rPr lang="ru-RU" sz="2000" b="1" i="1" dirty="0">
                <a:solidFill>
                  <a:srgbClr val="660066"/>
                </a:solidFill>
              </a:rPr>
              <a:t>Корригирующая гимнастика</a:t>
            </a:r>
            <a:r>
              <a:rPr lang="ru-RU" sz="2000" dirty="0">
                <a:solidFill>
                  <a:srgbClr val="660066"/>
                </a:solidFill>
              </a:rPr>
              <a:t> </a:t>
            </a:r>
            <a:r>
              <a:rPr lang="ru-RU" sz="2000" dirty="0" smtClean="0">
                <a:solidFill>
                  <a:srgbClr val="660066"/>
                </a:solidFill>
              </a:rPr>
              <a:t>– </a:t>
            </a:r>
            <a:r>
              <a:rPr lang="ru-RU" sz="2000" dirty="0">
                <a:solidFill>
                  <a:srgbClr val="660066"/>
                </a:solidFill>
              </a:rPr>
              <a:t>одна из разновидностей лечебно-оздоровительной гимнастики которая проводится для исправления дефектов опорно-двигательного аппарата и лечения их начальных форм, профилактики нарушения осанки, искривления позвоночника, плоскостопие и др. В детском возрасте в период роста организма корригирующая гимнастика применяется с наибольшим успехом. </a:t>
            </a:r>
          </a:p>
          <a:p>
            <a:endParaRPr lang="ru-RU" sz="2400" dirty="0">
              <a:solidFill>
                <a:srgbClr val="660066"/>
              </a:solidFill>
            </a:endParaRPr>
          </a:p>
          <a:p>
            <a:endParaRPr lang="ru-RU" sz="2400" dirty="0">
              <a:solidFill>
                <a:srgbClr val="660066"/>
              </a:solidFill>
            </a:endParaRPr>
          </a:p>
        </p:txBody>
      </p:sp>
      <p:pic>
        <p:nvPicPr>
          <p:cNvPr id="6" name="Рисунок 5" descr="C:\Documents and Settings\bux1\Рабочий стол\ФОТО УЛИЦА ФИЗ-РА 3 группа сентябрь\IMG-20200902-WA009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3" t="4569" b="13071"/>
          <a:stretch/>
        </p:blipFill>
        <p:spPr bwMode="auto">
          <a:xfrm>
            <a:off x="539552" y="3396942"/>
            <a:ext cx="2841620" cy="29455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672" y="260648"/>
            <a:ext cx="7308552" cy="3168352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/>
              <a:t>         </a:t>
            </a:r>
            <a:r>
              <a:rPr lang="ru-RU" sz="1600" dirty="0">
                <a:solidFill>
                  <a:srgbClr val="660066"/>
                </a:solidFill>
              </a:rPr>
              <a:t>Корригирующие упражнения имеют большое  </a:t>
            </a:r>
            <a:r>
              <a:rPr lang="ru-RU" sz="1600" dirty="0" smtClean="0">
                <a:solidFill>
                  <a:srgbClr val="660066"/>
                </a:solidFill>
              </a:rPr>
              <a:t>значение </a:t>
            </a:r>
            <a:r>
              <a:rPr lang="ru-RU" sz="1600" dirty="0">
                <a:solidFill>
                  <a:srgbClr val="660066"/>
                </a:solidFill>
              </a:rPr>
              <a:t>не только для укрепления мышц тела и </a:t>
            </a:r>
            <a:r>
              <a:rPr lang="ru-RU" sz="1600" dirty="0" smtClean="0">
                <a:solidFill>
                  <a:srgbClr val="660066"/>
                </a:solidFill>
              </a:rPr>
              <a:t> </a:t>
            </a:r>
            <a:r>
              <a:rPr lang="ru-RU" sz="1600" dirty="0" smtClean="0">
                <a:solidFill>
                  <a:srgbClr val="660066"/>
                </a:solidFill>
              </a:rPr>
              <a:t>разностороннего </a:t>
            </a:r>
            <a:r>
              <a:rPr lang="ru-RU" sz="1600" dirty="0">
                <a:solidFill>
                  <a:srgbClr val="660066"/>
                </a:solidFill>
              </a:rPr>
              <a:t>физического развития. Они </a:t>
            </a:r>
            <a:r>
              <a:rPr lang="ru-RU" sz="1600" dirty="0" smtClean="0">
                <a:solidFill>
                  <a:srgbClr val="660066"/>
                </a:solidFill>
              </a:rPr>
              <a:t>воздействуют </a:t>
            </a:r>
            <a:r>
              <a:rPr lang="ru-RU" sz="1600" dirty="0">
                <a:solidFill>
                  <a:srgbClr val="660066"/>
                </a:solidFill>
              </a:rPr>
              <a:t>на сердечно-сосудистую систему, дыхательную и нервную системы. Выполняя упражнения для рук, ног, туловища, дети учатся управлять своими движениями, производить их ловко, координировано, с заданной амплитудой в </a:t>
            </a:r>
            <a:r>
              <a:rPr lang="ru-RU" sz="1600" dirty="0" smtClean="0">
                <a:solidFill>
                  <a:srgbClr val="660066"/>
                </a:solidFill>
              </a:rPr>
              <a:t>определенном направлении</a:t>
            </a:r>
            <a:r>
              <a:rPr lang="ru-RU" sz="1600" dirty="0">
                <a:solidFill>
                  <a:srgbClr val="660066"/>
                </a:solidFill>
              </a:rPr>
              <a:t>, темпе, ритме.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660066"/>
                </a:solidFill>
              </a:rPr>
              <a:t>Корригирующая гимнастика встречается во всех режимных моментах в ДОУ.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dirty="0">
                <a:solidFill>
                  <a:srgbClr val="660066"/>
                </a:solidFill>
              </a:rPr>
              <a:t>К</a:t>
            </a:r>
            <a:r>
              <a:rPr lang="ru-RU" sz="1600" dirty="0" smtClean="0">
                <a:solidFill>
                  <a:srgbClr val="660066"/>
                </a:solidFill>
              </a:rPr>
              <a:t>орригирующие </a:t>
            </a:r>
            <a:r>
              <a:rPr lang="ru-RU" sz="1600" dirty="0">
                <a:solidFill>
                  <a:srgbClr val="660066"/>
                </a:solidFill>
              </a:rPr>
              <a:t>гимнастические упражнения дают результаты только тогда, когда они </a:t>
            </a:r>
            <a:r>
              <a:rPr lang="ru-RU" sz="1600" dirty="0" smtClean="0">
                <a:solidFill>
                  <a:srgbClr val="660066"/>
                </a:solidFill>
              </a:rPr>
              <a:t>проводятся </a:t>
            </a:r>
            <a:r>
              <a:rPr lang="ru-RU" sz="1600" dirty="0">
                <a:solidFill>
                  <a:srgbClr val="660066"/>
                </a:solidFill>
              </a:rPr>
              <a:t>правильно, систематически, </a:t>
            </a:r>
            <a:r>
              <a:rPr lang="ru-RU" sz="1600" dirty="0" smtClean="0">
                <a:solidFill>
                  <a:srgbClr val="660066"/>
                </a:solidFill>
              </a:rPr>
              <a:t>длительно </a:t>
            </a:r>
            <a:r>
              <a:rPr lang="ru-RU" sz="1600" dirty="0">
                <a:solidFill>
                  <a:srgbClr val="660066"/>
                </a:solidFill>
              </a:rPr>
              <a:t>и беспрерывно.</a:t>
            </a:r>
            <a:endParaRPr lang="ru-RU" sz="1600" dirty="0"/>
          </a:p>
        </p:txBody>
      </p:sp>
      <p:pic>
        <p:nvPicPr>
          <p:cNvPr id="5" name="Рисунок 4" descr="C:\Documents and Settings\bux1\Рабочий стол\ФОТО УЛИЦА ФИЗ-РА 4 ГРУППА сентябрь\IMG-20200902-WA0006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7" t="16817" r="15964"/>
          <a:stretch/>
        </p:blipFill>
        <p:spPr bwMode="auto">
          <a:xfrm>
            <a:off x="4604334" y="3573016"/>
            <a:ext cx="4255361" cy="27145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3140968"/>
            <a:ext cx="7632848" cy="316835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1800" b="1" dirty="0">
                <a:solidFill>
                  <a:srgbClr val="660066"/>
                </a:solidFill>
              </a:rPr>
              <a:t>Корригирующая гимнастика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800" b="1" dirty="0">
                <a:solidFill>
                  <a:srgbClr val="660066"/>
                </a:solidFill>
              </a:rPr>
              <a:t>оказывает:</a:t>
            </a:r>
          </a:p>
          <a:p>
            <a:pPr>
              <a:lnSpc>
                <a:spcPct val="90000"/>
              </a:lnSpc>
            </a:pPr>
            <a:r>
              <a:rPr lang="ru-RU" sz="1800" dirty="0">
                <a:solidFill>
                  <a:srgbClr val="660066"/>
                </a:solidFill>
              </a:rPr>
              <a:t>общеукрепляющее воздействие на организм ребенка</a:t>
            </a:r>
          </a:p>
          <a:p>
            <a:pPr>
              <a:lnSpc>
                <a:spcPct val="90000"/>
              </a:lnSpc>
            </a:pPr>
            <a:r>
              <a:rPr lang="ru-RU" sz="1800" dirty="0">
                <a:solidFill>
                  <a:srgbClr val="660066"/>
                </a:solidFill>
              </a:rPr>
              <a:t>•осуществляет своевременную профилактику и коррекцию опорно-двигательного аппарата</a:t>
            </a:r>
          </a:p>
          <a:p>
            <a:pPr>
              <a:lnSpc>
                <a:spcPct val="90000"/>
              </a:lnSpc>
            </a:pPr>
            <a:r>
              <a:rPr lang="ru-RU" sz="1800" dirty="0">
                <a:solidFill>
                  <a:srgbClr val="660066"/>
                </a:solidFill>
              </a:rPr>
              <a:t>•способствует общему укреплению мышц туловища</a:t>
            </a:r>
          </a:p>
          <a:p>
            <a:pPr>
              <a:lnSpc>
                <a:spcPct val="90000"/>
              </a:lnSpc>
            </a:pPr>
            <a:r>
              <a:rPr lang="ru-RU" sz="1800" dirty="0">
                <a:solidFill>
                  <a:srgbClr val="660066"/>
                </a:solidFill>
              </a:rPr>
              <a:t>•укрепляет мышцы, формирующие свод стопы</a:t>
            </a:r>
          </a:p>
          <a:p>
            <a:pPr>
              <a:lnSpc>
                <a:spcPct val="90000"/>
              </a:lnSpc>
            </a:pPr>
            <a:r>
              <a:rPr lang="ru-RU" sz="1800" dirty="0">
                <a:solidFill>
                  <a:srgbClr val="660066"/>
                </a:solidFill>
              </a:rPr>
              <a:t>•воспитывает и закрепляет навык правильной осанки</a:t>
            </a:r>
          </a:p>
          <a:p>
            <a:pPr>
              <a:lnSpc>
                <a:spcPct val="90000"/>
              </a:lnSpc>
            </a:pPr>
            <a:r>
              <a:rPr lang="ru-RU" sz="1800" dirty="0">
                <a:solidFill>
                  <a:srgbClr val="660066"/>
                </a:solidFill>
              </a:rPr>
              <a:t>•формирует правильный свод стопы</a:t>
            </a:r>
          </a:p>
          <a:p>
            <a:pPr>
              <a:lnSpc>
                <a:spcPct val="90000"/>
              </a:lnSpc>
            </a:pPr>
            <a:r>
              <a:rPr lang="ru-RU" sz="1800" dirty="0">
                <a:solidFill>
                  <a:srgbClr val="660066"/>
                </a:solidFill>
              </a:rPr>
              <a:t>•развивает и совершенствует двигательные навыки детей</a:t>
            </a:r>
          </a:p>
        </p:txBody>
      </p:sp>
      <p:pic>
        <p:nvPicPr>
          <p:cNvPr id="5" name="Рисунок 4" descr="C:\Documents and Settings\bux1\Рабочий стол\ФОТО УЛИЦА ФИЗ-РА 5 группа сентябрь\IMG-20200903-WA004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49" r="15668" b="17742"/>
          <a:stretch/>
        </p:blipFill>
        <p:spPr bwMode="auto">
          <a:xfrm>
            <a:off x="3779912" y="404664"/>
            <a:ext cx="4968552" cy="27363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9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260648"/>
            <a:ext cx="7792345" cy="2160909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dirty="0">
                <a:solidFill>
                  <a:srgbClr val="660066"/>
                </a:solidFill>
              </a:rPr>
              <a:t>         </a:t>
            </a:r>
            <a:r>
              <a:rPr lang="ru-RU" sz="1800" dirty="0">
                <a:solidFill>
                  <a:srgbClr val="660066"/>
                </a:solidFill>
              </a:rPr>
              <a:t>Корригирующая гимнастика направлена   	на профилактику осанки, плоскостопия, зрения. Хотя исправлять, корригировать с помощью гимнастики можно гораздо больше. Средствами корригирующей гимнастики являются разнообразные общие развивающие упражнения, упражнения корригирующего характера с предметами и без них, дыхательные упражнения, а так же подвижные игры, плавание, упражнения на специальных тренажерах</a:t>
            </a:r>
            <a:r>
              <a:rPr lang="ru-RU" sz="1800" dirty="0"/>
              <a:t>.</a:t>
            </a:r>
          </a:p>
        </p:txBody>
      </p:sp>
      <p:pic>
        <p:nvPicPr>
          <p:cNvPr id="4" name="Рисунок 3" descr="C:\Documents and Settings\bux1\Рабочий стол\Новая папка\DSC_0223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8" r="18022"/>
          <a:stretch/>
        </p:blipFill>
        <p:spPr bwMode="auto">
          <a:xfrm>
            <a:off x="2555776" y="2924944"/>
            <a:ext cx="3960439" cy="3600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58528" y="188640"/>
            <a:ext cx="6923087" cy="778098"/>
          </a:xfrm>
        </p:spPr>
        <p:txBody>
          <a:bodyPr/>
          <a:lstStyle/>
          <a:p>
            <a:r>
              <a:rPr lang="ru-RU" sz="2400" b="1" u="sng" dirty="0" smtClean="0">
                <a:solidFill>
                  <a:srgbClr val="660066"/>
                </a:solidFill>
              </a:rPr>
              <a:t>Корригирующие </a:t>
            </a:r>
            <a:r>
              <a:rPr lang="ru-RU" sz="2400" b="1" u="sng" dirty="0">
                <a:solidFill>
                  <a:srgbClr val="660066"/>
                </a:solidFill>
              </a:rPr>
              <a:t>упражнения для глаз</a:t>
            </a:r>
          </a:p>
        </p:txBody>
      </p:sp>
      <p:pic>
        <p:nvPicPr>
          <p:cNvPr id="7173" name="Picture 5" descr="Похожее изображение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520" y="1545431"/>
            <a:ext cx="3168650" cy="23764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4" name="Picture 6" descr="Похожее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49080"/>
            <a:ext cx="3174206" cy="2389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C:\Documents and Settings\bux1\Рабочий стол\ФОТО ТЕХНОЛОГИИ 1 группа сентябрь\IMG-20200921-WA0019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4" t="30245" r="16701" b="16621"/>
          <a:stretch/>
        </p:blipFill>
        <p:spPr bwMode="auto">
          <a:xfrm>
            <a:off x="5220072" y="1556792"/>
            <a:ext cx="3024336" cy="42484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188640"/>
            <a:ext cx="6646689" cy="575345"/>
          </a:xfrm>
        </p:spPr>
        <p:txBody>
          <a:bodyPr/>
          <a:lstStyle/>
          <a:p>
            <a:r>
              <a:rPr lang="ru-RU" sz="2000" b="1" u="sng" dirty="0">
                <a:solidFill>
                  <a:srgbClr val="660066"/>
                </a:solidFill>
              </a:rPr>
              <a:t>Бодрящая </a:t>
            </a:r>
            <a:r>
              <a:rPr lang="ru-RU" sz="2000" b="1" u="sng" dirty="0" smtClean="0">
                <a:solidFill>
                  <a:srgbClr val="660066"/>
                </a:solidFill>
              </a:rPr>
              <a:t>гимнастика</a:t>
            </a:r>
            <a:r>
              <a:rPr lang="ru-RU" sz="2000" b="1" u="sng" dirty="0">
                <a:solidFill>
                  <a:srgbClr val="660066"/>
                </a:solidFill>
              </a:rPr>
              <a:t> </a:t>
            </a:r>
            <a:r>
              <a:rPr lang="ru-RU" sz="2000" b="1" u="sng" dirty="0" smtClean="0">
                <a:solidFill>
                  <a:srgbClr val="660066"/>
                </a:solidFill>
              </a:rPr>
              <a:t> после </a:t>
            </a:r>
            <a:r>
              <a:rPr lang="ru-RU" sz="2000" b="1" u="sng" dirty="0">
                <a:solidFill>
                  <a:srgbClr val="660066"/>
                </a:solidFill>
              </a:rPr>
              <a:t>сна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836712"/>
            <a:ext cx="7402711" cy="2183824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660066"/>
                </a:solidFill>
              </a:rPr>
              <a:t>     </a:t>
            </a:r>
            <a:r>
              <a:rPr lang="ru-RU" sz="2000" b="1" dirty="0">
                <a:solidFill>
                  <a:srgbClr val="660066"/>
                </a:solidFill>
              </a:rPr>
              <a:t>Цель корригирующей гимнастики.</a:t>
            </a:r>
            <a:endParaRPr lang="ru-RU" sz="2000" dirty="0">
              <a:solidFill>
                <a:srgbClr val="660066"/>
              </a:solidFill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000" dirty="0">
                <a:solidFill>
                  <a:srgbClr val="660066"/>
                </a:solidFill>
              </a:rPr>
              <a:t>   </a:t>
            </a:r>
            <a:r>
              <a:rPr lang="ru-RU" sz="2000" dirty="0" smtClean="0">
                <a:solidFill>
                  <a:srgbClr val="660066"/>
                </a:solidFill>
              </a:rPr>
              <a:t>  Способствовать пробуждению </a:t>
            </a:r>
            <a:r>
              <a:rPr lang="ru-RU" sz="2000" dirty="0">
                <a:solidFill>
                  <a:srgbClr val="660066"/>
                </a:solidFill>
              </a:rPr>
              <a:t>после дневного сна. Тонизировать весь организм, воздействуя на биологически активные точки. Предотвращать простудные заболевания. Укрепить дыхательный тракт. Воспитывать бережное отношение к своему телу. Дать заряд бодрости на вторую половину дня.</a:t>
            </a:r>
          </a:p>
        </p:txBody>
      </p:sp>
      <p:pic>
        <p:nvPicPr>
          <p:cNvPr id="6" name="Рисунок 5" descr="C:\Documents and Settings\bux1\Рабочий стол\ФОТО гимнастика пробуждения сентябрь\DSC_0248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5" r="15867"/>
          <a:stretch/>
        </p:blipFill>
        <p:spPr bwMode="auto">
          <a:xfrm>
            <a:off x="2411760" y="3429000"/>
            <a:ext cx="3960440" cy="32403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4" y="548680"/>
            <a:ext cx="7272808" cy="1332433"/>
          </a:xfrm>
        </p:spPr>
        <p:txBody>
          <a:bodyPr/>
          <a:lstStyle/>
          <a:p>
            <a:pPr algn="l"/>
            <a:r>
              <a:rPr lang="ru-RU" sz="1600" b="1" dirty="0">
                <a:solidFill>
                  <a:srgbClr val="660066"/>
                </a:solidFill>
              </a:rPr>
              <a:t>             Цель:  </a:t>
            </a:r>
            <a:r>
              <a:rPr lang="ru-RU" sz="1600" dirty="0">
                <a:solidFill>
                  <a:srgbClr val="660066"/>
                </a:solidFill>
              </a:rPr>
              <a:t>Поднять настроение и мышечный тонус детей с    </a:t>
            </a:r>
            <a:r>
              <a:rPr lang="ru-RU" sz="1600" dirty="0" smtClean="0">
                <a:solidFill>
                  <a:srgbClr val="660066"/>
                </a:solidFill>
              </a:rPr>
              <a:t>помощью  </a:t>
            </a:r>
            <a:r>
              <a:rPr lang="ru-RU" sz="1600" dirty="0">
                <a:solidFill>
                  <a:srgbClr val="660066"/>
                </a:solidFill>
              </a:rPr>
              <a:t>контрастно – воздушных ванн и физических </a:t>
            </a:r>
            <a:r>
              <a:rPr lang="ru-RU" sz="1600" dirty="0" smtClean="0">
                <a:solidFill>
                  <a:srgbClr val="660066"/>
                </a:solidFill>
              </a:rPr>
              <a:t>упражнений</a:t>
            </a:r>
            <a:r>
              <a:rPr lang="ru-RU" sz="1600" dirty="0">
                <a:solidFill>
                  <a:srgbClr val="660066"/>
                </a:solidFill>
              </a:rPr>
              <a:t>. Воспитывать положительно – эмоциональный </a:t>
            </a:r>
            <a:r>
              <a:rPr lang="ru-RU" sz="1600" dirty="0" smtClean="0">
                <a:solidFill>
                  <a:srgbClr val="660066"/>
                </a:solidFill>
              </a:rPr>
              <a:t>настрой </a:t>
            </a:r>
            <a:r>
              <a:rPr lang="ru-RU" sz="1600" dirty="0">
                <a:solidFill>
                  <a:srgbClr val="660066"/>
                </a:solidFill>
              </a:rPr>
              <a:t>на процесс пробуждения после сна. Развитие у </a:t>
            </a:r>
            <a:r>
              <a:rPr lang="ru-RU" sz="1600" dirty="0" smtClean="0">
                <a:solidFill>
                  <a:srgbClr val="660066"/>
                </a:solidFill>
              </a:rPr>
              <a:t>детей </a:t>
            </a:r>
            <a:r>
              <a:rPr lang="ru-RU" sz="1600" dirty="0">
                <a:solidFill>
                  <a:srgbClr val="660066"/>
                </a:solidFill>
              </a:rPr>
              <a:t>двигательного воображения, формирование </a:t>
            </a:r>
            <a:r>
              <a:rPr lang="ru-RU" sz="1600" dirty="0" smtClean="0">
                <a:solidFill>
                  <a:srgbClr val="660066"/>
                </a:solidFill>
              </a:rPr>
              <a:t>осмысленной </a:t>
            </a:r>
            <a:r>
              <a:rPr lang="ru-RU" sz="1600" dirty="0">
                <a:solidFill>
                  <a:srgbClr val="660066"/>
                </a:solidFill>
              </a:rPr>
              <a:t>моторики.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8840"/>
            <a:ext cx="8229600" cy="3528392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1600" b="1" dirty="0" smtClean="0">
                <a:solidFill>
                  <a:srgbClr val="660066"/>
                </a:solidFill>
              </a:rPr>
              <a:t>Задачи: </a:t>
            </a:r>
            <a:endParaRPr lang="ru-RU" sz="1600" b="1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u="sng" dirty="0">
                <a:solidFill>
                  <a:srgbClr val="660066"/>
                </a:solidFill>
              </a:rPr>
              <a:t>Оздоровительные: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rgbClr val="660066"/>
                </a:solidFill>
              </a:rPr>
              <a:t>-укреплять </a:t>
            </a:r>
            <a:r>
              <a:rPr lang="ru-RU" sz="1600" dirty="0">
                <a:solidFill>
                  <a:srgbClr val="660066"/>
                </a:solidFill>
              </a:rPr>
              <a:t>опорно-двигательный аппарат;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rgbClr val="660066"/>
                </a:solidFill>
              </a:rPr>
              <a:t>-совершенствовать </a:t>
            </a:r>
            <a:r>
              <a:rPr lang="ru-RU" sz="1600" dirty="0">
                <a:solidFill>
                  <a:srgbClr val="660066"/>
                </a:solidFill>
              </a:rPr>
              <a:t>и развивать координацию движений;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rgbClr val="660066"/>
                </a:solidFill>
              </a:rPr>
              <a:t>-повысить </a:t>
            </a:r>
            <a:r>
              <a:rPr lang="ru-RU" sz="1600" dirty="0">
                <a:solidFill>
                  <a:srgbClr val="660066"/>
                </a:solidFill>
              </a:rPr>
              <a:t>жизненный тонус;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rgbClr val="660066"/>
                </a:solidFill>
              </a:rPr>
              <a:t>-укрепить </a:t>
            </a:r>
            <a:r>
              <a:rPr lang="ru-RU" sz="1600" dirty="0">
                <a:solidFill>
                  <a:srgbClr val="660066"/>
                </a:solidFill>
              </a:rPr>
              <a:t>иммунитет;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dirty="0">
                <a:solidFill>
                  <a:srgbClr val="660066"/>
                </a:solidFill>
              </a:rPr>
              <a:t> </a:t>
            </a:r>
            <a:r>
              <a:rPr lang="ru-RU" sz="1600" dirty="0" smtClean="0">
                <a:solidFill>
                  <a:srgbClr val="660066"/>
                </a:solidFill>
              </a:rPr>
              <a:t>-тренировать </a:t>
            </a:r>
            <a:r>
              <a:rPr lang="ru-RU" sz="1600" dirty="0">
                <a:solidFill>
                  <a:srgbClr val="660066"/>
                </a:solidFill>
              </a:rPr>
              <a:t>терморегуляционный аппарат.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u="sng" dirty="0">
                <a:solidFill>
                  <a:srgbClr val="660066"/>
                </a:solidFill>
              </a:rPr>
              <a:t>Обучающие: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rgbClr val="660066"/>
                </a:solidFill>
              </a:rPr>
              <a:t>-учить </a:t>
            </a:r>
            <a:r>
              <a:rPr lang="ru-RU" sz="1600" dirty="0">
                <a:solidFill>
                  <a:srgbClr val="660066"/>
                </a:solidFill>
              </a:rPr>
              <a:t>детей дышать через нос;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rgbClr val="660066"/>
                </a:solidFill>
              </a:rPr>
              <a:t>-упражнять </a:t>
            </a:r>
            <a:r>
              <a:rPr lang="ru-RU" sz="1600" dirty="0">
                <a:solidFill>
                  <a:srgbClr val="660066"/>
                </a:solidFill>
              </a:rPr>
              <a:t>в плавном свободном выдохе;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rgbClr val="660066"/>
                </a:solidFill>
              </a:rPr>
              <a:t>-формировать </a:t>
            </a:r>
            <a:r>
              <a:rPr lang="ru-RU" sz="1600" dirty="0">
                <a:solidFill>
                  <a:srgbClr val="660066"/>
                </a:solidFill>
              </a:rPr>
              <a:t>умения выполнять движения по </a:t>
            </a:r>
            <a:endParaRPr lang="ru-RU" sz="1600" dirty="0" smtClean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rgbClr val="660066"/>
                </a:solidFill>
              </a:rPr>
              <a:t>показу </a:t>
            </a:r>
            <a:r>
              <a:rPr lang="ru-RU" sz="1600" dirty="0">
                <a:solidFill>
                  <a:srgbClr val="660066"/>
                </a:solidFill>
              </a:rPr>
              <a:t>взрослого.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u="sng" dirty="0">
                <a:solidFill>
                  <a:srgbClr val="660066"/>
                </a:solidFill>
              </a:rPr>
              <a:t>Воспитательные: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rgbClr val="660066"/>
                </a:solidFill>
              </a:rPr>
              <a:t>-воспитывать </a:t>
            </a:r>
            <a:r>
              <a:rPr lang="ru-RU" sz="1600" dirty="0">
                <a:solidFill>
                  <a:srgbClr val="660066"/>
                </a:solidFill>
              </a:rPr>
              <a:t>привычку здорового образа </a:t>
            </a:r>
            <a:r>
              <a:rPr lang="ru-RU" sz="1600" dirty="0" smtClean="0">
                <a:solidFill>
                  <a:srgbClr val="660066"/>
                </a:solidFill>
              </a:rPr>
              <a:t>жизни.</a:t>
            </a:r>
            <a:endParaRPr lang="ru-RU" sz="1600" dirty="0">
              <a:solidFill>
                <a:srgbClr val="66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>
                <a:solidFill>
                  <a:srgbClr val="660066"/>
                </a:solidFill>
              </a:rPr>
              <a:t>      </a:t>
            </a:r>
          </a:p>
        </p:txBody>
      </p:sp>
      <p:pic>
        <p:nvPicPr>
          <p:cNvPr id="6" name="Рисунок 5" descr="C:\Documents and Settings\bux1\Рабочий стол\ФОТО гимнастика пробуждения сентябрь\DSC_0235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10" t="21030" r="34616"/>
          <a:stretch/>
        </p:blipFill>
        <p:spPr bwMode="auto">
          <a:xfrm>
            <a:off x="5364088" y="3284984"/>
            <a:ext cx="3554338" cy="32947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260350"/>
            <a:ext cx="7294563" cy="882650"/>
          </a:xfrm>
        </p:spPr>
        <p:txBody>
          <a:bodyPr/>
          <a:lstStyle/>
          <a:p>
            <a:r>
              <a:rPr lang="ru-RU" sz="2800" b="1" dirty="0">
                <a:solidFill>
                  <a:srgbClr val="660066"/>
                </a:solidFill>
              </a:rPr>
              <a:t>Варианты бодрящей </a:t>
            </a:r>
            <a:r>
              <a:rPr lang="ru-RU" sz="2800" b="1" dirty="0" smtClean="0">
                <a:solidFill>
                  <a:srgbClr val="660066"/>
                </a:solidFill>
              </a:rPr>
              <a:t>гимнастики</a:t>
            </a:r>
            <a:r>
              <a:rPr lang="ru-RU" sz="2800" dirty="0"/>
              <a:t>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2664073"/>
          </a:xfrm>
        </p:spPr>
        <p:txBody>
          <a:bodyPr/>
          <a:lstStyle/>
          <a:p>
            <a:pPr>
              <a:buFontTx/>
              <a:buNone/>
            </a:pPr>
            <a:endParaRPr lang="ru-RU" sz="2000" dirty="0"/>
          </a:p>
          <a:p>
            <a:r>
              <a:rPr lang="ru-RU" sz="1800" dirty="0">
                <a:solidFill>
                  <a:srgbClr val="660066"/>
                </a:solidFill>
              </a:rPr>
              <a:t>Гимнастика игрового характера;</a:t>
            </a:r>
          </a:p>
          <a:p>
            <a:r>
              <a:rPr lang="ru-RU" sz="1800" dirty="0">
                <a:solidFill>
                  <a:srgbClr val="660066"/>
                </a:solidFill>
              </a:rPr>
              <a:t>Гимнастика с использованием тренажёров или спортивного комплекса.</a:t>
            </a:r>
          </a:p>
          <a:p>
            <a:r>
              <a:rPr lang="ru-RU" sz="1800" dirty="0">
                <a:solidFill>
                  <a:srgbClr val="660066"/>
                </a:solidFill>
              </a:rPr>
              <a:t>Самостоятельная гимнастика.</a:t>
            </a:r>
          </a:p>
          <a:p>
            <a:r>
              <a:rPr lang="ru-RU" sz="1800" dirty="0">
                <a:solidFill>
                  <a:srgbClr val="660066"/>
                </a:solidFill>
              </a:rPr>
              <a:t>Дыхательная гимнастика стоя у постели или в групповой комнате.</a:t>
            </a:r>
          </a:p>
          <a:p>
            <a:r>
              <a:rPr lang="ru-RU" sz="1800" dirty="0" err="1">
                <a:solidFill>
                  <a:srgbClr val="660066"/>
                </a:solidFill>
              </a:rPr>
              <a:t>Лечебно</a:t>
            </a:r>
            <a:r>
              <a:rPr lang="ru-RU" sz="1800" dirty="0">
                <a:solidFill>
                  <a:srgbClr val="660066"/>
                </a:solidFill>
              </a:rPr>
              <a:t> – восстановительная гимнастика.</a:t>
            </a:r>
          </a:p>
          <a:p>
            <a:r>
              <a:rPr lang="ru-RU" sz="1800" dirty="0">
                <a:solidFill>
                  <a:srgbClr val="660066"/>
                </a:solidFill>
              </a:rPr>
              <a:t>Музыкально –ритмическая.</a:t>
            </a:r>
          </a:p>
          <a:p>
            <a:endParaRPr lang="ru-RU" sz="2000" dirty="0">
              <a:solidFill>
                <a:srgbClr val="660066"/>
              </a:solidFill>
            </a:endParaRPr>
          </a:p>
        </p:txBody>
      </p:sp>
      <p:pic>
        <p:nvPicPr>
          <p:cNvPr id="5" name="Рисунок 4" descr="C:\Documents and Settings\bux1\Рабочий стол\ФОТО 3 группа зал сентябрь\IMG-20200914-WA0028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1" t="25871" r="4849" b="5805"/>
          <a:stretch/>
        </p:blipFill>
        <p:spPr bwMode="auto">
          <a:xfrm>
            <a:off x="4716016" y="4077072"/>
            <a:ext cx="4145012" cy="26642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753</Words>
  <Application>Microsoft Office PowerPoint</Application>
  <PresentationFormat>Экран (4:3)</PresentationFormat>
  <Paragraphs>84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Оформление по умолчанию</vt:lpstr>
      <vt:lpstr>«Корригирующая гимнастика как средство укрепления опорно – двигательного аппарата дошкольников»</vt:lpstr>
      <vt:lpstr>Презентация PowerPoint</vt:lpstr>
      <vt:lpstr>Презентация PowerPoint</vt:lpstr>
      <vt:lpstr>Презентация PowerPoint</vt:lpstr>
      <vt:lpstr>Презентация PowerPoint</vt:lpstr>
      <vt:lpstr>Корригирующие упражнения для глаз</vt:lpstr>
      <vt:lpstr>Бодрящая гимнастика  после сна</vt:lpstr>
      <vt:lpstr>             Цель:  Поднять настроение и мышечный тонус детей с    помощью  контрастно – воздушных ванн и физических упражнений. Воспитывать положительно – эмоциональный настрой на процесс пробуждения после сна. Развитие у детей двигательного воображения, формирование осмысленной моторики.</vt:lpstr>
      <vt:lpstr>Варианты бодрящей гимнастики:</vt:lpstr>
      <vt:lpstr>Презентация PowerPoint</vt:lpstr>
      <vt:lpstr>Примерная схема проведения гимнастики после дневного сна </vt:lpstr>
      <vt:lpstr>Примерный комплекс:</vt:lpstr>
      <vt:lpstr>Список используемой литературы: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Коррегирующая гимнастика в ДОУ</dc:title>
  <dc:creator>Таня</dc:creator>
  <cp:lastModifiedBy>Admin</cp:lastModifiedBy>
  <cp:revision>8</cp:revision>
  <dcterms:created xsi:type="dcterms:W3CDTF">2019-10-27T19:16:25Z</dcterms:created>
  <dcterms:modified xsi:type="dcterms:W3CDTF">2020-11-08T14:09:51Z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469275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