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73" r:id="rId3"/>
    <p:sldId id="258" r:id="rId4"/>
    <p:sldId id="259" r:id="rId5"/>
    <p:sldId id="260" r:id="rId6"/>
    <p:sldId id="265" r:id="rId7"/>
    <p:sldId id="266" r:id="rId8"/>
    <p:sldId id="268" r:id="rId9"/>
    <p:sldId id="267" r:id="rId10"/>
    <p:sldId id="271" r:id="rId11"/>
    <p:sldId id="270" r:id="rId12"/>
    <p:sldId id="272" r:id="rId13"/>
    <p:sldId id="275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B0907E"/>
    <a:srgbClr val="3CB4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898" autoAdjust="0"/>
  </p:normalViewPr>
  <p:slideViewPr>
    <p:cSldViewPr>
      <p:cViewPr>
        <p:scale>
          <a:sx n="73" d="100"/>
          <a:sy n="73" d="100"/>
        </p:scale>
        <p:origin x="-990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5F217CA-4290-4A0A-BF03-BEFE4F6C1A01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1AC935F-35B0-4FB5-A270-9E102F25F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B5E28F-F3C8-4E99-BDF8-B52DC8533B34}" type="slidenum">
              <a:rPr lang="ru-RU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2E5429-DB66-4173-AF4E-ADA74D4F9945}" type="slidenum">
              <a:rPr lang="ru-RU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085E0B-48A3-4DD8-AF44-F4EA79130994}" type="slidenum">
              <a:rPr lang="ru-RU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8845F4-DB06-47C2-85DE-8890034A04A7}" type="slidenum">
              <a:rPr lang="ru-RU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8FBBF2-752E-4B98-97DC-697B3112AC8C}" type="slidenum">
              <a:rPr lang="ru-RU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E1099-2625-46D8-97C9-00D0C09C6D36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B6C52-733F-4545-BE91-A94451F34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904F-22BC-46A1-AF4F-87FABCDB1875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B6FCD-F26C-48D4-8256-3215DDF92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9921A-517A-4E39-AA69-42E01FE90A1B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6FF93-5F84-4ECF-963E-501D9FCF7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2DEEC-6887-46BF-80F0-713CEA64E5D8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D696C-F7DF-4E30-909D-BDBC301B0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8B0F1-0607-49FE-B22B-8759185D9B89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A9E0A-5CB8-4749-AAB6-6B59E784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6BD0-3D77-4812-8A9E-7FD69E541FFA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2A4-2ACD-46C8-8DF8-CB14FE35D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0B0DE-AC29-40B3-BC04-805E9C175779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9F118-0C55-46B3-97B3-3E3FECA58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B474-62BC-4D44-8FC3-774D1AD8D0B8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36B40-6CBE-45A6-9A18-E440E7E7D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7F38-315C-476C-9304-AF90E5AA28DC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717C3-C952-47E4-9F38-6CC83E707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04E83-8E9C-499B-A9AF-5A8A3703FD3A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B9A68-DA87-4630-8481-D8E063D24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68D68-30B0-42EF-9211-FCC07B7C54A7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29797-6C5D-46E3-9DC4-0EE45DB5C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4A22657-F701-43BB-A4E5-2353CF12C52E}" type="datetimeFigureOut">
              <a:rPr lang="ru-RU"/>
              <a:pPr>
                <a:defRPr/>
              </a:pPr>
              <a:t>08.11.2020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747B6D1-A555-46F8-8278-B9BC1DF28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49" r:id="rId4"/>
    <p:sldLayoutId id="2147483755" r:id="rId5"/>
    <p:sldLayoutId id="2147483750" r:id="rId6"/>
    <p:sldLayoutId id="2147483756" r:id="rId7"/>
    <p:sldLayoutId id="2147483757" r:id="rId8"/>
    <p:sldLayoutId id="2147483758" r:id="rId9"/>
    <p:sldLayoutId id="2147483751" r:id="rId10"/>
    <p:sldLayoutId id="21474837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C:\Users\Home\Downloads\паровозик-поезд-рисун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071938"/>
            <a:ext cx="33797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714375"/>
            <a:ext cx="7772400" cy="17145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Культурно - </a:t>
            </a:r>
            <a:r>
              <a:rPr lang="ru-RU" sz="3200" cap="none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досуговая</a:t>
            </a:r>
            <a:r>
              <a:rPr lang="ru-RU" sz="32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деятельность в художественно–эстетическом развитии дошкольников ДОУ в условиях ФГОС</a:t>
            </a:r>
          </a:p>
        </p:txBody>
      </p:sp>
      <p:sp>
        <p:nvSpPr>
          <p:cNvPr id="1024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4214813"/>
            <a:ext cx="8458200" cy="1057275"/>
          </a:xfrm>
        </p:spPr>
        <p:txBody>
          <a:bodyPr/>
          <a:lstStyle/>
          <a:p>
            <a:pPr algn="r" eaLnBrk="1" hangingPunct="1">
              <a:buFont typeface="Arial" pitchFamily="34" charset="0"/>
              <a:buNone/>
            </a:pPr>
            <a:endParaRPr lang="ru-RU" sz="1600" smtClean="0">
              <a:solidFill>
                <a:srgbClr val="3333FF"/>
              </a:solidFill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sz="1600" smtClean="0">
                <a:solidFill>
                  <a:srgbClr val="3333FF"/>
                </a:solidFill>
              </a:rPr>
              <a:t>Музыкальный руководитель ГБДОУ №17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sz="1600" smtClean="0">
                <a:solidFill>
                  <a:srgbClr val="3333FF"/>
                </a:solidFill>
              </a:rPr>
              <a:t>Курортного района г. Санкт – Петербурга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sz="1600" smtClean="0">
                <a:solidFill>
                  <a:srgbClr val="3333FF"/>
                </a:solidFill>
              </a:rPr>
              <a:t>Подопригора Елена Ивановна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71938" y="5572125"/>
            <a:ext cx="10556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1600" dirty="0">
                <a:solidFill>
                  <a:srgbClr val="3333FF"/>
                </a:solidFill>
                <a:latin typeface="Franklin Gothic Book"/>
                <a:cs typeface="+mn-cs"/>
              </a:rPr>
              <a:t>2019 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07157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cap="none" dirty="0" smtClean="0">
                <a:solidFill>
                  <a:srgbClr val="3333FF"/>
                </a:solidFill>
              </a:rPr>
              <a:t> </a:t>
            </a: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Артикуляционная гимнастика:</a:t>
            </a:r>
            <a:b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«Выключи звук»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8435" name="Содержимое 7" descr="поют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14813" y="1643063"/>
            <a:ext cx="4643437" cy="2071687"/>
          </a:xfrm>
        </p:spPr>
      </p:pic>
      <p:pic>
        <p:nvPicPr>
          <p:cNvPr id="18436" name="Рисунок 8" descr="нет звука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2500313"/>
            <a:ext cx="2928937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9" descr="енот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3714750"/>
            <a:ext cx="2786062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10" descr="гуси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3" y="3714750"/>
            <a:ext cx="19288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142876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Остановка « Оркестровая»</a:t>
            </a:r>
            <a:r>
              <a:rPr lang="ru-RU" sz="2800" cap="none" dirty="0" smtClean="0">
                <a:solidFill>
                  <a:srgbClr val="3333FF"/>
                </a:solidFill>
              </a:rPr>
              <a:t/>
            </a:r>
            <a:br>
              <a:rPr lang="ru-RU" sz="2800" cap="none" dirty="0" smtClean="0">
                <a:solidFill>
                  <a:srgbClr val="3333FF"/>
                </a:solidFill>
              </a:rPr>
            </a:br>
            <a:r>
              <a:rPr lang="ru-RU" sz="2800" cap="none" dirty="0" smtClean="0">
                <a:solidFill>
                  <a:srgbClr val="3333FF"/>
                </a:solidFill>
              </a:rPr>
              <a:t> </a:t>
            </a: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Музыкально - дидактическая игра:</a:t>
            </a:r>
            <a:b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« Свари компот»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20483" name="Содержимое 7" descr="инструментиы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2143116"/>
            <a:ext cx="2214562" cy="1476375"/>
          </a:xfrm>
        </p:spPr>
      </p:pic>
      <p:pic>
        <p:nvPicPr>
          <p:cNvPr id="20484" name="Рисунок 8" descr="фрукты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86313"/>
            <a:ext cx="2271713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9" descr="дирижер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38" y="2786063"/>
            <a:ext cx="26289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0" descr="дети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3" y="2143125"/>
            <a:ext cx="40957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107157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cap="none" dirty="0" smtClean="0">
                <a:solidFill>
                  <a:srgbClr val="3333FF"/>
                </a:solidFill>
              </a:rPr>
              <a:t> «</a:t>
            </a: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Подарки за находку»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21507" name="Рисунок 11" descr="поезд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500313"/>
            <a:ext cx="3157538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12" descr="скрипичный ключ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214563"/>
            <a:ext cx="31527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13" descr="машинистик.jpg"/>
          <p:cNvPicPr>
            <a:picLocks noChangeAspect="1"/>
          </p:cNvPicPr>
          <p:nvPr/>
        </p:nvPicPr>
        <p:blipFill>
          <a:blip r:embed="rId5"/>
          <a:srcRect l="2940" t="2170" r="5882" b="4523"/>
          <a:stretch>
            <a:fillRect/>
          </a:stretch>
        </p:blipFill>
        <p:spPr bwMode="auto">
          <a:xfrm>
            <a:off x="6572250" y="2357438"/>
            <a:ext cx="221456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32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Подведение </a:t>
            </a:r>
            <a:r>
              <a:rPr lang="ru-RU" sz="3200" cap="none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итогов </a:t>
            </a:r>
            <a:endParaRPr lang="ru-RU" sz="3200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14313" y="1643063"/>
            <a:ext cx="8686800" cy="4525962"/>
          </a:xfrm>
          <a:ln>
            <a:solidFill>
              <a:srgbClr val="FF0000"/>
            </a:solidFill>
          </a:ln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Все задания выполнены.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 Ноты найдены.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Совместная беседа.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Исполнение песенки ( по выбору детей).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 algn="r"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</p:txBody>
      </p:sp>
      <p:pic>
        <p:nvPicPr>
          <p:cNvPr id="22532" name="Picture 5" descr="C:\Users\Home\Downloads\ноты\скрипичный ключ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4000500"/>
            <a:ext cx="2962275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/>
              <a:t>  </a:t>
            </a:r>
            <a:r>
              <a:rPr lang="ru-RU" sz="5400" b="1" smtClean="0">
                <a:solidFill>
                  <a:srgbClr val="3333FF"/>
                </a:solidFill>
              </a:rPr>
              <a:t>Спасибо за внимание! </a:t>
            </a:r>
          </a:p>
          <a:p>
            <a:pPr algn="ctr">
              <a:buFont typeface="Wingdings 2" pitchFamily="18" charset="2"/>
              <a:buNone/>
            </a:pPr>
            <a:endParaRPr lang="ru-RU" smtClean="0"/>
          </a:p>
          <a:p>
            <a:pPr algn="ctr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3555" name="Picture 3" descr="C:\Users\Home\Downloads\ноты\дети обнимаютс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714625"/>
            <a:ext cx="3894138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32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Виды культурно – досуговой деятельности:</a:t>
            </a:r>
            <a:endParaRPr lang="ru-RU" sz="3200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85750" y="1571625"/>
            <a:ext cx="8686800" cy="452596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Отдых.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Развлечения.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Праздники.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/>
              <a:t>Творчество.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/>
          </a:p>
        </p:txBody>
      </p:sp>
      <p:pic>
        <p:nvPicPr>
          <p:cNvPr id="11268" name="Picture 2" descr="C:\Users\Home\Downloads\ноты\дети играют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875"/>
            <a:ext cx="4068763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C:\Users\Home\Downloads\ноты\дети танцуют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3571875"/>
            <a:ext cx="37861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329613" cy="838200"/>
          </a:xfr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Музыкальное развлечение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</a:rPr>
              <a:t>« В поисках семи ноток»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(для детей старшего возраста)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14313" y="1643063"/>
            <a:ext cx="8686800" cy="45259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defRPr/>
            </a:pPr>
            <a:endParaRPr lang="ru-RU" sz="3200" dirty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«В поисках пропавших ноток»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  <a:cs typeface="+mn-cs"/>
              </a:rPr>
              <a:t>(для детей старшего возраста)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ru-RU" sz="32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pic>
        <p:nvPicPr>
          <p:cNvPr id="12293" name="Picture 5" descr="C:\Users\Home\Downloads\бабоч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857625"/>
            <a:ext cx="3236913" cy="1714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Цель развлечения: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/>
              <a:t>Развитие эмоциональной сферы дошкольников с использованием различных видов музыкальной деятельности.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/>
              <a:t>Закрепление знаний об окружающем мире. 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/>
              <a:t>Развитие речи, творческой инициативы, эстетического вкуса.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dirty="0" smtClean="0"/>
              <a:t>Поднятие настроения и жизненного тонуса.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dirty="0" smtClean="0"/>
          </a:p>
        </p:txBody>
      </p:sp>
      <p:pic>
        <p:nvPicPr>
          <p:cNvPr id="13316" name="Picture 4" descr="C:\Users\Home\Downloads\pokaz_instrument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000500"/>
            <a:ext cx="2786063" cy="1717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317" name="Picture 3" descr="C:\Users\Home\Downloads\дети поют.jpg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4000500"/>
            <a:ext cx="2917825" cy="17462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318" name="Picture 5" descr="C:\Users\Home\Downloads\ноты\нот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5" y="4214813"/>
            <a:ext cx="2143125" cy="11890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382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Задачи</a:t>
            </a:r>
            <a:r>
              <a:rPr lang="ru-RU" cap="none" dirty="0" smtClean="0">
                <a:solidFill>
                  <a:srgbClr val="3333FF"/>
                </a:solidFill>
              </a:rPr>
              <a:t>:</a:t>
            </a:r>
            <a:endParaRPr lang="ru-RU" cap="none" dirty="0">
              <a:solidFill>
                <a:srgbClr val="3333FF"/>
              </a:solidFill>
            </a:endParaRPr>
          </a:p>
        </p:txBody>
      </p:sp>
      <p:sp>
        <p:nvSpPr>
          <p:cNvPr id="14339" name="Содержимое 11"/>
          <p:cNvSpPr>
            <a:spLocks noGrp="1"/>
          </p:cNvSpPr>
          <p:nvPr>
            <p:ph idx="1"/>
          </p:nvPr>
        </p:nvSpPr>
        <p:spPr>
          <a:xfrm>
            <a:off x="571500" y="1357313"/>
            <a:ext cx="7858125" cy="4857750"/>
          </a:xfrm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u="sng" smtClean="0">
                <a:solidFill>
                  <a:schemeClr val="tx1"/>
                </a:solidFill>
              </a:rPr>
              <a:t>Образовательные</a:t>
            </a:r>
            <a:r>
              <a:rPr lang="ru-RU" sz="1800" smtClean="0">
                <a:solidFill>
                  <a:schemeClr val="tx1"/>
                </a:solidFill>
              </a:rPr>
              <a:t>:</a:t>
            </a:r>
            <a:r>
              <a:rPr lang="ru-RU" sz="2800" smtClean="0">
                <a:solidFill>
                  <a:schemeClr val="tx1"/>
                </a:solidFill>
              </a:rPr>
              <a:t> </a:t>
            </a:r>
            <a:r>
              <a:rPr lang="ru-RU" sz="1800" smtClean="0">
                <a:solidFill>
                  <a:schemeClr val="tx1"/>
                </a:solidFill>
              </a:rPr>
              <a:t>вовлечение каждого ребенка в творческий процесс, усвоение новых знаний, закрепление имеющихся.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u="sng" smtClean="0">
                <a:solidFill>
                  <a:schemeClr val="tx1"/>
                </a:solidFill>
              </a:rPr>
              <a:t>Развивающие</a:t>
            </a:r>
            <a:r>
              <a:rPr lang="ru-RU" sz="1800" b="1" smtClean="0">
                <a:solidFill>
                  <a:schemeClr val="tx1"/>
                </a:solidFill>
              </a:rPr>
              <a:t>:</a:t>
            </a:r>
            <a:r>
              <a:rPr lang="ru-RU" sz="1800" smtClean="0">
                <a:solidFill>
                  <a:schemeClr val="tx1"/>
                </a:solidFill>
              </a:rPr>
              <a:t> развитие интереса, творческих способностей, воображения поисковой активности, стремление к новизне.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u="sng" smtClean="0">
                <a:solidFill>
                  <a:schemeClr val="tx1"/>
                </a:solidFill>
              </a:rPr>
              <a:t>Воспитательные</a:t>
            </a:r>
            <a:r>
              <a:rPr lang="ru-RU" sz="1800" b="1" smtClean="0">
                <a:solidFill>
                  <a:schemeClr val="tx1"/>
                </a:solidFill>
              </a:rPr>
              <a:t>:</a:t>
            </a:r>
            <a:r>
              <a:rPr lang="ru-RU" sz="1800" smtClean="0">
                <a:solidFill>
                  <a:schemeClr val="tx1"/>
                </a:solidFill>
              </a:rPr>
              <a:t> воспитание доброжелательности, взаимопомощи, толерантности, формирование навыков взаимодействия со сверстниками.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endParaRPr lang="ru-RU" sz="1800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b="1" u="sng" smtClean="0">
                <a:solidFill>
                  <a:schemeClr val="tx1"/>
                </a:solidFill>
              </a:rPr>
              <a:t>Здоровьесберегающие</a:t>
            </a:r>
            <a:r>
              <a:rPr lang="ru-RU" sz="1800" smtClean="0">
                <a:solidFill>
                  <a:schemeClr val="tx1"/>
                </a:solidFill>
              </a:rPr>
              <a:t>: создать положительное эмоциональное состояние детей и их психологическую удовлетворенность в творческих проявлениях; снять психоэмоциональную нагрузку ; укрепление эмоционального благополучия.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smtClean="0"/>
          </a:p>
          <a:p>
            <a:pPr eaLnBrk="1" hangingPunct="1">
              <a:buFont typeface="Wingdings" pitchFamily="2" charset="2"/>
              <a:buChar char="v"/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Методы и приемы: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7411" name="Содержимое 6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 typeface="Courier New" pitchFamily="49" charset="0"/>
              <a:buChar char="o"/>
              <a:defRPr/>
            </a:pPr>
            <a:endParaRPr lang="ru-RU" sz="1800" dirty="0" smtClean="0"/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800" u="sng" dirty="0" smtClean="0">
                <a:solidFill>
                  <a:schemeClr val="tx1"/>
                </a:solidFill>
              </a:rPr>
              <a:t>Наглядные</a:t>
            </a:r>
            <a:r>
              <a:rPr lang="ru-RU" sz="1800" dirty="0" smtClean="0">
                <a:solidFill>
                  <a:schemeClr val="tx1"/>
                </a:solidFill>
              </a:rPr>
              <a:t> ( ритмические карточки, иллюстрационный материал, дирижерская палочка, муляжи фруктов, колпак фартук повара, шапочки детские – фрукты, детские музыкальные и шумовые инструменты).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800" u="sng" dirty="0" smtClean="0">
                <a:solidFill>
                  <a:schemeClr val="tx1"/>
                </a:solidFill>
              </a:rPr>
              <a:t>Словесные</a:t>
            </a:r>
            <a:r>
              <a:rPr lang="ru-RU" sz="1800" dirty="0" smtClean="0">
                <a:solidFill>
                  <a:schemeClr val="tx1"/>
                </a:solidFill>
              </a:rPr>
              <a:t> (беседа, вопросы, совместное обсуждение).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u-RU" sz="1800" u="sng" dirty="0" smtClean="0">
                <a:solidFill>
                  <a:schemeClr val="tx1"/>
                </a:solidFill>
              </a:rPr>
              <a:t>Практические </a:t>
            </a:r>
            <a:r>
              <a:rPr lang="ru-RU" sz="1800" dirty="0" smtClean="0">
                <a:solidFill>
                  <a:schemeClr val="tx1"/>
                </a:solidFill>
              </a:rPr>
              <a:t>( игры, песни, совместное </a:t>
            </a:r>
            <a:r>
              <a:rPr lang="ru-RU" sz="1800" dirty="0" err="1" smtClean="0">
                <a:solidFill>
                  <a:schemeClr val="tx1"/>
                </a:solidFill>
              </a:rPr>
              <a:t>музицирование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ru-RU" sz="1800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Char char="v"/>
              <a:defRPr/>
            </a:pPr>
            <a:endParaRPr lang="ru-RU" sz="1800" dirty="0" smtClean="0">
              <a:solidFill>
                <a:srgbClr val="3333FF"/>
              </a:solidFill>
            </a:endParaRPr>
          </a:p>
          <a:p>
            <a:pPr eaLnBrk="1" hangingPunct="1">
              <a:buFont typeface="Wingdings" pitchFamily="2" charset="2"/>
              <a:buChar char="v"/>
              <a:defRPr/>
            </a:pPr>
            <a:endParaRPr lang="ru-RU" sz="1800" dirty="0" smtClean="0">
              <a:solidFill>
                <a:srgbClr val="3333FF"/>
              </a:solidFill>
            </a:endParaRPr>
          </a:p>
          <a:p>
            <a:pPr eaLnBrk="1" hangingPunct="1">
              <a:buFont typeface="Courier New" pitchFamily="49" charset="0"/>
              <a:buChar char="o"/>
              <a:defRPr/>
            </a:pPr>
            <a:endParaRPr lang="ru-RU" sz="1800" dirty="0" smtClean="0"/>
          </a:p>
        </p:txBody>
      </p:sp>
      <p:pic>
        <p:nvPicPr>
          <p:cNvPr id="15364" name="Picture 4" descr="C:\Users\Home\Downloads\ноты\вагон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4429125"/>
            <a:ext cx="3000375" cy="1571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928802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	</a:t>
            </a:r>
            <a: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b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«Остановка « Музыкальная»</a:t>
            </a:r>
            <a:b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Музыкально</a:t>
            </a:r>
            <a:r>
              <a:rPr lang="ru-RU" sz="4000" cap="non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– дидактическая игра</a:t>
            </a:r>
            <a:b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« Что мы делаем?»</a:t>
            </a:r>
            <a:br>
              <a:rPr lang="ru-RU" sz="4000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40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6387" name="Picture 4" descr="https://www.perhekeskusmaria.fi/images/events/X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929066"/>
            <a:ext cx="3286125" cy="26304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88" name="Picture 5" descr="C:\Users\Home\Downloads\ноты\дети танцуют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2500306"/>
            <a:ext cx="2428875" cy="1500188"/>
          </a:xfrm>
          <a:noFill/>
          <a:ln>
            <a:solidFill>
              <a:srgbClr val="FF0000"/>
            </a:solidFill>
          </a:ln>
        </p:spPr>
      </p:pic>
      <p:pic>
        <p:nvPicPr>
          <p:cNvPr id="16389" name="Picture 7" descr="C:\Users\Home\Downloads\ноты\марш.jpg"/>
          <p:cNvPicPr>
            <a:picLocks noChangeAspect="1" noChangeArrowheads="1"/>
          </p:cNvPicPr>
          <p:nvPr/>
        </p:nvPicPr>
        <p:blipFill>
          <a:blip r:embed="rId4"/>
          <a:srcRect b="9050"/>
          <a:stretch>
            <a:fillRect/>
          </a:stretch>
        </p:blipFill>
        <p:spPr bwMode="auto">
          <a:xfrm>
            <a:off x="7000892" y="2428868"/>
            <a:ext cx="1831975" cy="2571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Пальчиковая игра: «Бинокль»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</a:rPr>
              <a:t>« Журавлики» ( кур – р – р…)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</a:rPr>
              <a:t>« Лягушки» (ква – ква – ква…)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</a:rPr>
              <a:t>«Змеи» (ш- ш- ш…)</a:t>
            </a: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1800" smtClean="0">
                <a:solidFill>
                  <a:schemeClr val="tx1"/>
                </a:solidFill>
              </a:rPr>
              <a:t> «Котята» ( мяу – мяу – мяу…»)</a:t>
            </a:r>
          </a:p>
        </p:txBody>
      </p:sp>
      <p:pic>
        <p:nvPicPr>
          <p:cNvPr id="19460" name="Рисунок 3" descr="Журавль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300037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4" descr="Змея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714750"/>
            <a:ext cx="20002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5" descr="Кахтятки.jpg"/>
          <p:cNvPicPr>
            <a:picLocks noChangeAspect="1"/>
          </p:cNvPicPr>
          <p:nvPr/>
        </p:nvPicPr>
        <p:blipFill>
          <a:blip r:embed="rId4"/>
          <a:srcRect l="30852" t="22456" b="10173"/>
          <a:stretch>
            <a:fillRect/>
          </a:stretch>
        </p:blipFill>
        <p:spPr bwMode="auto">
          <a:xfrm>
            <a:off x="6357938" y="4500563"/>
            <a:ext cx="25622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6" descr="Лягуш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1363" y="1714500"/>
            <a:ext cx="20526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571636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«Остановка « </a:t>
            </a:r>
            <a:r>
              <a:rPr lang="ru-RU" cap="none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Загадкино</a:t>
            </a: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».</a:t>
            </a:r>
            <a:b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Музыкально – дидактическая игра</a:t>
            </a:r>
            <a:b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cap="none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« Угадай инструмент»</a:t>
            </a:r>
            <a:endParaRPr lang="ru-RU" cap="none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7411" name="Picture 2" descr="C:\Users\Home\Downloads\ноты\скрипк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48" y="2143116"/>
            <a:ext cx="1571625" cy="1573213"/>
          </a:xfrm>
          <a:noFill/>
        </p:spPr>
      </p:pic>
      <p:pic>
        <p:nvPicPr>
          <p:cNvPr id="17412" name="Picture 3" descr="C:\Users\Home\Downloads\ноты\пианин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428868"/>
            <a:ext cx="2786062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C:\Users\Home\Downloads\ноты\флейт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929066"/>
            <a:ext cx="2736850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C:\Users\Home\Downloads\ноты\бараба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2143116"/>
            <a:ext cx="2428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861</TotalTime>
  <Words>323</Words>
  <Application>Microsoft Office PowerPoint</Application>
  <PresentationFormat>Экран (4:3)</PresentationFormat>
  <Paragraphs>68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Культурно - досуговая деятельность в художественно–эстетическом развитии дошкольников ДОУ в условиях ФГОС</vt:lpstr>
      <vt:lpstr> Виды культурно – досуговой деятельности:</vt:lpstr>
      <vt:lpstr> Музыкальное развлечение</vt:lpstr>
      <vt:lpstr>Цель развлечения:</vt:lpstr>
      <vt:lpstr>Задачи:</vt:lpstr>
      <vt:lpstr>Методы и приемы:</vt:lpstr>
      <vt:lpstr>   «Остановка « Музыкальная» Музыкально – дидактическая игра « Что мы делаем?» </vt:lpstr>
      <vt:lpstr>Пальчиковая игра: «Бинокль»</vt:lpstr>
      <vt:lpstr>«Остановка « Загадкино». Музыкально – дидактическая игра  « Угадай инструмент»</vt:lpstr>
      <vt:lpstr> Артикуляционная гимнастика:  «Выключи звук»</vt:lpstr>
      <vt:lpstr>Остановка « Оркестровая»  Музыкально - дидактическая игра: « Свари компот»</vt:lpstr>
      <vt:lpstr> «Подарки за находку»</vt:lpstr>
      <vt:lpstr>Подведение итогов 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Художественно – эстетическое развитие дошкольников ДОУ в музыкальной деятельности в условиях ФГОС</dc:title>
  <dc:creator>Home</dc:creator>
  <cp:lastModifiedBy>Home</cp:lastModifiedBy>
  <cp:revision>11</cp:revision>
  <dcterms:created xsi:type="dcterms:W3CDTF">2019-11-15T19:32:38Z</dcterms:created>
  <dcterms:modified xsi:type="dcterms:W3CDTF">2020-11-08T18:19:35Z</dcterms:modified>
</cp:coreProperties>
</file>