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70" r:id="rId3"/>
    <p:sldId id="259" r:id="rId4"/>
    <p:sldId id="257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6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324" autoAdjust="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388CC1F-676E-4D4F-91DF-56F9CB96C648}" type="datetimeFigureOut">
              <a:rPr lang="ru-RU" smtClean="0"/>
              <a:pPr/>
              <a:t>21.08.2019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F6F66F7-6F68-42DF-801E-CA7AE9B200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88CC1F-676E-4D4F-91DF-56F9CB96C648}" type="datetimeFigureOut">
              <a:rPr lang="ru-RU" smtClean="0"/>
              <a:pPr/>
              <a:t>21.08.2019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F66F7-6F68-42DF-801E-CA7AE9B200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88CC1F-676E-4D4F-91DF-56F9CB96C648}" type="datetimeFigureOut">
              <a:rPr lang="ru-RU" smtClean="0"/>
              <a:pPr/>
              <a:t>21.08.2019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F66F7-6F68-42DF-801E-CA7AE9B200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88CC1F-676E-4D4F-91DF-56F9CB96C648}" type="datetimeFigureOut">
              <a:rPr lang="ru-RU" smtClean="0"/>
              <a:pPr/>
              <a:t>21.08.2019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F66F7-6F68-42DF-801E-CA7AE9B200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88CC1F-676E-4D4F-91DF-56F9CB96C648}" type="datetimeFigureOut">
              <a:rPr lang="ru-RU" smtClean="0"/>
              <a:pPr/>
              <a:t>21.08.2019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F66F7-6F68-42DF-801E-CA7AE9B200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88CC1F-676E-4D4F-91DF-56F9CB96C648}" type="datetimeFigureOut">
              <a:rPr lang="ru-RU" smtClean="0"/>
              <a:pPr/>
              <a:t>21.08.2019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F66F7-6F68-42DF-801E-CA7AE9B200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88CC1F-676E-4D4F-91DF-56F9CB96C648}" type="datetimeFigureOut">
              <a:rPr lang="ru-RU" smtClean="0"/>
              <a:pPr/>
              <a:t>21.08.2019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F66F7-6F68-42DF-801E-CA7AE9B200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88CC1F-676E-4D4F-91DF-56F9CB96C648}" type="datetimeFigureOut">
              <a:rPr lang="ru-RU" smtClean="0"/>
              <a:pPr/>
              <a:t>21.08.2019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F66F7-6F68-42DF-801E-CA7AE9B200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88CC1F-676E-4D4F-91DF-56F9CB96C648}" type="datetimeFigureOut">
              <a:rPr lang="ru-RU" smtClean="0"/>
              <a:pPr/>
              <a:t>21.08.2019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F66F7-6F68-42DF-801E-CA7AE9B200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388CC1F-676E-4D4F-91DF-56F9CB96C648}" type="datetimeFigureOut">
              <a:rPr lang="ru-RU" smtClean="0"/>
              <a:pPr/>
              <a:t>21.08.2019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F66F7-6F68-42DF-801E-CA7AE9B200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388CC1F-676E-4D4F-91DF-56F9CB96C648}" type="datetimeFigureOut">
              <a:rPr lang="ru-RU" smtClean="0"/>
              <a:pPr/>
              <a:t>21.08.2019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F6F66F7-6F68-42DF-801E-CA7AE9B200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388CC1F-676E-4D4F-91DF-56F9CB96C648}" type="datetimeFigureOut">
              <a:rPr lang="ru-RU" smtClean="0"/>
              <a:pPr/>
              <a:t>21.08.2019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F6F66F7-6F68-42DF-801E-CA7AE9B200C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audio" Target="file:///D:\&#1044;&#1086;&#1082;&#1091;&#1084;&#1077;&#1085;&#1090;&#1099;\&#1044;&#1086;&#1082;&#1091;&#1084;&#1077;&#1085;&#1090;&#1099;%20&#1084;&#1072;&#1084;&#1099;\&#1055;&#1088;&#1077;&#1076;&#1084;&#1077;&#1090;\&#1052;&#1080;&#1088;%20&#1089;&#1083;&#1086;&#1074;&#1072;%20&#1052;&#1077;&#1090;&#1072;&#1087;&#1088;&#1077;&#1076;&#1084;&#1077;&#1090;\8%20&#1082;&#1083;&#1072;&#1089;&#1089;\&#1048;&#1089;&#1090;&#1086;&#1088;&#1080;&#1103;\Milva%20-%20Venceremos.mp3" TargetMode="External"/><Relationship Id="rId7" Type="http://schemas.openxmlformats.org/officeDocument/2006/relationships/image" Target="../media/image15.png"/><Relationship Id="rId2" Type="http://schemas.openxmlformats.org/officeDocument/2006/relationships/audio" Target="file:///D:\&#1044;&#1086;&#1082;&#1091;&#1084;&#1077;&#1085;&#1090;&#1099;\&#1044;&#1086;&#1082;&#1091;&#1084;&#1077;&#1085;&#1090;&#1099;%20&#1084;&#1072;&#1084;&#1099;\&#1055;&#1088;&#1077;&#1076;&#1084;&#1077;&#1090;\&#1052;&#1080;&#1088;%20&#1089;&#1083;&#1086;&#1074;&#1072;%20&#1052;&#1077;&#1090;&#1072;&#1087;&#1088;&#1077;&#1076;&#1084;&#1077;&#1090;\8%20&#1082;&#1083;&#1072;&#1089;&#1089;\&#1048;&#1089;&#1090;&#1086;&#1088;&#1080;&#1103;\Voennye-Svyaschennaya-voyna-minus(muzofon.com).mp3" TargetMode="External"/><Relationship Id="rId1" Type="http://schemas.openxmlformats.org/officeDocument/2006/relationships/audio" Target="file:///D:\&#1044;&#1086;&#1082;&#1091;&#1084;&#1077;&#1085;&#1090;&#1099;\&#1044;&#1086;&#1082;&#1091;&#1084;&#1077;&#1085;&#1090;&#1099;%20&#1084;&#1072;&#1084;&#1099;\&#1055;&#1088;&#1077;&#1076;&#1084;&#1077;&#1090;\&#1052;&#1080;&#1088;%20&#1089;&#1083;&#1086;&#1074;&#1072;%20&#1052;&#1077;&#1090;&#1072;&#1087;&#1088;&#1077;&#1076;&#1084;&#1077;&#1090;\8%20&#1082;&#1083;&#1072;&#1089;&#1089;\&#1048;&#1089;&#1090;&#1086;&#1088;&#1080;&#1103;\nemeckiy-marsh-Lili-Marlen(muzofon.com).mp3" TargetMode="External"/><Relationship Id="rId6" Type="http://schemas.openxmlformats.org/officeDocument/2006/relationships/image" Target="../media/image14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18.jpeg"/><Relationship Id="rId4" Type="http://schemas.openxmlformats.org/officeDocument/2006/relationships/audio" Target="file:///D:\&#1044;&#1086;&#1082;&#1091;&#1084;&#1077;&#1085;&#1090;&#1099;\&#1044;&#1086;&#1082;&#1091;&#1084;&#1077;&#1085;&#1090;&#1099;%20&#1084;&#1072;&#1084;&#1099;\&#1055;&#1088;&#1077;&#1076;&#1084;&#1077;&#1090;\&#1052;&#1080;&#1088;%20&#1089;&#1083;&#1086;&#1074;&#1072;%20&#1052;&#1077;&#1090;&#1072;&#1087;&#1088;&#1077;&#1076;&#1084;&#1077;&#1090;\8%20&#1082;&#1083;&#1072;&#1089;&#1089;\&#1048;&#1089;&#1090;&#1086;&#1088;&#1080;&#1103;\&#1043;&#1080;&#1084;&#1085;_&#1060;&#1088;&#1072;&#1085;&#1094;&#1080;&#1080;_-_&#1052;&#1072;&#1088;&#1089;&#1077;&#1083;&#1100;&#1077;&#1079;&#1072;..mp3" TargetMode="External"/><Relationship Id="rId9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tolkslovar.ru/ch483.html" TargetMode="External"/><Relationship Id="rId2" Type="http://schemas.openxmlformats.org/officeDocument/2006/relationships/hyperlink" Target="http://tolkslovar.ru/s12902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 smtClean="0"/>
              <a:t>Метапредмет</a:t>
            </a:r>
            <a:r>
              <a:rPr lang="ru-RU" dirty="0" smtClean="0"/>
              <a:t> «СЛОВО»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Мастер-класс в рамках методического семинара «Методы достижения </a:t>
            </a:r>
            <a:r>
              <a:rPr lang="ru-RU" dirty="0" err="1" smtClean="0"/>
              <a:t>метапредметных</a:t>
            </a:r>
            <a:r>
              <a:rPr lang="ru-RU" dirty="0" smtClean="0"/>
              <a:t> результатов в условиях реализации ФГОС» учителя истории и обществознания </a:t>
            </a:r>
            <a:r>
              <a:rPr lang="ru-RU" dirty="0" err="1" smtClean="0"/>
              <a:t>Путри</a:t>
            </a:r>
            <a:r>
              <a:rPr lang="ru-RU" dirty="0" smtClean="0"/>
              <a:t> </a:t>
            </a:r>
            <a:r>
              <a:rPr lang="ru-RU" smtClean="0"/>
              <a:t>Галины Александровны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2573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Определи  историческую эпоху по отрывку из музыкального произведения</a:t>
            </a:r>
            <a:endParaRPr lang="ru-RU" dirty="0"/>
          </a:p>
        </p:txBody>
      </p:sp>
      <p:pic>
        <p:nvPicPr>
          <p:cNvPr id="5" name="nemeckiy-marsh-Lili-Marlen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2000232" y="3000372"/>
            <a:ext cx="785818" cy="785818"/>
          </a:xfrm>
          <a:prstGeom prst="rect">
            <a:avLst/>
          </a:prstGeom>
        </p:spPr>
      </p:pic>
      <p:pic>
        <p:nvPicPr>
          <p:cNvPr id="7" name="Voennye-Svyaschennaya-voyna-minus(muzofon.com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/>
          <a:stretch>
            <a:fillRect/>
          </a:stretch>
        </p:blipFill>
        <p:spPr>
          <a:xfrm>
            <a:off x="4500562" y="3000372"/>
            <a:ext cx="733428" cy="733428"/>
          </a:xfrm>
          <a:prstGeom prst="rect">
            <a:avLst/>
          </a:prstGeom>
        </p:spPr>
      </p:pic>
      <p:pic>
        <p:nvPicPr>
          <p:cNvPr id="11" name="Milva - Venceremos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8"/>
          <a:stretch>
            <a:fillRect/>
          </a:stretch>
        </p:blipFill>
        <p:spPr>
          <a:xfrm>
            <a:off x="3286116" y="3000372"/>
            <a:ext cx="733428" cy="733428"/>
          </a:xfrm>
          <a:prstGeom prst="rect">
            <a:avLst/>
          </a:prstGeom>
        </p:spPr>
      </p:pic>
      <p:pic>
        <p:nvPicPr>
          <p:cNvPr id="14" name="Гимн_Франции_-_Марсельеза.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9"/>
          <a:stretch>
            <a:fillRect/>
          </a:stretch>
        </p:blipFill>
        <p:spPr>
          <a:xfrm>
            <a:off x="5572132" y="3000372"/>
            <a:ext cx="714380" cy="714380"/>
          </a:xfrm>
          <a:prstGeom prst="rect">
            <a:avLst/>
          </a:prstGeom>
        </p:spPr>
      </p:pic>
      <p:pic>
        <p:nvPicPr>
          <p:cNvPr id="6146" name="Picture 2" descr="C:\Users\galina11\Desktop\img8.jpg"/>
          <p:cNvPicPr>
            <a:picLocks noGrp="1" noChangeAspect="1" noChangeArrowheads="1"/>
          </p:cNvPicPr>
          <p:nvPr>
            <p:ph idx="1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9544" y="3861049"/>
            <a:ext cx="4914878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733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9437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37175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270216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УПРАЖНЕНИЯ: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>
            <a:normAutofit/>
          </a:bodyPr>
          <a:lstStyle/>
          <a:p>
            <a:r>
              <a:rPr lang="ru-RU" sz="1700" b="1" dirty="0"/>
              <a:t>Вспомним историю нашей </a:t>
            </a:r>
            <a:r>
              <a:rPr lang="ru-RU" sz="1700" b="1" dirty="0" smtClean="0"/>
              <a:t>страны».</a:t>
            </a:r>
          </a:p>
          <a:p>
            <a:pPr marL="109728" indent="0">
              <a:buNone/>
            </a:pPr>
            <a:r>
              <a:rPr lang="ru-RU" sz="1700" b="1" dirty="0" smtClean="0"/>
              <a:t>     </a:t>
            </a:r>
            <a:r>
              <a:rPr lang="ru-RU" sz="1700" dirty="0" smtClean="0"/>
              <a:t>Ответить на вопросы по истории Родины.</a:t>
            </a:r>
            <a:endParaRPr lang="ru-RU" sz="1700" dirty="0"/>
          </a:p>
          <a:p>
            <a:r>
              <a:rPr lang="ru-RU" sz="1700" dirty="0" smtClean="0"/>
              <a:t>.</a:t>
            </a:r>
            <a:r>
              <a:rPr lang="ru-RU" sz="1700" b="1" dirty="0" smtClean="0"/>
              <a:t>«Бабушкин </a:t>
            </a:r>
            <a:r>
              <a:rPr lang="ru-RU" sz="1700" b="1" dirty="0"/>
              <a:t>сундучок»</a:t>
            </a:r>
            <a:endParaRPr lang="ru-RU" sz="1700" dirty="0"/>
          </a:p>
          <a:p>
            <a:pPr marL="624078" indent="-514350">
              <a:buAutoNum type="arabicPeriod"/>
            </a:pPr>
            <a:r>
              <a:rPr lang="ru-RU" sz="1700" dirty="0" smtClean="0"/>
              <a:t>Назовите </a:t>
            </a:r>
            <a:r>
              <a:rPr lang="ru-RU" sz="1700" dirty="0"/>
              <a:t>как можно больше пословиц и поговорок о Родине </a:t>
            </a:r>
            <a:r>
              <a:rPr lang="ru-RU" sz="1700" dirty="0" smtClean="0"/>
              <a:t>.</a:t>
            </a:r>
          </a:p>
          <a:p>
            <a:pPr marL="624078" indent="-514350">
              <a:buAutoNum type="arabicPeriod"/>
            </a:pPr>
            <a:endParaRPr lang="ru-RU" sz="1700" dirty="0" smtClean="0"/>
          </a:p>
          <a:p>
            <a:pPr marL="624078" indent="-514350">
              <a:buAutoNum type="arabicPeriod"/>
            </a:pPr>
            <a:r>
              <a:rPr lang="ru-RU" sz="1700" dirty="0" smtClean="0"/>
              <a:t>ПРОЧТИТЕ ОТРЫВОК  стиха о </a:t>
            </a:r>
            <a:r>
              <a:rPr lang="ru-RU" sz="1700" dirty="0"/>
              <a:t>Родине </a:t>
            </a:r>
            <a:r>
              <a:rPr lang="ru-RU" sz="1700" dirty="0" smtClean="0"/>
              <a:t>.  </a:t>
            </a:r>
          </a:p>
          <a:p>
            <a:pPr marL="109728" indent="0">
              <a:buNone/>
            </a:pPr>
            <a:r>
              <a:rPr lang="ru-RU" sz="1700" dirty="0" smtClean="0"/>
              <a:t>             </a:t>
            </a:r>
          </a:p>
          <a:p>
            <a:pPr marL="109728" indent="0">
              <a:buNone/>
            </a:pPr>
            <a:r>
              <a:rPr lang="ru-RU" sz="1700" b="1" dirty="0" smtClean="0"/>
              <a:t>Коллективная </a:t>
            </a:r>
            <a:r>
              <a:rPr lang="ru-RU" sz="1700" b="1" dirty="0"/>
              <a:t>творческая работа «Коллаж </a:t>
            </a:r>
            <a:r>
              <a:rPr lang="ru-RU" sz="1700" b="1" dirty="0" smtClean="0"/>
              <a:t>«</a:t>
            </a:r>
            <a:r>
              <a:rPr lang="ru-RU" sz="1700" b="1" dirty="0"/>
              <a:t>Наша Родина – Россия</a:t>
            </a:r>
            <a:r>
              <a:rPr lang="ru-RU" sz="1700" b="1" dirty="0" smtClean="0"/>
              <a:t>».</a:t>
            </a:r>
            <a:endParaRPr lang="ru-RU" sz="1700" dirty="0"/>
          </a:p>
          <a:p>
            <a:r>
              <a:rPr lang="ru-RU" sz="1700" dirty="0" smtClean="0"/>
              <a:t> Составить коллаж</a:t>
            </a:r>
            <a:r>
              <a:rPr lang="ru-RU" sz="1700" dirty="0"/>
              <a:t>, который будет использоваться </a:t>
            </a:r>
            <a:endParaRPr lang="ru-RU" sz="1700" dirty="0" smtClean="0"/>
          </a:p>
          <a:p>
            <a:pPr marL="109728" indent="0">
              <a:buNone/>
            </a:pPr>
            <a:r>
              <a:rPr lang="ru-RU" sz="1700" dirty="0" smtClean="0"/>
              <a:t>в </a:t>
            </a:r>
            <a:r>
              <a:rPr lang="ru-RU" sz="1700" dirty="0"/>
              <a:t>тематической выставке  </a:t>
            </a:r>
            <a:r>
              <a:rPr lang="ru-RU" sz="1700" dirty="0" smtClean="0"/>
              <a:t>ко дню Конституции России.</a:t>
            </a:r>
            <a:endParaRPr lang="ru-RU" sz="1700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Как ваша жизнь  связана с РОДИНОЙ ? 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Что из событий последних лет войдёт в историю РОДИНЫ ?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Трудные вопросы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ru-RU" dirty="0">
                <a:solidFill>
                  <a:srgbClr val="C00000"/>
                </a:solidFill>
              </a:rPr>
              <a:t>Предлагаю создать образ Родины</a:t>
            </a:r>
            <a:r>
              <a:rPr lang="ru-RU" dirty="0"/>
              <a:t>.</a:t>
            </a:r>
          </a:p>
          <a:p>
            <a:r>
              <a:rPr lang="ru-RU" dirty="0"/>
              <a:t>- Закройте глаза, представьте тот образ, который возникает при слове «Родина» (педагоги описывают те образы, которые возникли</a:t>
            </a:r>
            <a:r>
              <a:rPr lang="ru-RU" dirty="0" smtClean="0"/>
              <a:t>:…) (</a:t>
            </a:r>
            <a:r>
              <a:rPr lang="ru-RU" dirty="0"/>
              <a:t>включается спокойная релаксационная музыка</a:t>
            </a:r>
            <a:r>
              <a:rPr lang="ru-RU" dirty="0" smtClean="0"/>
              <a:t>).</a:t>
            </a:r>
          </a:p>
          <a:p>
            <a:r>
              <a:rPr lang="ru-RU" dirty="0"/>
              <a:t>В заповедях бога Перуна сказано: «Не продавайте землю свою за злато и серебро, ибо проклятия, вы, на себя призовёте, и не будет вам прощения во все дни без остатка… »</a:t>
            </a:r>
          </a:p>
          <a:p>
            <a:pPr lvl="0"/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Создание образа слова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dirty="0">
                <a:solidFill>
                  <a:srgbClr val="FF0000"/>
                </a:solidFill>
              </a:rPr>
              <a:t>Спасибо за работу!</a:t>
            </a:r>
            <a:br>
              <a:rPr lang="ru-RU" sz="4000" dirty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1800" dirty="0" smtClean="0"/>
              <a:t>     Научитесь </a:t>
            </a:r>
            <a:r>
              <a:rPr lang="ru-RU" sz="1800" dirty="0"/>
              <a:t>говорить важные  </a:t>
            </a:r>
            <a:r>
              <a:rPr lang="ru-RU" sz="1800" dirty="0" smtClean="0"/>
              <a:t> </a:t>
            </a:r>
            <a:r>
              <a:rPr lang="ru-RU" sz="1800" b="1" dirty="0" smtClean="0"/>
              <a:t>слова.</a:t>
            </a:r>
          </a:p>
          <a:p>
            <a:r>
              <a:rPr lang="ru-RU" sz="1800" dirty="0" smtClean="0"/>
              <a:t> </a:t>
            </a:r>
            <a:r>
              <a:rPr lang="ru-RU" sz="1800" b="1" dirty="0"/>
              <a:t>Шесть</a:t>
            </a:r>
            <a:r>
              <a:rPr lang="ru-RU" sz="1800" dirty="0"/>
              <a:t> важных слов: «Я признаю, что допустил эту ошибку». </a:t>
            </a:r>
            <a:endParaRPr lang="ru-RU" sz="1800" dirty="0" smtClean="0"/>
          </a:p>
          <a:p>
            <a:r>
              <a:rPr lang="ru-RU" sz="1800" b="1" dirty="0" smtClean="0"/>
              <a:t>Пять</a:t>
            </a:r>
            <a:r>
              <a:rPr lang="ru-RU" sz="1800" dirty="0" smtClean="0"/>
              <a:t> </a:t>
            </a:r>
            <a:r>
              <a:rPr lang="ru-RU" sz="1800" dirty="0"/>
              <a:t>важных слов: «Ты сделал это просто чудесно». </a:t>
            </a:r>
            <a:endParaRPr lang="ru-RU" sz="1800" dirty="0" smtClean="0"/>
          </a:p>
          <a:p>
            <a:r>
              <a:rPr lang="ru-RU" sz="1800" b="1" dirty="0" smtClean="0"/>
              <a:t>Четыре</a:t>
            </a:r>
            <a:r>
              <a:rPr lang="ru-RU" sz="1800" dirty="0" smtClean="0"/>
              <a:t>  важных </a:t>
            </a:r>
            <a:r>
              <a:rPr lang="ru-RU" sz="1800" dirty="0"/>
              <a:t>слова: «А как ты считаешь?» </a:t>
            </a:r>
            <a:endParaRPr lang="ru-RU" sz="1800" dirty="0" smtClean="0"/>
          </a:p>
          <a:p>
            <a:r>
              <a:rPr lang="ru-RU" sz="1800" b="1" dirty="0" smtClean="0"/>
              <a:t>Тр</a:t>
            </a:r>
            <a:r>
              <a:rPr lang="ru-RU" sz="1800" dirty="0" smtClean="0"/>
              <a:t>и </a:t>
            </a:r>
            <a:r>
              <a:rPr lang="ru-RU" sz="1800" dirty="0"/>
              <a:t>важных слова: «Вы посоветуйте, пожалуйста». </a:t>
            </a:r>
            <a:endParaRPr lang="ru-RU" sz="1800" dirty="0" smtClean="0"/>
          </a:p>
          <a:p>
            <a:r>
              <a:rPr lang="ru-RU" sz="1800" b="1" dirty="0" smtClean="0"/>
              <a:t>Два</a:t>
            </a:r>
            <a:r>
              <a:rPr lang="ru-RU" sz="1800" dirty="0" smtClean="0"/>
              <a:t> </a:t>
            </a:r>
            <a:r>
              <a:rPr lang="ru-RU" sz="1800" dirty="0"/>
              <a:t>важных слова: «Искренне благодарю». </a:t>
            </a:r>
            <a:endParaRPr lang="ru-RU" sz="1800" dirty="0" smtClean="0"/>
          </a:p>
          <a:p>
            <a:r>
              <a:rPr lang="ru-RU" sz="1800" b="1" dirty="0" smtClean="0"/>
              <a:t>Важнейшее </a:t>
            </a:r>
            <a:r>
              <a:rPr lang="ru-RU" sz="1800" b="1" dirty="0"/>
              <a:t>слово</a:t>
            </a:r>
            <a:r>
              <a:rPr lang="ru-RU" sz="1800" dirty="0"/>
              <a:t>: «Мы</a:t>
            </a:r>
            <a:r>
              <a:rPr lang="ru-RU" sz="1800" dirty="0" smtClean="0"/>
              <a:t>»!!!</a:t>
            </a:r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galina11\Desktop\DSC0209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2" y="1481138"/>
            <a:ext cx="6034616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galina11\Desktop\DSC0209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14400" y="-685800"/>
            <a:ext cx="10972800" cy="822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74244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162467"/>
          </a:xfrm>
        </p:spPr>
        <p:txBody>
          <a:bodyPr/>
          <a:lstStyle/>
          <a:p>
            <a:pPr marL="109728" indent="0">
              <a:buNone/>
            </a:pPr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628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«Всеми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возможными способами нужно воспламенять</a:t>
            </a:r>
            <a:br>
              <a:rPr lang="ru-RU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в детях горячее стремление к знанию и учению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»</a:t>
            </a:r>
            <a:b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        </a:t>
            </a:r>
            <a:r>
              <a:rPr lang="ru-RU" sz="2400" b="0" i="1" dirty="0" smtClean="0">
                <a:solidFill>
                  <a:schemeClr val="accent5">
                    <a:lumMod val="50000"/>
                  </a:schemeClr>
                </a:solidFill>
                <a:effectLst/>
              </a:rPr>
              <a:t>Ян </a:t>
            </a:r>
            <a:r>
              <a:rPr lang="ru-RU" sz="2400" b="0" i="1" dirty="0" err="1" smtClean="0">
                <a:solidFill>
                  <a:schemeClr val="accent5">
                    <a:lumMod val="50000"/>
                  </a:schemeClr>
                </a:solidFill>
                <a:effectLst/>
              </a:rPr>
              <a:t>Амос</a:t>
            </a:r>
            <a:r>
              <a:rPr lang="ru-RU" sz="2400" b="0" i="1" dirty="0" smtClean="0">
                <a:solidFill>
                  <a:schemeClr val="accent5">
                    <a:lumMod val="50000"/>
                  </a:schemeClr>
                </a:solidFill>
                <a:effectLst/>
              </a:rPr>
              <a:t> Коменский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   </a:t>
            </a:r>
            <a:r>
              <a:rPr lang="ru-RU" sz="2400" b="0" i="1" dirty="0" smtClean="0">
                <a:solidFill>
                  <a:schemeClr val="accent5">
                    <a:lumMod val="50000"/>
                  </a:schemeClr>
                </a:solidFill>
                <a:effectLst/>
              </a:rPr>
              <a:t/>
            </a:r>
            <a:br>
              <a:rPr lang="ru-RU" sz="2400" b="0" i="1" dirty="0" smtClean="0">
                <a:solidFill>
                  <a:schemeClr val="accent5">
                    <a:lumMod val="50000"/>
                  </a:schemeClr>
                </a:solidFill>
                <a:effectLst/>
              </a:rPr>
            </a:br>
            <a:r>
              <a:rPr lang="ru-RU" sz="2400" b="0" i="1" dirty="0">
                <a:solidFill>
                  <a:schemeClr val="accent5">
                    <a:lumMod val="50000"/>
                  </a:schemeClr>
                </a:solidFill>
                <a:effectLst/>
              </a:rPr>
              <a:t/>
            </a:r>
            <a:br>
              <a:rPr lang="ru-RU" sz="2400" b="0" i="1" dirty="0">
                <a:solidFill>
                  <a:schemeClr val="accent5">
                    <a:lumMod val="50000"/>
                  </a:schemeClr>
                </a:solidFill>
                <a:effectLst/>
              </a:rPr>
            </a:br>
            <a:r>
              <a:rPr lang="ru-RU" sz="2400" b="0" i="1" dirty="0" smtClean="0">
                <a:solidFill>
                  <a:schemeClr val="accent5">
                    <a:lumMod val="50000"/>
                  </a:schemeClr>
                </a:solidFill>
                <a:effectLst/>
              </a:rPr>
              <a:t>                                              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5">
                    <a:lumMod val="50000"/>
                  </a:schemeClr>
                </a:solidFill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83768" y="241333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C:\Users\galina11\Desktop\Johan_amos_comenius_1592-16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402122"/>
            <a:ext cx="3312368" cy="3043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96286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Ассоциации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galina11\Desktop\img1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576"/>
          <a:stretch/>
        </p:blipFill>
        <p:spPr bwMode="auto">
          <a:xfrm>
            <a:off x="4572000" y="4031671"/>
            <a:ext cx="4572000" cy="2826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galina11\Desktop\img1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60" t="5983" r="10482" b="8630"/>
          <a:stretch/>
        </p:blipFill>
        <p:spPr bwMode="auto">
          <a:xfrm>
            <a:off x="899592" y="1268760"/>
            <a:ext cx="5021885" cy="3408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Р</a:t>
            </a:r>
            <a:r>
              <a:rPr lang="ru-RU" dirty="0" smtClean="0">
                <a:solidFill>
                  <a:srgbClr val="FF0000"/>
                </a:solidFill>
              </a:rPr>
              <a:t>одина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galina11\Desktop\slide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975" y="1340768"/>
            <a:ext cx="6242050" cy="4675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Открыть  </a:t>
            </a:r>
            <a:r>
              <a:rPr lang="ru-RU" dirty="0" err="1" smtClean="0"/>
              <a:t>метасмысл</a:t>
            </a:r>
            <a:r>
              <a:rPr lang="ru-RU" dirty="0" smtClean="0"/>
              <a:t> слова  «РОДИНА» -  как это происходит?</a:t>
            </a:r>
          </a:p>
          <a:p>
            <a:endParaRPr lang="ru-RU" dirty="0" smtClean="0"/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Открыть ассоциации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Узнать  значение, происхождение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Привести наглядные примеры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Прочувствовать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Создать свой образ слова </a:t>
            </a:r>
          </a:p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3200" b="1" dirty="0" smtClean="0"/>
              <a:t>РОДИНА - </a:t>
            </a:r>
            <a:r>
              <a:rPr lang="ru-RU" sz="3200" dirty="0" smtClean="0">
                <a:hlinkClick r:id="rId2" tooltip="Страна - СТРАНА  страны, мн. страны и (устар.) страны, ж. 1. Местность, область..."/>
              </a:rPr>
              <a:t>страна</a:t>
            </a:r>
            <a:r>
              <a:rPr lang="ru-RU" sz="3200" dirty="0">
                <a:hlinkClick r:id="rId2" tooltip="Страна - СТРАНА  страны, мн. страны и (устар.) страны, ж. 1. Местность, область..."/>
              </a:rPr>
              <a:t>,</a:t>
            </a:r>
            <a:r>
              <a:rPr lang="ru-RU" sz="3200" dirty="0"/>
              <a:t> в </a:t>
            </a:r>
            <a:r>
              <a:rPr lang="ru-RU" sz="3200" dirty="0" smtClean="0"/>
              <a:t>которой</a:t>
            </a:r>
            <a:r>
              <a:rPr lang="ru-RU" sz="3200" dirty="0"/>
              <a:t> </a:t>
            </a:r>
            <a:r>
              <a:rPr lang="ru-RU" sz="3200" dirty="0">
                <a:hlinkClick r:id="rId3" tooltip="Человек - общественное существо, обладающее сознанием, разумом, субъектобществен..."/>
              </a:rPr>
              <a:t>человек</a:t>
            </a:r>
            <a:r>
              <a:rPr lang="ru-RU" sz="3200" dirty="0"/>
              <a:t> родился и гражданином </a:t>
            </a:r>
            <a:r>
              <a:rPr lang="ru-RU" sz="3200" dirty="0" smtClean="0"/>
              <a:t>которой </a:t>
            </a:r>
            <a:r>
              <a:rPr lang="ru-RU" sz="3200" dirty="0"/>
              <a:t>он </a:t>
            </a:r>
            <a:r>
              <a:rPr lang="ru-RU" sz="3200" dirty="0" smtClean="0"/>
              <a:t>состоит.</a:t>
            </a:r>
          </a:p>
          <a:p>
            <a:pPr algn="just"/>
            <a:r>
              <a:rPr lang="ru-RU" sz="3200" b="1" dirty="0" smtClean="0"/>
              <a:t>Однокоренные слова </a:t>
            </a:r>
            <a:r>
              <a:rPr lang="ru-RU" sz="3200" dirty="0" smtClean="0"/>
              <a:t>– род, родные, родник, </a:t>
            </a:r>
            <a:r>
              <a:rPr lang="ru-RU" sz="3200" dirty="0" err="1" smtClean="0"/>
              <a:t>родители,народ</a:t>
            </a:r>
            <a:r>
              <a:rPr lang="ru-RU" sz="3200" dirty="0" smtClean="0"/>
              <a:t>, родинка…</a:t>
            </a:r>
          </a:p>
          <a:p>
            <a:pPr algn="just"/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Происхождение слова</a:t>
            </a:r>
            <a:endParaRPr lang="ru-RU" dirty="0"/>
          </a:p>
        </p:txBody>
      </p:sp>
      <p:pic>
        <p:nvPicPr>
          <p:cNvPr id="3074" name="Picture 2" descr="C:\Users\galina11\Desktop\hello_html_me740ec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5414" y="4100837"/>
            <a:ext cx="4979074" cy="2757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1071546"/>
            <a:ext cx="8472518" cy="5786454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1.Отчизна</a:t>
            </a:r>
          </a:p>
          <a:p>
            <a:pPr algn="just"/>
            <a:r>
              <a:rPr lang="ru-RU" dirty="0" smtClean="0"/>
              <a:t>2. Отечество</a:t>
            </a:r>
          </a:p>
          <a:p>
            <a:pPr algn="just"/>
            <a:r>
              <a:rPr lang="ru-RU" dirty="0" smtClean="0"/>
              <a:t>3. </a:t>
            </a:r>
            <a:r>
              <a:rPr lang="ru-RU" dirty="0"/>
              <a:t>З</a:t>
            </a:r>
            <a:r>
              <a:rPr lang="ru-RU" dirty="0" smtClean="0"/>
              <a:t>емля отцов</a:t>
            </a:r>
          </a:p>
          <a:p>
            <a:pPr algn="just"/>
            <a:r>
              <a:rPr lang="ru-RU" dirty="0" smtClean="0"/>
              <a:t>4.Родная земля</a:t>
            </a:r>
          </a:p>
          <a:p>
            <a:pPr algn="just"/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Синонимы слова</a:t>
            </a:r>
            <a:endParaRPr lang="ru-RU" dirty="0"/>
          </a:p>
        </p:txBody>
      </p:sp>
      <p:pic>
        <p:nvPicPr>
          <p:cNvPr id="2051" name="Picture 3" descr="C:\Users\galina11\Desktop\bfoto_ru_1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212976"/>
            <a:ext cx="4610857" cy="310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ru-RU" dirty="0" smtClean="0"/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dirty="0" smtClean="0"/>
              <a:t>Составьте </a:t>
            </a:r>
            <a:r>
              <a:rPr lang="ru-RU" dirty="0" err="1" smtClean="0"/>
              <a:t>синквейн</a:t>
            </a:r>
            <a:r>
              <a:rPr lang="ru-RU" dirty="0" smtClean="0"/>
              <a:t> со словом РОДИНА.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dirty="0" smtClean="0"/>
              <a:t>Запишите два предложения со словом РОДИНА.</a:t>
            </a:r>
          </a:p>
          <a:p>
            <a:pPr algn="just"/>
            <a:endParaRPr lang="ru-RU" dirty="0" smtClean="0"/>
          </a:p>
          <a:p>
            <a:pPr algn="just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Расширение понятия</a:t>
            </a:r>
            <a:endParaRPr lang="ru-RU" dirty="0"/>
          </a:p>
        </p:txBody>
      </p:sp>
      <p:pic>
        <p:nvPicPr>
          <p:cNvPr id="4098" name="Picture 2" descr="C:\Users\galina11\Desktop\506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924944"/>
            <a:ext cx="5688632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ПОНЯТИЕ В КАРТИНКАХ</a:t>
            </a:r>
            <a:endParaRPr lang="ru-RU" dirty="0"/>
          </a:p>
        </p:txBody>
      </p:sp>
      <p:pic>
        <p:nvPicPr>
          <p:cNvPr id="3074" name="Picture 2" descr="D:\Документы\Документы мамы\Предмет\Мир слова Метапредмет\8 класс\История\картинки история\i (2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377831" y="2017874"/>
            <a:ext cx="2475565" cy="1643074"/>
          </a:xfrm>
          <a:prstGeom prst="rect">
            <a:avLst/>
          </a:prstGeom>
          <a:noFill/>
        </p:spPr>
      </p:pic>
      <p:pic>
        <p:nvPicPr>
          <p:cNvPr id="5122" name="Picture 2" descr="C:\Users\galina11\Desktop\Россия_-_наша_Родин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146189"/>
            <a:ext cx="3275856" cy="2577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galina11\Desktop\cec46d5d394be79652efe16b92b5f7c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974" y="4219819"/>
            <a:ext cx="5353008" cy="2325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galina11\Desktop\320_bi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674" y="1374639"/>
            <a:ext cx="3129293" cy="2311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galina11\Desktop\422805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0" y="4365104"/>
            <a:ext cx="2857500" cy="219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228</TotalTime>
  <Words>332</Words>
  <Application>Microsoft Office PowerPoint</Application>
  <PresentationFormat>Экран (4:3)</PresentationFormat>
  <Paragraphs>61</Paragraphs>
  <Slides>15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Открытая</vt:lpstr>
      <vt:lpstr>Метапредмет «СЛОВО»</vt:lpstr>
      <vt:lpstr>«Всеми возможными способами нужно воспламенять в детях горячее стремление к знанию и учению»           Ян Амос Коменский                                                      </vt:lpstr>
      <vt:lpstr>Ассоциации</vt:lpstr>
      <vt:lpstr>Родина</vt:lpstr>
      <vt:lpstr>Цель :</vt:lpstr>
      <vt:lpstr>Происхождение слова</vt:lpstr>
      <vt:lpstr>Синонимы слова</vt:lpstr>
      <vt:lpstr>Расширение понятия</vt:lpstr>
      <vt:lpstr>ПОНЯТИЕ В КАРТИНКАХ</vt:lpstr>
      <vt:lpstr>Определи  историческую эпоху по отрывку из музыкального произведения</vt:lpstr>
      <vt:lpstr>УПРАЖНЕНИЯ:</vt:lpstr>
      <vt:lpstr>Трудные вопросы</vt:lpstr>
      <vt:lpstr>Создание образа слова</vt:lpstr>
      <vt:lpstr>Спасибо за работу!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Метапредмет «СЛОВО»</dc:title>
  <dc:creator>Admin</dc:creator>
  <cp:lastModifiedBy>galina11</cp:lastModifiedBy>
  <cp:revision>27</cp:revision>
  <dcterms:created xsi:type="dcterms:W3CDTF">2012-11-11T06:40:37Z</dcterms:created>
  <dcterms:modified xsi:type="dcterms:W3CDTF">2019-08-21T13:14:38Z</dcterms:modified>
</cp:coreProperties>
</file>