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sldIdLst>
    <p:sldId id="256" r:id="rId2"/>
    <p:sldId id="257" r:id="rId3"/>
    <p:sldId id="258" r:id="rId4"/>
    <p:sldId id="265" r:id="rId5"/>
    <p:sldId id="267" r:id="rId6"/>
    <p:sldId id="268" r:id="rId7"/>
    <p:sldId id="264" r:id="rId8"/>
    <p:sldId id="266" r:id="rId9"/>
    <p:sldId id="280" r:id="rId10"/>
    <p:sldId id="260" r:id="rId11"/>
    <p:sldId id="269" r:id="rId12"/>
    <p:sldId id="259" r:id="rId13"/>
    <p:sldId id="270" r:id="rId14"/>
    <p:sldId id="275" r:id="rId15"/>
    <p:sldId id="261" r:id="rId16"/>
    <p:sldId id="262" r:id="rId17"/>
    <p:sldId id="263" r:id="rId18"/>
    <p:sldId id="272" r:id="rId19"/>
    <p:sldId id="276" r:id="rId20"/>
    <p:sldId id="273" r:id="rId21"/>
    <p:sldId id="274" r:id="rId22"/>
    <p:sldId id="277" r:id="rId23"/>
    <p:sldId id="271" r:id="rId24"/>
    <p:sldId id="279" r:id="rId25"/>
    <p:sldId id="27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383" autoAdjust="0"/>
  </p:normalViewPr>
  <p:slideViewPr>
    <p:cSldViewPr snapToGrid="0">
      <p:cViewPr>
        <p:scale>
          <a:sx n="88" d="100"/>
          <a:sy n="88" d="100"/>
        </p:scale>
        <p:origin x="494"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7E7B06D6-AB2A-4B5A-A44C-499FAF069732}" type="datetimeFigureOut">
              <a:rPr lang="ru-RU" smtClean="0"/>
              <a:t>08.11.2020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39197698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E7B06D6-AB2A-4B5A-A44C-499FAF069732}" type="datetimeFigureOut">
              <a:rPr lang="ru-RU" smtClean="0"/>
              <a:t>08.11.2020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66101304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E7B06D6-AB2A-4B5A-A44C-499FAF069732}" type="datetimeFigureOut">
              <a:rPr lang="ru-RU" smtClean="0"/>
              <a:t>08.11.2020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216476205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7E7B06D6-AB2A-4B5A-A44C-499FAF069732}" type="datetimeFigureOut">
              <a:rPr lang="ru-RU" smtClean="0"/>
              <a:t>08.11.2020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1028342465"/>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7E7B06D6-AB2A-4B5A-A44C-499FAF069732}" type="datetimeFigureOut">
              <a:rPr lang="ru-RU" smtClean="0"/>
              <a:t>08.11.2020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41142787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7E7B06D6-AB2A-4B5A-A44C-499FAF069732}" type="datetimeFigureOut">
              <a:rPr lang="ru-RU" smtClean="0"/>
              <a:t>08.11.2020</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97160378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7E7B06D6-AB2A-4B5A-A44C-499FAF069732}" type="datetimeFigureOut">
              <a:rPr lang="ru-RU" smtClean="0"/>
              <a:t>08.11.2020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0C65F99-47CA-4D9B-A0D0-EAE10DE72E59}"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39229495"/>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7E7B06D6-AB2A-4B5A-A44C-499FAF069732}" type="datetimeFigureOut">
              <a:rPr lang="ru-RU" smtClean="0"/>
              <a:t>08.11.2020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146679014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B06D6-AB2A-4B5A-A44C-499FAF069732}" type="datetimeFigureOut">
              <a:rPr lang="ru-RU" smtClean="0"/>
              <a:t>08.11.2020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429351353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7E7B06D6-AB2A-4B5A-A44C-499FAF069732}" type="datetimeFigureOut">
              <a:rPr lang="ru-RU" smtClean="0"/>
              <a:t>08.11.2020</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1" name="Slide Number Placeholder 10"/>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427005722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E7B06D6-AB2A-4B5A-A44C-499FAF069732}" type="datetimeFigureOut">
              <a:rPr lang="ru-RU" smtClean="0"/>
              <a:t>08.11.2020</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0" name="Slide Number Placeholder 9"/>
          <p:cNvSpPr>
            <a:spLocks noGrp="1"/>
          </p:cNvSpPr>
          <p:nvPr>
            <p:ph type="sldNum" sz="quarter" idx="12"/>
          </p:nvPr>
        </p:nvSpPr>
        <p:spPr/>
        <p:txBody>
          <a:bodyPr/>
          <a:lstStyle/>
          <a:p>
            <a:fld id="{30C65F99-47CA-4D9B-A0D0-EAE10DE72E59}" type="slidenum">
              <a:rPr lang="ru-RU" smtClean="0"/>
              <a:t>‹#›</a:t>
            </a:fld>
            <a:endParaRPr lang="ru-RU"/>
          </a:p>
        </p:txBody>
      </p:sp>
    </p:spTree>
    <p:extLst>
      <p:ext uri="{BB962C8B-B14F-4D97-AF65-F5344CB8AC3E}">
        <p14:creationId xmlns:p14="http://schemas.microsoft.com/office/powerpoint/2010/main" val="193445903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7E7B06D6-AB2A-4B5A-A44C-499FAF069732}" type="datetimeFigureOut">
              <a:rPr lang="ru-RU" smtClean="0"/>
              <a:t>08.11.2020</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30C65F99-47CA-4D9B-A0D0-EAE10DE72E59}" type="slidenum">
              <a:rPr lang="ru-RU" smtClean="0"/>
              <a:t>‹#›</a:t>
            </a:fld>
            <a:endParaRPr lang="ru-RU"/>
          </a:p>
        </p:txBody>
      </p:sp>
    </p:spTree>
    <p:extLst>
      <p:ext uri="{BB962C8B-B14F-4D97-AF65-F5344CB8AC3E}">
        <p14:creationId xmlns:p14="http://schemas.microsoft.com/office/powerpoint/2010/main" val="184263230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theculturetrip.com/europe/russia/articles/best-places-to-shop-for-souvenirs-in-moscow/" TargetMode="Externa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neatorama.com/2010/04/22/the-11-ugliest-statues-in-the-world/"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aytorussia.net/Moscow/Museums-Sightseeing/Izmailovsky-Market.html" TargetMode="External"/><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3F61B6-BF6C-4B9C-9A3A-0789289A8D1C}"/>
              </a:ext>
            </a:extLst>
          </p:cNvPr>
          <p:cNvSpPr>
            <a:spLocks noGrp="1"/>
          </p:cNvSpPr>
          <p:nvPr>
            <p:ph type="ctrTitle"/>
          </p:nvPr>
        </p:nvSpPr>
        <p:spPr>
          <a:xfrm>
            <a:off x="1524000" y="239697"/>
            <a:ext cx="8418990" cy="779478"/>
          </a:xfrm>
          <a:solidFill>
            <a:schemeClr val="bg2">
              <a:lumMod val="20000"/>
              <a:lumOff val="80000"/>
            </a:schemeClr>
          </a:solidFill>
        </p:spPr>
        <p:txBody>
          <a:bodyPr>
            <a:normAutofit fontScale="90000"/>
          </a:bodyPr>
          <a:lstStyle/>
          <a:p>
            <a:r>
              <a:rPr lang="en-US" sz="2800" dirty="0">
                <a:latin typeface="Algerian" panose="04020705040A02060702" pitchFamily="82" charset="0"/>
              </a:rPr>
              <a:t>Moscow is the capital of our Motherland</a:t>
            </a:r>
            <a:endParaRPr lang="ru-RU" sz="2800" dirty="0"/>
          </a:p>
        </p:txBody>
      </p:sp>
      <p:pic>
        <p:nvPicPr>
          <p:cNvPr id="8" name="Рисунок 7">
            <a:extLst>
              <a:ext uri="{FF2B5EF4-FFF2-40B4-BE49-F238E27FC236}">
                <a16:creationId xmlns:a16="http://schemas.microsoft.com/office/drawing/2014/main" id="{C4B548CD-663C-4E40-8868-A62556F443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977" y="1109707"/>
            <a:ext cx="5890054" cy="4891597"/>
          </a:xfrm>
          <a:prstGeom prst="rect">
            <a:avLst/>
          </a:prstGeom>
        </p:spPr>
      </p:pic>
      <p:pic>
        <p:nvPicPr>
          <p:cNvPr id="12" name="Рисунок 11">
            <a:extLst>
              <a:ext uri="{FF2B5EF4-FFF2-40B4-BE49-F238E27FC236}">
                <a16:creationId xmlns:a16="http://schemas.microsoft.com/office/drawing/2014/main" id="{BD1CF23D-74EF-4120-9B51-659590BFB5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8252" y="1109707"/>
            <a:ext cx="5379867" cy="4891597"/>
          </a:xfrm>
          <a:prstGeom prst="rect">
            <a:avLst/>
          </a:prstGeom>
        </p:spPr>
      </p:pic>
    </p:spTree>
    <p:extLst>
      <p:ext uri="{BB962C8B-B14F-4D97-AF65-F5344CB8AC3E}">
        <p14:creationId xmlns:p14="http://schemas.microsoft.com/office/powerpoint/2010/main" val="333977208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a:extLst>
              <a:ext uri="{FF2B5EF4-FFF2-40B4-BE49-F238E27FC236}">
                <a16:creationId xmlns:a16="http://schemas.microsoft.com/office/drawing/2014/main" id="{9DFAB8B4-CEE1-4D92-A46E-2E7766BAE436}"/>
              </a:ext>
            </a:extLst>
          </p:cNvPr>
          <p:cNvSpPr/>
          <p:nvPr/>
        </p:nvSpPr>
        <p:spPr>
          <a:xfrm>
            <a:off x="685060" y="150921"/>
            <a:ext cx="10821880" cy="6707079"/>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 name="Объект 3" descr="Red Square">
            <a:extLst>
              <a:ext uri="{FF2B5EF4-FFF2-40B4-BE49-F238E27FC236}">
                <a16:creationId xmlns:a16="http://schemas.microsoft.com/office/drawing/2014/main" id="{C3694C05-5B51-4EED-96E2-DC864E47D929}"/>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242874" y="419583"/>
            <a:ext cx="4607513" cy="4764976"/>
          </a:xfrm>
          <a:prstGeom prst="rect">
            <a:avLst/>
          </a:prstGeom>
          <a:noFill/>
          <a:ln>
            <a:noFill/>
          </a:ln>
        </p:spPr>
      </p:pic>
      <p:sp>
        <p:nvSpPr>
          <p:cNvPr id="23" name="Прямоугольник 22">
            <a:extLst>
              <a:ext uri="{FF2B5EF4-FFF2-40B4-BE49-F238E27FC236}">
                <a16:creationId xmlns:a16="http://schemas.microsoft.com/office/drawing/2014/main" id="{78C1ED91-55C7-4334-94D3-15028F56037E}"/>
              </a:ext>
            </a:extLst>
          </p:cNvPr>
          <p:cNvSpPr/>
          <p:nvPr/>
        </p:nvSpPr>
        <p:spPr>
          <a:xfrm>
            <a:off x="6341614" y="292963"/>
            <a:ext cx="5075069" cy="557517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err="1">
                <a:solidFill>
                  <a:srgbClr val="555555"/>
                </a:solidFill>
                <a:effectLst/>
                <a:latin typeface="Arial" panose="020B0604020202020204" pitchFamily="34" charset="0"/>
                <a:ea typeface="Times New Roman" panose="02020603050405020304" pitchFamily="18" charset="0"/>
              </a:rPr>
              <a:t>Red</a:t>
            </a:r>
            <a:r>
              <a:rPr lang="ru-RU" sz="1600" b="1" dirty="0">
                <a:solidFill>
                  <a:srgbClr val="555555"/>
                </a:solidFill>
                <a:effectLst/>
                <a:latin typeface="Arial" panose="020B0604020202020204" pitchFamily="34" charset="0"/>
                <a:ea typeface="Times New Roman" panose="02020603050405020304" pitchFamily="18" charset="0"/>
              </a:rPr>
              <a:t> </a:t>
            </a:r>
            <a:r>
              <a:rPr lang="ru-RU" sz="1600" b="1" dirty="0" err="1">
                <a:solidFill>
                  <a:srgbClr val="555555"/>
                </a:solidFill>
                <a:effectLst/>
                <a:latin typeface="Arial" panose="020B0604020202020204" pitchFamily="34" charset="0"/>
                <a:ea typeface="Times New Roman" panose="02020603050405020304" pitchFamily="18" charset="0"/>
              </a:rPr>
              <a:t>Square</a:t>
            </a:r>
            <a:endParaRPr lang="en-US" sz="500" b="1" dirty="0">
              <a:solidFill>
                <a:srgbClr val="555555"/>
              </a:solidFill>
              <a:effectLst/>
              <a:latin typeface="Algerian" panose="04020705040A02060702" pitchFamily="82" charset="0"/>
              <a:ea typeface="Times New Roman" panose="02020603050405020304" pitchFamily="18" charset="0"/>
            </a:endParaRPr>
          </a:p>
          <a:p>
            <a:pPr algn="ctr"/>
            <a:endParaRPr lang="en-US" sz="500" b="1" dirty="0">
              <a:solidFill>
                <a:srgbClr val="555555"/>
              </a:solidFill>
              <a:effectLst/>
              <a:latin typeface="Algerian" panose="04020705040A02060702" pitchFamily="82" charset="0"/>
              <a:ea typeface="Times New Roman" panose="02020603050405020304" pitchFamily="18" charset="0"/>
            </a:endParaRPr>
          </a:p>
          <a:p>
            <a:r>
              <a:rPr lang="en-US" sz="1600" dirty="0">
                <a:solidFill>
                  <a:srgbClr val="555555"/>
                </a:solidFill>
                <a:effectLst/>
                <a:latin typeface="Algerian" panose="04020705040A02060702" pitchFamily="82" charset="0"/>
                <a:ea typeface="Times New Roman" panose="02020603050405020304" pitchFamily="18" charset="0"/>
                <a:cs typeface="Times New Roman" panose="02020603050405020304" pitchFamily="18" charset="0"/>
              </a:rPr>
              <a:t>Lying at the heart of Moscow, Red Square is the most important and impressive square in the city. It is one of the most popular tourist attractions due to its wealth of historical sights and cultural landmarks.</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00"/>
              </a:spcAft>
            </a:pPr>
            <a:r>
              <a:rPr lang="en-US" sz="1600" dirty="0">
                <a:solidFill>
                  <a:srgbClr val="555555"/>
                </a:solidFill>
                <a:effectLst/>
                <a:latin typeface="Algerian" panose="04020705040A02060702" pitchFamily="82" charset="0"/>
                <a:ea typeface="Times New Roman" panose="02020603050405020304" pitchFamily="18" charset="0"/>
                <a:cs typeface="Times New Roman" panose="02020603050405020304" pitchFamily="18" charset="0"/>
              </a:rPr>
              <a:t>Drenched in history, the huge square is home to incredible sights such as the Kremlin, St. Basil’s Cathedral and Lenin’s Mausoleum, among others. Consequently, it is not to be missed when in Moscow as it really is home to the city’s most stunning monuments.</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00"/>
              </a:spcAft>
            </a:pPr>
            <a:r>
              <a:rPr lang="en-US" sz="1600" dirty="0">
                <a:solidFill>
                  <a:srgbClr val="555555"/>
                </a:solidFill>
                <a:effectLst/>
                <a:latin typeface="Algerian" panose="04020705040A02060702" pitchFamily="82" charset="0"/>
                <a:ea typeface="Times New Roman" panose="02020603050405020304" pitchFamily="18" charset="0"/>
                <a:cs typeface="Times New Roman" panose="02020603050405020304" pitchFamily="18" charset="0"/>
              </a:rPr>
              <a:t>It is here that many important moments in Russian history took place; the former marketplace has hosted everything from Tsar’s coronations and public ceremonies to rock concerts and Soviet military parades. Wandering around the massive square is a humbling experience and undoubtedly one of the highlights the city has to offer.</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9311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a:extLst>
              <a:ext uri="{FF2B5EF4-FFF2-40B4-BE49-F238E27FC236}">
                <a16:creationId xmlns:a16="http://schemas.microsoft.com/office/drawing/2014/main" id="{E4F9B7EA-28C5-4DA6-8A46-CC3AE9A1C6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113" y="168676"/>
            <a:ext cx="5468643" cy="3570058"/>
          </a:xfrm>
          <a:prstGeom prst="rect">
            <a:avLst/>
          </a:prstGeom>
        </p:spPr>
      </p:pic>
      <p:sp>
        <p:nvSpPr>
          <p:cNvPr id="14" name="Прямоугольник 13">
            <a:extLst>
              <a:ext uri="{FF2B5EF4-FFF2-40B4-BE49-F238E27FC236}">
                <a16:creationId xmlns:a16="http://schemas.microsoft.com/office/drawing/2014/main" id="{E8EA9A52-699F-4A84-AE4B-B37C0E95FB26}"/>
              </a:ext>
            </a:extLst>
          </p:cNvPr>
          <p:cNvSpPr/>
          <p:nvPr/>
        </p:nvSpPr>
        <p:spPr>
          <a:xfrm>
            <a:off x="7038574" y="66583"/>
            <a:ext cx="4511275" cy="300509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anose="020B0604020202020204" pitchFamily="34" charset="0"/>
                <a:cs typeface="Arial" panose="020B0604020202020204" pitchFamily="34" charset="0"/>
              </a:rPr>
              <a:t>The heart of Moscow is Red Square. Here you can see the most beautiful masterpieces of Russian architecture-the Kremlin and St. Basil’s Cathedral. Thousands of visitors enjoy the Tsar-Bell and the Tsar-Cannon, the </a:t>
            </a:r>
            <a:r>
              <a:rPr lang="en-US" sz="2000" dirty="0" err="1">
                <a:solidFill>
                  <a:schemeClr val="tx1"/>
                </a:solidFill>
                <a:latin typeface="Arial" panose="020B0604020202020204" pitchFamily="34" charset="0"/>
                <a:cs typeface="Arial" panose="020B0604020202020204" pitchFamily="34" charset="0"/>
              </a:rPr>
              <a:t>Spasskaya</a:t>
            </a:r>
            <a:r>
              <a:rPr lang="en-US" sz="2000" dirty="0">
                <a:solidFill>
                  <a:schemeClr val="tx1"/>
                </a:solidFill>
                <a:latin typeface="Arial" panose="020B0604020202020204" pitchFamily="34" charset="0"/>
                <a:cs typeface="Arial" panose="020B0604020202020204" pitchFamily="34" charset="0"/>
              </a:rPr>
              <a:t> Tower, churches and museums of the Kremlin</a:t>
            </a:r>
            <a:endParaRPr lang="ru-RU" sz="2000" dirty="0">
              <a:solidFill>
                <a:schemeClr val="tx1"/>
              </a:solidFill>
              <a:latin typeface="Arial" panose="020B0604020202020204" pitchFamily="34" charset="0"/>
              <a:cs typeface="Arial" panose="020B0604020202020204" pitchFamily="34" charset="0"/>
            </a:endParaRPr>
          </a:p>
        </p:txBody>
      </p:sp>
      <p:pic>
        <p:nvPicPr>
          <p:cNvPr id="16" name="Рисунок 15">
            <a:extLst>
              <a:ext uri="{FF2B5EF4-FFF2-40B4-BE49-F238E27FC236}">
                <a16:creationId xmlns:a16="http://schemas.microsoft.com/office/drawing/2014/main" id="{83CF60B9-DCC1-4F30-9359-267281951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292" y="3738734"/>
            <a:ext cx="2199073" cy="2570085"/>
          </a:xfrm>
          <a:prstGeom prst="rect">
            <a:avLst/>
          </a:prstGeom>
        </p:spPr>
      </p:pic>
      <p:pic>
        <p:nvPicPr>
          <p:cNvPr id="18" name="Рисунок 17">
            <a:extLst>
              <a:ext uri="{FF2B5EF4-FFF2-40B4-BE49-F238E27FC236}">
                <a16:creationId xmlns:a16="http://schemas.microsoft.com/office/drawing/2014/main" id="{16F726CA-3692-4F3E-9FB2-B5F7E2D351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0698" y="3428999"/>
            <a:ext cx="2763943" cy="2785369"/>
          </a:xfrm>
          <a:prstGeom prst="rect">
            <a:avLst/>
          </a:prstGeom>
        </p:spPr>
      </p:pic>
      <p:sp>
        <p:nvSpPr>
          <p:cNvPr id="21" name="Прямоугольник 20">
            <a:extLst>
              <a:ext uri="{FF2B5EF4-FFF2-40B4-BE49-F238E27FC236}">
                <a16:creationId xmlns:a16="http://schemas.microsoft.com/office/drawing/2014/main" id="{34033F20-0432-4B35-976F-4209CC359475}"/>
              </a:ext>
            </a:extLst>
          </p:cNvPr>
          <p:cNvSpPr/>
          <p:nvPr/>
        </p:nvSpPr>
        <p:spPr>
          <a:xfrm>
            <a:off x="3017361" y="3987308"/>
            <a:ext cx="3045042" cy="257008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Tsar Bell</a:t>
            </a:r>
            <a:endParaRPr lang="ru-RU"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Tsar Bell was cast in 1733-1735 on the order of Empress Anna </a:t>
            </a:r>
            <a:r>
              <a:rPr lang="en-U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Ioannovna</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by hereditary Muscovy casters and bell founders Ivan </a:t>
            </a:r>
            <a:r>
              <a:rPr lang="en-U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Motorin</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and his son Mikhail. Up till now, the Tsar Bell is considered to be the biggest one in the world. It weighs about 202 ton, it is 6.14 meter high and its diameter is 6.6 meters. The history of making the bell is full of many difficulties, failures, and disasters.</a:t>
            </a:r>
            <a:endParaRPr lang="ru-RU" sz="1200" dirty="0">
              <a:effectLst/>
              <a:latin typeface="Arial" panose="020B0604020202020204" pitchFamily="34" charset="0"/>
              <a:ea typeface="Calibri" panose="020F0502020204030204" pitchFamily="34" charset="0"/>
              <a:cs typeface="Arial" panose="020B0604020202020204" pitchFamily="34" charset="0"/>
            </a:endParaRPr>
          </a:p>
        </p:txBody>
      </p:sp>
      <p:sp>
        <p:nvSpPr>
          <p:cNvPr id="22" name="Прямоугольник 21">
            <a:extLst>
              <a:ext uri="{FF2B5EF4-FFF2-40B4-BE49-F238E27FC236}">
                <a16:creationId xmlns:a16="http://schemas.microsoft.com/office/drawing/2014/main" id="{0A6C73C7-6A17-4F97-A5FA-78C3F23FA1B2}"/>
              </a:ext>
            </a:extLst>
          </p:cNvPr>
          <p:cNvSpPr/>
          <p:nvPr/>
        </p:nvSpPr>
        <p:spPr>
          <a:xfrm>
            <a:off x="9418363" y="3303728"/>
            <a:ext cx="2593124" cy="300509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Tsar Cannon</a:t>
            </a:r>
            <a:endParaRPr lang="ru-RU" sz="12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Tsar Cannon is a unique item of the Kremlin’s artillery collection. It was created in 1586 in Moscow's Cannon Court by eminent Russian cannon-caster Andrei </a:t>
            </a:r>
            <a:r>
              <a:rPr lang="en-U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Chokhov</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on the order of Tsar Feodor </a:t>
            </a:r>
            <a:r>
              <a:rPr lang="en-U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Ioannovich</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the sovereign ruler of All Great Russia. The Tsar Cannon is located at the west side of </a:t>
            </a:r>
            <a:r>
              <a:rPr lang="en-US" sz="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Ivanovskaya</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Square, between the 'Ivan the Great' Bell Tower </a:t>
            </a:r>
            <a:r>
              <a:rPr lang="en-US" sz="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and the Twelve Apostles' Church.</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75084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a:extLst>
              <a:ext uri="{FF2B5EF4-FFF2-40B4-BE49-F238E27FC236}">
                <a16:creationId xmlns:a16="http://schemas.microsoft.com/office/drawing/2014/main" id="{C40E8A3A-F261-466D-BE31-8208F083A91E}"/>
              </a:ext>
            </a:extLst>
          </p:cNvPr>
          <p:cNvSpPr/>
          <p:nvPr/>
        </p:nvSpPr>
        <p:spPr>
          <a:xfrm>
            <a:off x="772357" y="266330"/>
            <a:ext cx="10821880" cy="585926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8" name="Рисунок 17">
            <a:extLst>
              <a:ext uri="{FF2B5EF4-FFF2-40B4-BE49-F238E27FC236}">
                <a16:creationId xmlns:a16="http://schemas.microsoft.com/office/drawing/2014/main" id="{3D931349-B83E-47F7-B7BA-7EEC985265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495" y="390618"/>
            <a:ext cx="6652334" cy="4136994"/>
          </a:xfrm>
          <a:prstGeom prst="rect">
            <a:avLst/>
          </a:prstGeom>
        </p:spPr>
      </p:pic>
      <p:sp>
        <p:nvSpPr>
          <p:cNvPr id="20" name="Прямоугольник 19">
            <a:extLst>
              <a:ext uri="{FF2B5EF4-FFF2-40B4-BE49-F238E27FC236}">
                <a16:creationId xmlns:a16="http://schemas.microsoft.com/office/drawing/2014/main" id="{38594905-43A4-4BF1-BEC1-BF0A2A471DC7}"/>
              </a:ext>
            </a:extLst>
          </p:cNvPr>
          <p:cNvSpPr/>
          <p:nvPr/>
        </p:nvSpPr>
        <p:spPr>
          <a:xfrm>
            <a:off x="7528264" y="528222"/>
            <a:ext cx="3675355" cy="386178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lgerian" panose="04020705040A02060702" pitchFamily="82" charset="0"/>
              </a:rPr>
              <a:t>This is the Palace of Congresses, it is situated in the Kremlin. Many meetings and concerts take place there. It is a very nice building</a:t>
            </a:r>
            <a:endParaRPr lang="ru-RU" dirty="0">
              <a:solidFill>
                <a:schemeClr val="tx1"/>
              </a:solidFill>
            </a:endParaRPr>
          </a:p>
        </p:txBody>
      </p:sp>
    </p:spTree>
    <p:extLst>
      <p:ext uri="{BB962C8B-B14F-4D97-AF65-F5344CB8AC3E}">
        <p14:creationId xmlns:p14="http://schemas.microsoft.com/office/powerpoint/2010/main" val="3129448330"/>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27A9B790-9A13-4FC5-BE6B-05F7B1CF860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87811" y="594803"/>
            <a:ext cx="6724539" cy="4758432"/>
          </a:xfrm>
          <a:prstGeom prst="rect">
            <a:avLst/>
          </a:prstGeom>
          <a:solidFill>
            <a:schemeClr val="tx2">
              <a:lumMod val="40000"/>
              <a:lumOff val="60000"/>
            </a:schemeClr>
          </a:solidFill>
          <a:ln>
            <a:noFill/>
          </a:ln>
        </p:spPr>
      </p:pic>
      <p:sp>
        <p:nvSpPr>
          <p:cNvPr id="5" name="Прямоугольник 4">
            <a:extLst>
              <a:ext uri="{FF2B5EF4-FFF2-40B4-BE49-F238E27FC236}">
                <a16:creationId xmlns:a16="http://schemas.microsoft.com/office/drawing/2014/main" id="{163D2D60-41DD-4771-80F8-A0EDF7A0AB11}"/>
              </a:ext>
            </a:extLst>
          </p:cNvPr>
          <p:cNvSpPr/>
          <p:nvPr/>
        </p:nvSpPr>
        <p:spPr>
          <a:xfrm>
            <a:off x="8265111" y="417249"/>
            <a:ext cx="3622089" cy="536211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25"/>
              </a:lnSpc>
              <a:spcAft>
                <a:spcPts val="800"/>
              </a:spcAft>
            </a:pPr>
            <a:r>
              <a:rPr lang="en-US" sz="1800" b="1"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State Historical Museum</a:t>
            </a:r>
            <a:endParaRPr lang="ru-RU" sz="1800" b="1" dirty="0">
              <a:effectLst/>
              <a:latin typeface="Arial" panose="020B0604020202020204" pitchFamily="34" charset="0"/>
              <a:ea typeface="Calibri" panose="020F0502020204030204" pitchFamily="34" charset="0"/>
              <a:cs typeface="Arial" panose="020B0604020202020204" pitchFamily="34" charset="0"/>
            </a:endParaRPr>
          </a:p>
          <a:p>
            <a:pPr>
              <a:lnSpc>
                <a:spcPts val="2025"/>
              </a:lnSpc>
              <a:spcAft>
                <a:spcPts val="800"/>
              </a:spcAft>
            </a:pP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An attraction in its own right, the State Historical Museum, sheltered in a neo-Russian style building, was founded in 1872 by Ivan </a:t>
            </a:r>
            <a:r>
              <a:rPr lang="en-US" sz="18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Zabelin</a:t>
            </a: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and Aleksey </a:t>
            </a:r>
            <a:r>
              <a:rPr lang="en-US" sz="18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Uvarov</a:t>
            </a: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What once was the Principal Medicine Store now houses an impressive collection, which includes relics of prehistoric tribes that once inhabited the territory of present-day Russia, the country’s largest coin collection, as well as 6th-century manuscripts and artworks collected by the Romanov dynasty among other treasures.</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353055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7D5EAE5-EC78-416C-B18E-A2984743D5D9}"/>
              </a:ext>
            </a:extLst>
          </p:cNvPr>
          <p:cNvSpPr/>
          <p:nvPr/>
        </p:nvSpPr>
        <p:spPr>
          <a:xfrm>
            <a:off x="150921" y="124288"/>
            <a:ext cx="11869444" cy="656059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GUM (State Department Store)">
            <a:extLst>
              <a:ext uri="{FF2B5EF4-FFF2-40B4-BE49-F238E27FC236}">
                <a16:creationId xmlns:a16="http://schemas.microsoft.com/office/drawing/2014/main" id="{0FB08541-9E0E-4A1B-9E1E-9A1FC7EAE33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76806" y="410813"/>
            <a:ext cx="5524500" cy="4569559"/>
          </a:xfrm>
          <a:prstGeom prst="rect">
            <a:avLst/>
          </a:prstGeom>
          <a:noFill/>
          <a:ln>
            <a:noFill/>
          </a:ln>
        </p:spPr>
      </p:pic>
      <p:sp>
        <p:nvSpPr>
          <p:cNvPr id="8" name="Прямоугольник 7">
            <a:extLst>
              <a:ext uri="{FF2B5EF4-FFF2-40B4-BE49-F238E27FC236}">
                <a16:creationId xmlns:a16="http://schemas.microsoft.com/office/drawing/2014/main" id="{6D943378-BEC3-4B40-912A-041F9A82726C}"/>
              </a:ext>
            </a:extLst>
          </p:cNvPr>
          <p:cNvSpPr/>
          <p:nvPr/>
        </p:nvSpPr>
        <p:spPr>
          <a:xfrm>
            <a:off x="6327191" y="410814"/>
            <a:ext cx="4634144" cy="53507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800" cap="all" dirty="0">
                <a:solidFill>
                  <a:srgbClr val="222222"/>
                </a:solidFill>
                <a:effectLst/>
                <a:latin typeface="Roboto Slab"/>
                <a:ea typeface="Times New Roman" panose="02020603050405020304" pitchFamily="18" charset="0"/>
                <a:cs typeface="Times New Roman" panose="02020603050405020304" pitchFamily="18" charset="0"/>
              </a:rPr>
              <a:t>GUM (STATE DEPARTMENT STORE)</a:t>
            </a:r>
            <a:r>
              <a:rPr lang="en-US" sz="1800" dirty="0">
                <a:solidFill>
                  <a:srgbClr val="444444"/>
                </a:solidFill>
                <a:effectLst/>
                <a:latin typeface="Raleway"/>
                <a:ea typeface="Times New Roman" panose="02020603050405020304" pitchFamily="18" charset="0"/>
                <a:cs typeface="Times New Roman" panose="02020603050405020304" pitchFamily="18" charset="0"/>
              </a:rPr>
              <a:t> </a:t>
            </a:r>
            <a:r>
              <a:rPr lang="ru-RU" sz="1800" dirty="0">
                <a:solidFill>
                  <a:srgbClr val="444444"/>
                </a:solidFill>
                <a:effectLst/>
                <a:latin typeface="Raleway"/>
                <a:ea typeface="Times New Roman" panose="02020603050405020304" pitchFamily="18" charset="0"/>
                <a:cs typeface="Times New Roman" panose="02020603050405020304" pitchFamily="18" charset="0"/>
              </a:rPr>
              <a:t>    </a:t>
            </a: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This large department store has been steadily growing since it was first commissioned in the 18th century. It has not always been a department store in the original sense as it consisted of individual vendors and stores numbering in the thousands. It has seen its fair share of controversy through the years and at one point in 1928 it was turned into a massive set of offices for the Communist party by Stalin. Since 1953 it has been running again as a department store and is still used to sell novelty items to tourists. It is not anywhere near its former glory in terms of the volume of stores but is still an amazing place to visit on your travels.</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ctr"/>
            <a:endParaRPr lang="ru-RU" dirty="0"/>
          </a:p>
        </p:txBody>
      </p:sp>
    </p:spTree>
    <p:extLst>
      <p:ext uri="{BB962C8B-B14F-4D97-AF65-F5344CB8AC3E}">
        <p14:creationId xmlns:p14="http://schemas.microsoft.com/office/powerpoint/2010/main" val="232228563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9F79A8C4-FE0C-4680-BC7C-EA57F3257AF0}"/>
              </a:ext>
            </a:extLst>
          </p:cNvPr>
          <p:cNvSpPr/>
          <p:nvPr/>
        </p:nvSpPr>
        <p:spPr>
          <a:xfrm>
            <a:off x="523784" y="142044"/>
            <a:ext cx="11354538" cy="67159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Объект 4" descr="#1 of Tourist Attractions In Moscow">
            <a:extLst>
              <a:ext uri="{FF2B5EF4-FFF2-40B4-BE49-F238E27FC236}">
                <a16:creationId xmlns:a16="http://schemas.microsoft.com/office/drawing/2014/main" id="{37CD2D67-2DCB-45EA-BE4F-57C787F4991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257069" y="356646"/>
            <a:ext cx="4371373" cy="4526072"/>
          </a:xfrm>
          <a:prstGeom prst="rect">
            <a:avLst/>
          </a:prstGeom>
          <a:noFill/>
          <a:ln>
            <a:noFill/>
          </a:ln>
        </p:spPr>
      </p:pic>
      <p:sp>
        <p:nvSpPr>
          <p:cNvPr id="15" name="Прямоугольник 14">
            <a:extLst>
              <a:ext uri="{FF2B5EF4-FFF2-40B4-BE49-F238E27FC236}">
                <a16:creationId xmlns:a16="http://schemas.microsoft.com/office/drawing/2014/main" id="{D6539170-2C41-42D2-9310-47F77F5D10D4}"/>
              </a:ext>
            </a:extLst>
          </p:cNvPr>
          <p:cNvSpPr/>
          <p:nvPr/>
        </p:nvSpPr>
        <p:spPr>
          <a:xfrm>
            <a:off x="5740293" y="356646"/>
            <a:ext cx="5862822" cy="635931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Saint Basil's Cathedral</a:t>
            </a:r>
          </a:p>
          <a:p>
            <a:pPr algn="ctr"/>
            <a:endParaRPr lang="en-US" sz="50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endParaRPr>
          </a:p>
          <a:p>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St. Basil’s Cathedral was erected in 1555-60 by two architects </a:t>
            </a:r>
            <a:r>
              <a:rPr lang="en-US" sz="1450"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Postnik</a:t>
            </a:r>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and </a:t>
            </a:r>
            <a:r>
              <a:rPr lang="en-US" sz="1450"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Barma</a:t>
            </a:r>
            <a:r>
              <a:rPr lang="en-US" sz="1450" dirty="0">
                <a:solidFill>
                  <a:srgbClr val="555555"/>
                </a:solidFill>
                <a:latin typeface="Arial" panose="020B0604020202020204" pitchFamily="34" charset="0"/>
                <a:ea typeface="Times New Roman" panose="02020603050405020304" pitchFamily="18" charset="0"/>
                <a:cs typeface="Arial" panose="020B0604020202020204" pitchFamily="34" charset="0"/>
              </a:rPr>
              <a:t>.</a:t>
            </a:r>
          </a:p>
          <a:p>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Located in the impressive Red Square, St. Basil’s Cathedral is gorgeous; its delightful spires appear as if out of a fairytale. The most recognizable building in the country, the cathedral is very much a symbol of Russia. No visit to Moscow is complete without having taken in its unique and distinctive features.</a:t>
            </a:r>
            <a:endParaRPr lang="ru-RU" sz="145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1500"/>
              </a:spcAft>
            </a:pPr>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Ivan the Terrible ordered the cathedral’s construction in the mid-16th century, and legend holds that Ivan put out the architect’s eyes so that he would be unable to build another cathedral more glorious than St. Basil’s. Designed to resemble the shape of a bonfire in full flame, the architecture is not only unique to the period in which it was built but to any subsequent period. For various reasons, both Napoleon and Stalin wanted to destroy the cathedral but fortunately did not succeed.</a:t>
            </a:r>
            <a:endParaRPr lang="ru-RU" sz="145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1500"/>
              </a:spcAft>
            </a:pPr>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Known for its various colors, shapes and geometric patterns, St. Basil’s Cathedral houses nine different chapels that are all connected by a winding labyrinth of corridors and stairways. On the lower floor, St. Basil’s Chapel contains a silver casket bearing the body of St. Basil the Blessed. Throughout the cathedral are many beautiful murals, frescoes, wooden icons and other art works and artifacts. Outside the cathedral is a lovely garden with the bronze Monument to </a:t>
            </a:r>
            <a:r>
              <a:rPr lang="en-US" sz="1450"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Minin</a:t>
            </a:r>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and </a:t>
            </a:r>
            <a:r>
              <a:rPr lang="en-US" sz="1450"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Pozharsky</a:t>
            </a:r>
            <a:r>
              <a:rPr lang="en-US" sz="145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who rallied an all-volunteer Russian army against Polish invaders during a period of the late 16th century known as the Times of Troubles.</a:t>
            </a:r>
            <a:endParaRPr lang="ru-RU" sz="145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4922217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E8BF3953-1FA5-494B-944B-46C9C04993EF}"/>
              </a:ext>
            </a:extLst>
          </p:cNvPr>
          <p:cNvSpPr/>
          <p:nvPr/>
        </p:nvSpPr>
        <p:spPr>
          <a:xfrm>
            <a:off x="352148" y="100554"/>
            <a:ext cx="11487704" cy="64008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6" name="Рисунок 15" descr="Lenin Mausoleum">
            <a:extLst>
              <a:ext uri="{FF2B5EF4-FFF2-40B4-BE49-F238E27FC236}">
                <a16:creationId xmlns:a16="http://schemas.microsoft.com/office/drawing/2014/main" id="{84AA022A-33D6-407F-9E6A-D8FE25667A9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13173" y="541538"/>
            <a:ext cx="4823533" cy="4296792"/>
          </a:xfrm>
          <a:prstGeom prst="rect">
            <a:avLst/>
          </a:prstGeom>
          <a:noFill/>
          <a:ln>
            <a:noFill/>
          </a:ln>
        </p:spPr>
      </p:pic>
      <p:sp>
        <p:nvSpPr>
          <p:cNvPr id="17" name="Прямоугольник 16">
            <a:extLst>
              <a:ext uri="{FF2B5EF4-FFF2-40B4-BE49-F238E27FC236}">
                <a16:creationId xmlns:a16="http://schemas.microsoft.com/office/drawing/2014/main" id="{E77C7921-EB62-4F96-B95A-103BE4531DC8}"/>
              </a:ext>
            </a:extLst>
          </p:cNvPr>
          <p:cNvSpPr/>
          <p:nvPr/>
        </p:nvSpPr>
        <p:spPr>
          <a:xfrm>
            <a:off x="6096000" y="356646"/>
            <a:ext cx="4823533" cy="58843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1500"/>
              </a:spcAft>
            </a:pPr>
            <a:r>
              <a:rPr lang="ru-RU" sz="2000" b="1"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Lenin</a:t>
            </a:r>
            <a:r>
              <a:rPr lang="ru-RU" sz="200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a:t>
            </a:r>
            <a:r>
              <a:rPr lang="ru-RU" sz="2000" b="1"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Mausoleum</a:t>
            </a:r>
            <a:endParaRPr lang="en-US" sz="200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endParaRP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Opened to the public in 1924, Lenin’s Mausoleum is one of the most popular tourist attractions in Moscow. The red granite structure is located at the heart of the city in Red Square.</a:t>
            </a: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Lenin’s embalmed body lies in a glass sarcophagus; it is a somewhat eerie experience walking past the former leader of the Soviet Union but is well worth doing as you understandably can’t do it anywhere else in the world.</a:t>
            </a: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After visiting the mausoleum, head to the Kremlin wall right next to it for more graves of important communist figures such as Stalin and Brezhnev.</a:t>
            </a: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6214535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72C3BD9-23D8-43C3-A36A-AD89A82AD5FC}"/>
              </a:ext>
            </a:extLst>
          </p:cNvPr>
          <p:cNvSpPr/>
          <p:nvPr/>
        </p:nvSpPr>
        <p:spPr>
          <a:xfrm>
            <a:off x="736848" y="204186"/>
            <a:ext cx="11248006" cy="655172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Christ The Savior Cathedral">
            <a:extLst>
              <a:ext uri="{FF2B5EF4-FFF2-40B4-BE49-F238E27FC236}">
                <a16:creationId xmlns:a16="http://schemas.microsoft.com/office/drawing/2014/main" id="{02D45C75-74F7-41F2-A4D0-196238DCFCE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05018" y="350668"/>
            <a:ext cx="4296794" cy="4767309"/>
          </a:xfrm>
          <a:prstGeom prst="rect">
            <a:avLst/>
          </a:prstGeom>
          <a:noFill/>
          <a:ln>
            <a:noFill/>
          </a:ln>
        </p:spPr>
      </p:pic>
      <p:sp>
        <p:nvSpPr>
          <p:cNvPr id="4" name="Прямоугольник 3">
            <a:extLst>
              <a:ext uri="{FF2B5EF4-FFF2-40B4-BE49-F238E27FC236}">
                <a16:creationId xmlns:a16="http://schemas.microsoft.com/office/drawing/2014/main" id="{D741EA05-B42C-4635-A7AA-80DA231DCF0C}"/>
              </a:ext>
            </a:extLst>
          </p:cNvPr>
          <p:cNvSpPr/>
          <p:nvPr/>
        </p:nvSpPr>
        <p:spPr>
          <a:xfrm>
            <a:off x="6232122" y="510467"/>
            <a:ext cx="5223029" cy="55352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1500"/>
              </a:spcAft>
            </a:pPr>
            <a:r>
              <a:rPr lang="en-US" sz="200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Christ the Savior Cathedral</a:t>
            </a: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This gorgeous Russian Orthodox cathedral is located on the banks of the Moskva River, just a stone’s throw away from the Kremlin.</a:t>
            </a: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The church as it stands today was consecrated in 2000, as the original church that stood here was destroyed on the command of Josef Stalin in 1931 due to the anti-religious campaign.</a:t>
            </a:r>
            <a:endParaRPr lang="ru-RU" sz="20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1500"/>
              </a:spcAft>
            </a:pPr>
            <a:r>
              <a:rPr lang="en-US" sz="2000"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With its delightful golden dome, spires and dazzling white facades, the Christ the Savior Cathedral is stunning. The interior is just as captivating to wander around, with its beautifully tiled floors and impressive altar.</a:t>
            </a:r>
            <a:endParaRPr lang="ru-RU"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9402407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E8B8A66-6D5D-491C-99EA-DBB72933B23F}"/>
              </a:ext>
            </a:extLst>
          </p:cNvPr>
          <p:cNvSpPr/>
          <p:nvPr/>
        </p:nvSpPr>
        <p:spPr>
          <a:xfrm>
            <a:off x="159798" y="159798"/>
            <a:ext cx="11771790" cy="66982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State Tretyakov Gallery Russia">
            <a:extLst>
              <a:ext uri="{FF2B5EF4-FFF2-40B4-BE49-F238E27FC236}">
                <a16:creationId xmlns:a16="http://schemas.microsoft.com/office/drawing/2014/main" id="{31BC164A-64FE-493D-BF52-59040DDC42E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9998" y="490492"/>
            <a:ext cx="5877536" cy="5004786"/>
          </a:xfrm>
          <a:prstGeom prst="rect">
            <a:avLst/>
          </a:prstGeom>
          <a:noFill/>
          <a:ln>
            <a:noFill/>
          </a:ln>
        </p:spPr>
      </p:pic>
      <p:sp>
        <p:nvSpPr>
          <p:cNvPr id="8" name="Прямоугольник 7">
            <a:extLst>
              <a:ext uri="{FF2B5EF4-FFF2-40B4-BE49-F238E27FC236}">
                <a16:creationId xmlns:a16="http://schemas.microsoft.com/office/drawing/2014/main" id="{15678B75-866A-4EC6-8F88-C6E9608F663D}"/>
              </a:ext>
            </a:extLst>
          </p:cNvPr>
          <p:cNvSpPr/>
          <p:nvPr/>
        </p:nvSpPr>
        <p:spPr>
          <a:xfrm>
            <a:off x="7048870" y="248574"/>
            <a:ext cx="4492101" cy="644962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07000"/>
              </a:lnSpc>
              <a:spcAft>
                <a:spcPts val="1500"/>
              </a:spcAft>
            </a:pPr>
            <a:r>
              <a:rPr lang="en-US" sz="18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State </a:t>
            </a:r>
            <a:r>
              <a:rPr lang="en-US" sz="1800" b="1"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Tretyakov</a:t>
            </a:r>
            <a:r>
              <a:rPr lang="en-US" sz="18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Gallery</a:t>
            </a:r>
          </a:p>
          <a:p>
            <a:pPr algn="ctr" fontAlgn="base">
              <a:lnSpc>
                <a:spcPct val="107000"/>
              </a:lnSpc>
              <a:spcAft>
                <a:spcPts val="1500"/>
              </a:spcAft>
            </a:pP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Named after the collector Pavel </a:t>
            </a:r>
            <a:r>
              <a:rPr lang="en-US" sz="1800"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Tretyakov</a:t>
            </a: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this gallery has not been around as long as many other attractions on this list. </a:t>
            </a:r>
            <a:r>
              <a:rPr lang="en-US" sz="1800"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Tretyakov’s</a:t>
            </a: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original intention was to turn it into a national museum for art as he collected works from all of the major artists of the period. The gallery itself did not officially get built until the turn of the 20th century in 1904. It has an enormous amount of exhibits that have come in over the years ranging in the sum of some 130,000.</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algn="ctr" fontAlgn="base">
              <a:lnSpc>
                <a:spcPct val="107000"/>
              </a:lnSpc>
              <a:spcAft>
                <a:spcPts val="800"/>
              </a:spcAft>
            </a:pPr>
            <a:b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b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Because of the sheer volume of work that has be acquired the gallery now has branches in other cities throughout the country.</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6132815"/>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A7DD0394-6DD0-4EFF-9660-F2B6FD2D1D01}"/>
              </a:ext>
            </a:extLst>
          </p:cNvPr>
          <p:cNvSpPr/>
          <p:nvPr/>
        </p:nvSpPr>
        <p:spPr>
          <a:xfrm>
            <a:off x="648070" y="230818"/>
            <a:ext cx="10972800" cy="627651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Bolshoi Theatre">
            <a:extLst>
              <a:ext uri="{FF2B5EF4-FFF2-40B4-BE49-F238E27FC236}">
                <a16:creationId xmlns:a16="http://schemas.microsoft.com/office/drawing/2014/main" id="{79131DCA-D939-4AA8-A2CD-BA7B495D02C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3072" y="479395"/>
            <a:ext cx="5518951" cy="4740675"/>
          </a:xfrm>
          <a:prstGeom prst="rect">
            <a:avLst/>
          </a:prstGeom>
          <a:noFill/>
          <a:ln>
            <a:noFill/>
          </a:ln>
        </p:spPr>
      </p:pic>
      <p:sp>
        <p:nvSpPr>
          <p:cNvPr id="8" name="Прямоугольник 7">
            <a:extLst>
              <a:ext uri="{FF2B5EF4-FFF2-40B4-BE49-F238E27FC236}">
                <a16:creationId xmlns:a16="http://schemas.microsoft.com/office/drawing/2014/main" id="{4ECCF3B3-7521-46F5-8647-4AC08359EE4E}"/>
              </a:ext>
            </a:extLst>
          </p:cNvPr>
          <p:cNvSpPr/>
          <p:nvPr/>
        </p:nvSpPr>
        <p:spPr>
          <a:xfrm>
            <a:off x="7075504" y="479395"/>
            <a:ext cx="4323424" cy="565507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07000"/>
              </a:lnSpc>
              <a:spcAft>
                <a:spcPts val="1500"/>
              </a:spcAft>
            </a:pPr>
            <a:r>
              <a:rPr lang="ru-RU" sz="1800" cap="all"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BOLSHOI THEATRE</a:t>
            </a:r>
            <a:endParaRPr lang="en-US" sz="1800" cap="all" dirty="0">
              <a:solidFill>
                <a:srgbClr val="222222"/>
              </a:solidFill>
              <a:effectLst/>
              <a:latin typeface="Arial" panose="020B0604020202020204" pitchFamily="34" charset="0"/>
              <a:ea typeface="Times New Roman" panose="02020603050405020304" pitchFamily="18" charset="0"/>
              <a:cs typeface="Arial" panose="020B0604020202020204" pitchFamily="34" charset="0"/>
            </a:endParaRPr>
          </a:p>
          <a:p>
            <a:pPr algn="ctr" fontAlgn="base">
              <a:lnSpc>
                <a:spcPct val="107000"/>
              </a:lnSpc>
              <a:spcAft>
                <a:spcPts val="1500"/>
              </a:spcAft>
            </a:pPr>
            <a:r>
              <a:rPr lang="en-US" sz="18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This is one of the more familiar names to Westerners on this list as it has a history for being a world renowned ballet and opera theatre. It was founded in 1776 but due to a few different fires its current location and building came to be in 1824 after three years of construction. It has always been exclusively for ballet and opera performances as other forms of entertainment were once regulated to certain theatres across the country. In more modern times there has been a major renovation as recent as three years ago in 2011. The grand reopening was a huge international event that had ballet and opera companies from everywhere in the world performing.</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8581850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DB13FBB1-8D23-4C28-9808-EEEB962C1E22}"/>
              </a:ext>
            </a:extLst>
          </p:cNvPr>
          <p:cNvSpPr>
            <a:spLocks noGrp="1"/>
          </p:cNvSpPr>
          <p:nvPr>
            <p:ph type="title"/>
          </p:nvPr>
        </p:nvSpPr>
        <p:spPr>
          <a:xfrm>
            <a:off x="838199" y="71021"/>
            <a:ext cx="11448496" cy="6143348"/>
          </a:xfrm>
          <a:solidFill>
            <a:schemeClr val="tx2">
              <a:lumMod val="20000"/>
              <a:lumOff val="80000"/>
            </a:schemeClr>
          </a:solidFill>
        </p:spPr>
        <p:txBody>
          <a:bodyPr>
            <a:normAutofit/>
          </a:bodyPr>
          <a:lstStyle/>
          <a:p>
            <a:pPr algn="ct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1600" dirty="0">
                <a:effectLst/>
                <a:latin typeface="Calibri" panose="020F0502020204030204" pitchFamily="34" charset="0"/>
                <a:ea typeface="Calibri" panose="020F0502020204030204" pitchFamily="34" charset="0"/>
                <a:cs typeface="Times New Roman" panose="02020603050405020304" pitchFamily="18" charset="0"/>
              </a:rPr>
            </a:br>
            <a:b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US"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t>                                                                                                                                </a:t>
            </a:r>
            <a:br>
              <a:rPr lang="ru-RU" sz="1100" dirty="0">
                <a:effectLst/>
                <a:latin typeface="Calibri" panose="020F0502020204030204" pitchFamily="34" charset="0"/>
                <a:ea typeface="Calibri" panose="020F0502020204030204" pitchFamily="34" charset="0"/>
                <a:cs typeface="Times New Roman" panose="02020603050405020304" pitchFamily="18" charset="0"/>
              </a:rPr>
            </a:br>
            <a:b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br>
            <a:br>
              <a:rPr lang="en-US" sz="1100"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rPr>
            </a:br>
            <a:br>
              <a:rPr lang="ru-RU" sz="1100" dirty="0">
                <a:effectLst/>
                <a:latin typeface="Calibri" panose="020F0502020204030204" pitchFamily="34" charset="0"/>
                <a:ea typeface="Calibri" panose="020F0502020204030204" pitchFamily="34" charset="0"/>
                <a:cs typeface="Times New Roman" panose="02020603050405020304" pitchFamily="18" charset="0"/>
              </a:rPr>
            </a:br>
            <a:r>
              <a:rPr lang="en-US" sz="1100" dirty="0">
                <a:effectLst/>
                <a:latin typeface="Algerian" panose="04020705040A02060702" pitchFamily="82" charset="0"/>
                <a:ea typeface="Calibri" panose="020F0502020204030204" pitchFamily="34" charset="0"/>
                <a:cs typeface="Times New Roman" panose="02020603050405020304" pitchFamily="18" charset="0"/>
              </a:rPr>
              <a:t>                                                                                                                                           </a:t>
            </a:r>
            <a: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t> </a:t>
            </a:r>
            <a:br>
              <a:rPr lang="ru-RU" sz="1100" dirty="0">
                <a:effectLst/>
                <a:latin typeface="Calibri" panose="020F0502020204030204" pitchFamily="34" charset="0"/>
                <a:ea typeface="Calibri" panose="020F0502020204030204" pitchFamily="34" charset="0"/>
                <a:cs typeface="Times New Roman" panose="02020603050405020304" pitchFamily="18" charset="0"/>
              </a:rPr>
            </a:br>
            <a:b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br>
            <a: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t>                                                                                                                                                                           </a:t>
            </a:r>
            <a:b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br>
            <a:r>
              <a:rPr lang="en-US" sz="1100" b="1" dirty="0">
                <a:solidFill>
                  <a:srgbClr val="000000"/>
                </a:solidFill>
                <a:effectLst/>
                <a:latin typeface="Algerian" panose="04020705040A02060702" pitchFamily="82" charset="0"/>
                <a:ea typeface="Times New Roman" panose="02020603050405020304" pitchFamily="18" charset="0"/>
                <a:cs typeface="Times New Roman" panose="02020603050405020304" pitchFamily="18" charset="0"/>
              </a:rPr>
              <a:t>                                                                                                               </a:t>
            </a:r>
            <a:br>
              <a:rPr lang="en-US"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u-RU" dirty="0"/>
          </a:p>
        </p:txBody>
      </p:sp>
      <p:pic>
        <p:nvPicPr>
          <p:cNvPr id="2050" name="Picture 2" descr="Aleksandr Pushkin">
            <a:extLst>
              <a:ext uri="{FF2B5EF4-FFF2-40B4-BE49-F238E27FC236}">
                <a16:creationId xmlns:a16="http://schemas.microsoft.com/office/drawing/2014/main" id="{5182603C-57B4-4B0A-88A9-C8DCBAA582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3282" y="175354"/>
            <a:ext cx="1890943" cy="2245638"/>
          </a:xfrm>
          <a:prstGeom prst="rect">
            <a:avLst/>
          </a:prstGeom>
          <a:solidFill>
            <a:schemeClr val="tx2">
              <a:lumMod val="20000"/>
              <a:lumOff val="80000"/>
            </a:schemeClr>
          </a:solidFill>
        </p:spPr>
      </p:pic>
      <p:sp>
        <p:nvSpPr>
          <p:cNvPr id="10" name="Прямоугольник 9">
            <a:extLst>
              <a:ext uri="{FF2B5EF4-FFF2-40B4-BE49-F238E27FC236}">
                <a16:creationId xmlns:a16="http://schemas.microsoft.com/office/drawing/2014/main" id="{2C30430E-EA6A-4A5E-A745-BC8747E7A07F}"/>
              </a:ext>
            </a:extLst>
          </p:cNvPr>
          <p:cNvSpPr/>
          <p:nvPr/>
        </p:nvSpPr>
        <p:spPr>
          <a:xfrm>
            <a:off x="2219417" y="177553"/>
            <a:ext cx="4708314" cy="5841507"/>
          </a:xfrm>
          <a:prstGeom prst="rect">
            <a:avLst/>
          </a:prstGeom>
          <a:solidFill>
            <a:schemeClr val="tx2">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land of Moscow - the land that is my native,</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Where in the dawn of my best years,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I spared the hours of carelessness, attractive,</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Free of unhappiness and fears.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And you had seen the foes of my great nation,</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And you were burned and covered with blood!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And I did not give up my life in immolation,</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My wrathful spirit just was wild!...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 </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Where is the Moscow of hundred golden domes,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dear beauty of the native land?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Where yore was the real peer to Rome,</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ruins, miserable, lied.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Oh, how, Moscow, for us, your sight, is awful!</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buildings of landlords and kings are fully swept,</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All perished in a flame. The towers are mournful,</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villas of the rich are felled.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 </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And where the luxury was thriving,</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In shady parks and gardens, in the past,</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Where myrtle was fragrant, limes were shining,</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There now are just coals, ash, and dust.</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At charming summer nights, when silent darkness roves,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noisy gaiety would not appear there,</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lights are vanished over lakes and groves,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All dead and silent. All unfair.</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 </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Be calm, o, Russia's banner's holder,</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Look at the stranger's quickly coming end,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On their proud necks and void of labor shoulders,</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 Lord's vindictive arm is laid.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Behold: they promptly run, without look at road,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In Russian snows their blood like river's flood,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They run in dark of night, felled by famine and cold,</a:t>
            </a:r>
            <a:endParaRPr lang="ru-RU" sz="1100" dirty="0">
              <a:effectLst/>
              <a:latin typeface="Arial" panose="020B0604020202020204" pitchFamily="34" charset="0"/>
              <a:ea typeface="Calibri" panose="020F0502020204030204" pitchFamily="34" charset="0"/>
              <a:cs typeface="Arial" panose="020B0604020202020204" pitchFamily="34" charset="0"/>
            </a:endParaRPr>
          </a:p>
          <a:p>
            <a:pP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100" dirty="0">
                <a:solidFill>
                  <a:srgbClr val="000000"/>
                </a:solidFill>
                <a:effectLst/>
                <a:latin typeface="Arial Rounded MT Bold" panose="020F0704030504030204" pitchFamily="34" charset="0"/>
                <a:ea typeface="Times New Roman" panose="02020603050405020304" pitchFamily="18" charset="0"/>
                <a:cs typeface="Arial" panose="020B0604020202020204" pitchFamily="34" charset="0"/>
              </a:rPr>
              <a:t>And swords of Russians, from behind.</a:t>
            </a:r>
            <a:endParaRPr lang="ru-RU" sz="1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17" name="Рисунок 16">
            <a:extLst>
              <a:ext uri="{FF2B5EF4-FFF2-40B4-BE49-F238E27FC236}">
                <a16:creationId xmlns:a16="http://schemas.microsoft.com/office/drawing/2014/main" id="{0703AECD-1A6C-48D2-8C6E-FD5E146B5F9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33519" y="2931850"/>
            <a:ext cx="3323205" cy="399495"/>
          </a:xfrm>
          <a:prstGeom prst="rect">
            <a:avLst/>
          </a:prstGeom>
          <a:noFill/>
          <a:ln>
            <a:noFill/>
          </a:ln>
        </p:spPr>
      </p:pic>
      <p:sp>
        <p:nvSpPr>
          <p:cNvPr id="13" name="Прямоугольник 12">
            <a:extLst>
              <a:ext uri="{FF2B5EF4-FFF2-40B4-BE49-F238E27FC236}">
                <a16:creationId xmlns:a16="http://schemas.microsoft.com/office/drawing/2014/main" id="{19A124AB-BAE7-4CC8-BDBB-0F8744D93D8B}"/>
              </a:ext>
            </a:extLst>
          </p:cNvPr>
          <p:cNvSpPr/>
          <p:nvPr/>
        </p:nvSpPr>
        <p:spPr>
          <a:xfrm>
            <a:off x="8257807" y="2476673"/>
            <a:ext cx="2823100" cy="399495"/>
          </a:xfrm>
          <a:prstGeom prst="rect">
            <a:avLst/>
          </a:prstGeom>
          <a:solidFill>
            <a:schemeClr val="tx2">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err="1">
                <a:solidFill>
                  <a:srgbClr val="000000"/>
                </a:solidFill>
                <a:latin typeface="Arial Narrow" panose="020B0606020202030204" pitchFamily="34" charset="0"/>
                <a:ea typeface="Times New Roman" panose="02020603050405020304" pitchFamily="18" charset="0"/>
                <a:cs typeface="Times New Roman" panose="02020603050405020304" pitchFamily="18" charset="0"/>
              </a:rPr>
              <a:t>Aleksandr</a:t>
            </a:r>
            <a:r>
              <a:rPr lang="ru-RU" b="1" dirty="0">
                <a:solidFill>
                  <a:srgbClr val="000000"/>
                </a:solidFill>
                <a:latin typeface="Arial Narrow" panose="020B0606020202030204" pitchFamily="34" charset="0"/>
                <a:ea typeface="Times New Roman" panose="02020603050405020304" pitchFamily="18" charset="0"/>
                <a:cs typeface="Times New Roman" panose="02020603050405020304" pitchFamily="18" charset="0"/>
              </a:rPr>
              <a:t> </a:t>
            </a:r>
            <a:r>
              <a:rPr lang="ru-RU" b="1" dirty="0" err="1">
                <a:solidFill>
                  <a:srgbClr val="000000"/>
                </a:solidFill>
                <a:latin typeface="Arial Narrow" panose="020B0606020202030204" pitchFamily="34" charset="0"/>
                <a:ea typeface="Times New Roman" panose="02020603050405020304" pitchFamily="18" charset="0"/>
                <a:cs typeface="Times New Roman" panose="02020603050405020304" pitchFamily="18" charset="0"/>
              </a:rPr>
              <a:t>Pushkin</a:t>
            </a:r>
            <a:endParaRPr lang="ru-RU" dirty="0">
              <a:latin typeface="Arial Narrow" panose="020B0606020202030204" pitchFamily="34" charset="0"/>
            </a:endParaRPr>
          </a:p>
        </p:txBody>
      </p:sp>
      <p:sp>
        <p:nvSpPr>
          <p:cNvPr id="14" name="Прямоугольник 13">
            <a:extLst>
              <a:ext uri="{FF2B5EF4-FFF2-40B4-BE49-F238E27FC236}">
                <a16:creationId xmlns:a16="http://schemas.microsoft.com/office/drawing/2014/main" id="{18030486-0032-41DB-B143-B957E999A965}"/>
              </a:ext>
            </a:extLst>
          </p:cNvPr>
          <p:cNvSpPr/>
          <p:nvPr/>
        </p:nvSpPr>
        <p:spPr>
          <a:xfrm>
            <a:off x="8021714" y="3506680"/>
            <a:ext cx="3532665" cy="719090"/>
          </a:xfrm>
          <a:prstGeom prst="rect">
            <a:avLst/>
          </a:prstGeom>
          <a:solidFill>
            <a:schemeClr val="tx2">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ru-RU"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endParaRPr>
          </a:p>
          <a:p>
            <a:pPr algn="ctr"/>
            <a:endParaRPr lang="ru-RU"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endParaRPr>
          </a:p>
          <a:p>
            <a:pPr algn="ctr"/>
            <a:endParaRPr lang="ru-RU"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endParaRPr>
          </a:p>
          <a:p>
            <a:pPr algn="ctr"/>
            <a:r>
              <a:rPr lang="en-US" sz="1400"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rPr>
              <a:t>"The Land of Moscow...“</a:t>
            </a:r>
            <a:endParaRPr lang="ru-RU" sz="1400" b="1" kern="1800"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endParaRPr>
          </a:p>
          <a:p>
            <a:pPr algn="ctr"/>
            <a:r>
              <a:rPr lang="en-US" sz="1400" b="1" i="1"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rPr>
              <a:t>From "The Reminiscences at </a:t>
            </a:r>
            <a:r>
              <a:rPr lang="en-US" sz="1400" b="1" i="1" dirty="0" err="1">
                <a:solidFill>
                  <a:srgbClr val="000000"/>
                </a:solidFill>
                <a:latin typeface="Algerian" panose="04020705040A02060702" pitchFamily="82" charset="0"/>
                <a:ea typeface="Times New Roman" panose="02020603050405020304" pitchFamily="18" charset="0"/>
                <a:cs typeface="Times New Roman" panose="02020603050405020304" pitchFamily="18" charset="0"/>
              </a:rPr>
              <a:t>Tsarskoe</a:t>
            </a:r>
            <a:r>
              <a:rPr lang="en-US" sz="1400" b="1" i="1"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rPr>
              <a:t> </a:t>
            </a:r>
            <a:r>
              <a:rPr lang="en-US" sz="1400" b="1" i="1" dirty="0" err="1">
                <a:solidFill>
                  <a:srgbClr val="000000"/>
                </a:solidFill>
                <a:latin typeface="Algerian" panose="04020705040A02060702" pitchFamily="82" charset="0"/>
                <a:ea typeface="Times New Roman" panose="02020603050405020304" pitchFamily="18" charset="0"/>
                <a:cs typeface="Times New Roman" panose="02020603050405020304" pitchFamily="18" charset="0"/>
              </a:rPr>
              <a:t>Selo</a:t>
            </a:r>
            <a:r>
              <a:rPr lang="en-US" sz="1400" b="1" i="1" dirty="0">
                <a:solidFill>
                  <a:srgbClr val="000000"/>
                </a:solidFill>
                <a:latin typeface="Algerian" panose="04020705040A02060702" pitchFamily="82" charset="0"/>
                <a:ea typeface="Times New Roman" panose="02020603050405020304" pitchFamily="18" charset="0"/>
                <a:cs typeface="Times New Roman" panose="02020603050405020304" pitchFamily="18" charset="0"/>
              </a:rPr>
              <a:t>"</a:t>
            </a:r>
            <a:br>
              <a:rPr lang="ru-RU" dirty="0">
                <a:latin typeface="Calibri" panose="020F0502020204030204" pitchFamily="34" charset="0"/>
                <a:ea typeface="Calibri" panose="020F0502020204030204" pitchFamily="34" charset="0"/>
                <a:cs typeface="Times New Roman" panose="02020603050405020304" pitchFamily="18" charset="0"/>
              </a:rPr>
            </a:br>
            <a:br>
              <a:rPr lang="ru-RU" sz="3200"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Tree>
    <p:extLst>
      <p:ext uri="{BB962C8B-B14F-4D97-AF65-F5344CB8AC3E}">
        <p14:creationId xmlns:p14="http://schemas.microsoft.com/office/powerpoint/2010/main" val="2905855845"/>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7A8FF7D-1996-4AD7-83F6-C7F916C21702}"/>
              </a:ext>
            </a:extLst>
          </p:cNvPr>
          <p:cNvSpPr/>
          <p:nvPr/>
        </p:nvSpPr>
        <p:spPr>
          <a:xfrm>
            <a:off x="466725" y="171450"/>
            <a:ext cx="11620500" cy="630425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Old Arbat Street Moscow">
            <a:extLst>
              <a:ext uri="{FF2B5EF4-FFF2-40B4-BE49-F238E27FC236}">
                <a16:creationId xmlns:a16="http://schemas.microsoft.com/office/drawing/2014/main" id="{2086952F-2FF8-4CE2-8D38-47C5976C311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3499" y="382293"/>
            <a:ext cx="4314826" cy="4027781"/>
          </a:xfrm>
          <a:prstGeom prst="rect">
            <a:avLst/>
          </a:prstGeom>
          <a:noFill/>
          <a:ln>
            <a:noFill/>
          </a:ln>
        </p:spPr>
      </p:pic>
      <p:sp>
        <p:nvSpPr>
          <p:cNvPr id="8" name="Прямоугольник 7">
            <a:extLst>
              <a:ext uri="{FF2B5EF4-FFF2-40B4-BE49-F238E27FC236}">
                <a16:creationId xmlns:a16="http://schemas.microsoft.com/office/drawing/2014/main" id="{4CB84F46-BA63-4E98-BF6B-1215F20ECDD0}"/>
              </a:ext>
            </a:extLst>
          </p:cNvPr>
          <p:cNvSpPr/>
          <p:nvPr/>
        </p:nvSpPr>
        <p:spPr>
          <a:xfrm>
            <a:off x="7448549" y="247650"/>
            <a:ext cx="4076699" cy="565655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en-US" sz="18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Old </a:t>
            </a:r>
            <a:r>
              <a:rPr lang="en-US" sz="1800" b="1"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Arbat</a:t>
            </a:r>
            <a:r>
              <a:rPr lang="en-US" sz="18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Street</a:t>
            </a:r>
            <a:endParaRPr lang="en-US" sz="5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endParaRPr>
          </a:p>
          <a:p>
            <a:pPr algn="ctr" fontAlgn="base"/>
            <a:endParaRPr lang="en-US" sz="500" b="1" dirty="0">
              <a:solidFill>
                <a:srgbClr val="444444"/>
              </a:solidFill>
              <a:effectLst/>
              <a:latin typeface="Arial" panose="020B0604020202020204" pitchFamily="34" charset="0"/>
              <a:ea typeface="Times New Roman" panose="02020603050405020304" pitchFamily="18" charset="0"/>
              <a:cs typeface="Arial" panose="020B0604020202020204" pitchFamily="34" charset="0"/>
            </a:endParaRPr>
          </a:p>
          <a:p>
            <a:pPr algn="ctr" fontAlgn="base"/>
            <a:r>
              <a:rPr lang="en-US" sz="19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As the name implies Old </a:t>
            </a:r>
            <a:r>
              <a:rPr lang="en-US" sz="1900"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Arbat</a:t>
            </a:r>
            <a:r>
              <a:rPr lang="en-US" sz="19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Street, or just </a:t>
            </a:r>
            <a:r>
              <a:rPr lang="en-US" sz="1900" dirty="0" err="1">
                <a:solidFill>
                  <a:srgbClr val="444444"/>
                </a:solidFill>
                <a:effectLst/>
                <a:latin typeface="Arial" panose="020B0604020202020204" pitchFamily="34" charset="0"/>
                <a:ea typeface="Times New Roman" panose="02020603050405020304" pitchFamily="18" charset="0"/>
                <a:cs typeface="Arial" panose="020B0604020202020204" pitchFamily="34" charset="0"/>
              </a:rPr>
              <a:t>Arbat</a:t>
            </a:r>
            <a:r>
              <a:rPr lang="en-US" sz="1900" dirty="0">
                <a:solidFill>
                  <a:srgbClr val="444444"/>
                </a:solidFill>
                <a:effectLst/>
                <a:latin typeface="Arial" panose="020B0604020202020204" pitchFamily="34" charset="0"/>
                <a:ea typeface="Times New Roman" panose="02020603050405020304" pitchFamily="18" charset="0"/>
                <a:cs typeface="Arial" panose="020B0604020202020204" pitchFamily="34" charset="0"/>
              </a:rPr>
              <a:t>, is one of the oldest streets in Moscow. It was first built some time in the 1600s but there is no concrete date and some historians assume it was well before that time.  At one point in Russian history it was the street to live on if you had any sort of wealth, power, or influence. That changed after the fire of 1812 as it was burned to the ground and had to be reconstructed. In more recent times the street has changed to allow pedestrian traffic only as it had to be closed for the building of the Ministry of Defense.</a:t>
            </a:r>
            <a:endParaRPr lang="ru-RU" sz="19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4055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005DE9DF-82C0-4071-A934-49669D81F6C5}"/>
              </a:ext>
            </a:extLst>
          </p:cNvPr>
          <p:cNvSpPr/>
          <p:nvPr/>
        </p:nvSpPr>
        <p:spPr>
          <a:xfrm>
            <a:off x="7412855" y="292962"/>
            <a:ext cx="4154749" cy="562844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lnSpc>
                <a:spcPct val="107000"/>
              </a:lnSpc>
              <a:spcAft>
                <a:spcPts val="900"/>
              </a:spcAft>
            </a:pPr>
            <a:r>
              <a:rPr lang="en-US" sz="1800" cap="all"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SPARROW HILLS  (VOROBYOVY GORY)</a:t>
            </a:r>
            <a:endParaRPr lang="ru-RU" sz="1800" dirty="0">
              <a:effectLst/>
              <a:latin typeface="Arial" panose="020B0604020202020204" pitchFamily="34" charset="0"/>
              <a:ea typeface="Calibri" panose="020F0502020204030204" pitchFamily="34" charset="0"/>
              <a:cs typeface="Arial" panose="020B0604020202020204" pitchFamily="34" charset="0"/>
            </a:endParaRPr>
          </a:p>
          <a:p>
            <a:pPr fontAlgn="base">
              <a:lnSpc>
                <a:spcPct val="107000"/>
              </a:lnSpc>
              <a:spcAft>
                <a:spcPts val="1500"/>
              </a:spcAft>
            </a:pPr>
            <a:r>
              <a:rPr lang="en-US" sz="1800" dirty="0">
                <a:solidFill>
                  <a:srgbClr val="444444"/>
                </a:solidFill>
                <a:effectLst/>
                <a:latin typeface="Raleway"/>
                <a:ea typeface="Times New Roman" panose="02020603050405020304" pitchFamily="18" charset="0"/>
                <a:cs typeface="Times New Roman" panose="02020603050405020304" pitchFamily="18" charset="0"/>
              </a:rPr>
              <a:t>The claim to fame for these hills is that they are one of the highest points in the large city and once carried the name of the Lenin Hills. In more recent times the hills became home to the Moscow State University and the lesser know Trinity church. For the visiting tourist it is a must if you want to get a view of the entire city. There is an observation platform at the top of the hill which gives you an amazing view of everything Moscow has to offer.</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descr="Moscow_State_University">
            <a:extLst>
              <a:ext uri="{FF2B5EF4-FFF2-40B4-BE49-F238E27FC236}">
                <a16:creationId xmlns:a16="http://schemas.microsoft.com/office/drawing/2014/main" id="{7736CEAC-1348-4022-B7D5-7780DBD5A46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41165" y="292962"/>
            <a:ext cx="5537187" cy="3093683"/>
          </a:xfrm>
          <a:prstGeom prst="rect">
            <a:avLst/>
          </a:prstGeom>
          <a:noFill/>
          <a:ln>
            <a:noFill/>
          </a:ln>
        </p:spPr>
      </p:pic>
      <p:sp>
        <p:nvSpPr>
          <p:cNvPr id="6" name="Прямоугольник 5">
            <a:extLst>
              <a:ext uri="{FF2B5EF4-FFF2-40B4-BE49-F238E27FC236}">
                <a16:creationId xmlns:a16="http://schemas.microsoft.com/office/drawing/2014/main" id="{E864C05D-BA0D-4120-8306-33783C3A0EC4}"/>
              </a:ext>
            </a:extLst>
          </p:cNvPr>
          <p:cNvSpPr/>
          <p:nvPr/>
        </p:nvSpPr>
        <p:spPr>
          <a:xfrm>
            <a:off x="1109706" y="3699214"/>
            <a:ext cx="5468646" cy="269437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025"/>
              </a:lnSpc>
              <a:spcAft>
                <a:spcPts val="800"/>
              </a:spcAft>
            </a:pP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If you to take a walk from Gorky Park along the Moscow river embankment, you’ll end up in the city’s other legendary park, </a:t>
            </a:r>
            <a:r>
              <a:rPr lang="en-US" sz="18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Sparrow Hills</a:t>
            </a: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Although the park doesn’t offer as many activities as its hip </a:t>
            </a:r>
            <a:r>
              <a:rPr lang="en-US" sz="18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neighbour</a:t>
            </a:r>
            <a:r>
              <a:rPr lang="en-US" sz="18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here you can take a closer look at the tallest of the seven Stalinist skyscrapers (the Moscow State University), admire the view from the observation deck or get a cable car ride.</a:t>
            </a:r>
            <a:endParaRPr lang="ru-RU"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95820353"/>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0BBF924-E1CF-4813-A7FC-F14ACD54CB3F}"/>
              </a:ext>
            </a:extLst>
          </p:cNvPr>
          <p:cNvSpPr/>
          <p:nvPr/>
        </p:nvSpPr>
        <p:spPr>
          <a:xfrm>
            <a:off x="452762" y="195309"/>
            <a:ext cx="11336784" cy="643631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AB6A436F-5EB4-4A69-B54E-BC730696B0E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2155" y="417251"/>
            <a:ext cx="4678532" cy="4891596"/>
          </a:xfrm>
          <a:prstGeom prst="rect">
            <a:avLst/>
          </a:prstGeom>
          <a:noFill/>
          <a:ln>
            <a:noFill/>
          </a:ln>
        </p:spPr>
      </p:pic>
      <p:sp>
        <p:nvSpPr>
          <p:cNvPr id="8" name="Прямоугольник 7">
            <a:extLst>
              <a:ext uri="{FF2B5EF4-FFF2-40B4-BE49-F238E27FC236}">
                <a16:creationId xmlns:a16="http://schemas.microsoft.com/office/drawing/2014/main" id="{6557EC33-8F08-4E83-87FE-B9434E246DED}"/>
              </a:ext>
            </a:extLst>
          </p:cNvPr>
          <p:cNvSpPr/>
          <p:nvPr/>
        </p:nvSpPr>
        <p:spPr>
          <a:xfrm>
            <a:off x="6418555" y="417251"/>
            <a:ext cx="5131294" cy="536211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25"/>
              </a:lnSpc>
              <a:spcAft>
                <a:spcPts val="800"/>
              </a:spcAft>
            </a:pPr>
            <a:r>
              <a:rPr lang="en-US" sz="2400" b="1" i="1"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Peter the Great</a:t>
            </a:r>
          </a:p>
          <a:p>
            <a:pPr algn="ctr">
              <a:lnSpc>
                <a:spcPts val="2025"/>
              </a:lnSpc>
              <a:spcAft>
                <a:spcPts val="800"/>
              </a:spcAft>
            </a:pP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Many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Moscovites</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question why a statue commemorating the man who took capital away from Moscow and gave it to St. Petersburg was erected on the Moscow River, right in the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centre</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of the city. Some also consider this to be a 98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metre</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(322 feet)-high eyesore and the statue, on occasion, has made several </a:t>
            </a:r>
            <a:r>
              <a:rPr lang="en-US" sz="2400" u="sng" dirty="0">
                <a:solidFill>
                  <a:schemeClr val="tx1"/>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ugliest statues lists</a:t>
            </a:r>
            <a:r>
              <a:rPr lang="en-US" sz="2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Regardless, it was designed by Georgian born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Zurab</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Tsereteli</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and erected in 1997 to celebrate 300 years of Russian navy and the Tsar who established it, Peter the Great.</a:t>
            </a:r>
            <a:endParaRPr lang="ru-RU"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3858466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C6A98872-7AF2-44BF-AFAC-91AFFB5B60E8}"/>
              </a:ext>
            </a:extLst>
          </p:cNvPr>
          <p:cNvSpPr/>
          <p:nvPr/>
        </p:nvSpPr>
        <p:spPr>
          <a:xfrm>
            <a:off x="266330" y="71021"/>
            <a:ext cx="11585359" cy="654284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sctp0018-shinkareva-moscow-izmaylovsky1-680x1024">
            <a:extLst>
              <a:ext uri="{FF2B5EF4-FFF2-40B4-BE49-F238E27FC236}">
                <a16:creationId xmlns:a16="http://schemas.microsoft.com/office/drawing/2014/main" id="{1279A507-9117-4909-8D69-C635ADDF911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6544" y="244136"/>
            <a:ext cx="4110361" cy="4816136"/>
          </a:xfrm>
          <a:prstGeom prst="rect">
            <a:avLst/>
          </a:prstGeom>
          <a:noFill/>
          <a:ln>
            <a:noFill/>
          </a:ln>
        </p:spPr>
      </p:pic>
      <p:sp>
        <p:nvSpPr>
          <p:cNvPr id="8" name="Прямоугольник 7">
            <a:extLst>
              <a:ext uri="{FF2B5EF4-FFF2-40B4-BE49-F238E27FC236}">
                <a16:creationId xmlns:a16="http://schemas.microsoft.com/office/drawing/2014/main" id="{108896E3-3F2C-4210-BAB9-A5EF26B3FCE4}"/>
              </a:ext>
            </a:extLst>
          </p:cNvPr>
          <p:cNvSpPr/>
          <p:nvPr/>
        </p:nvSpPr>
        <p:spPr>
          <a:xfrm>
            <a:off x="6604987" y="381740"/>
            <a:ext cx="4850168" cy="522894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25"/>
              </a:lnSpc>
              <a:spcAft>
                <a:spcPts val="800"/>
              </a:spcAft>
            </a:pPr>
            <a:r>
              <a:rPr lang="en-US" sz="2400" b="1"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Izmailovsky</a:t>
            </a:r>
            <a:r>
              <a:rPr lang="en-US" sz="2400" b="1"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Market</a:t>
            </a:r>
            <a:endParaRPr lang="ru-RU" sz="2400" b="1" dirty="0">
              <a:effectLst/>
              <a:latin typeface="Arial" panose="020B0604020202020204" pitchFamily="34" charset="0"/>
              <a:ea typeface="Calibri" panose="020F0502020204030204" pitchFamily="34" charset="0"/>
              <a:cs typeface="Arial" panose="020B0604020202020204" pitchFamily="34" charset="0"/>
            </a:endParaRPr>
          </a:p>
          <a:p>
            <a:pPr algn="ctr">
              <a:lnSpc>
                <a:spcPts val="2025"/>
              </a:lnSpc>
              <a:spcAft>
                <a:spcPts val="800"/>
              </a:spcAft>
            </a:pP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For those on a slightly more limited budget, ditch window shopping at the exclusive GUM and take a foray into the madly bustling world of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Izmailovsky</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Russia’s best flea market. Delve into the bargains, rifle through the artisan crafts, admire the local handiwork and be tempted by the silky smooth traditional fur hats. Expect walls of </a:t>
            </a:r>
            <a:r>
              <a:rPr lang="en-US" sz="2400" i="1"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matryoshka</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dolls, fascinating Soviet memorabilia, and glittering hand-crafted </a:t>
            </a:r>
            <a:r>
              <a:rPr lang="en-US" sz="2400" dirty="0" err="1">
                <a:solidFill>
                  <a:srgbClr val="121416"/>
                </a:solidFill>
                <a:effectLst/>
                <a:latin typeface="Arial" panose="020B0604020202020204" pitchFamily="34" charset="0"/>
                <a:ea typeface="Times New Roman" panose="02020603050405020304" pitchFamily="18" charset="0"/>
                <a:cs typeface="Arial" panose="020B0604020202020204" pitchFamily="34" charset="0"/>
              </a:rPr>
              <a:t>jewellery</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 Head up to one of </a:t>
            </a:r>
            <a:r>
              <a:rPr lang="en-US" sz="2400" u="sng" dirty="0" err="1">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Izmailovsky</a:t>
            </a:r>
            <a:r>
              <a:rPr lang="en-US" sz="24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 market</a:t>
            </a:r>
            <a:r>
              <a:rPr lang="en-US" sz="2400" dirty="0">
                <a:solidFill>
                  <a:srgbClr val="121416"/>
                </a:solidFill>
                <a:effectLst/>
                <a:latin typeface="Arial" panose="020B0604020202020204" pitchFamily="34" charset="0"/>
                <a:ea typeface="Times New Roman" panose="02020603050405020304" pitchFamily="18" charset="0"/>
                <a:cs typeface="Arial" panose="020B0604020202020204" pitchFamily="34" charset="0"/>
              </a:rPr>
              <a:t>‘s cafés for a warming mulled wine before continuing your shopping spree.</a:t>
            </a:r>
            <a:endParaRPr lang="ru-RU"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1293807"/>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F0E37A1-EF0D-4E18-B205-0AF8284457AD}"/>
              </a:ext>
            </a:extLst>
          </p:cNvPr>
          <p:cNvSpPr/>
          <p:nvPr/>
        </p:nvSpPr>
        <p:spPr>
          <a:xfrm>
            <a:off x="66676" y="76201"/>
            <a:ext cx="11725274" cy="72961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solidFill>
                <a:srgbClr val="454545"/>
              </a:solidFill>
              <a:effectLst/>
              <a:latin typeface="Open Sans"/>
            </a:endParaRPr>
          </a:p>
        </p:txBody>
      </p:sp>
      <p:pic>
        <p:nvPicPr>
          <p:cNvPr id="2052" name="Picture 4">
            <a:extLst>
              <a:ext uri="{FF2B5EF4-FFF2-40B4-BE49-F238E27FC236}">
                <a16:creationId xmlns:a16="http://schemas.microsoft.com/office/drawing/2014/main" id="{0B5885D5-CC9B-4D32-83D4-2354A8232E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676275"/>
            <a:ext cx="4543425" cy="4029075"/>
          </a:xfrm>
          <a:prstGeom prst="rect">
            <a:avLst/>
          </a:prstGeom>
          <a:noFill/>
          <a:extLst>
            <a:ext uri="{909E8E84-426E-40DD-AFC4-6F175D3DCCD1}">
              <a14:hiddenFill xmlns:a14="http://schemas.microsoft.com/office/drawing/2010/main">
                <a:solidFill>
                  <a:srgbClr val="FFFFFF"/>
                </a:solidFill>
              </a14:hiddenFill>
            </a:ext>
          </a:extLst>
        </p:spPr>
      </p:pic>
      <p:sp>
        <p:nvSpPr>
          <p:cNvPr id="9" name="Прямоугольник 8">
            <a:extLst>
              <a:ext uri="{FF2B5EF4-FFF2-40B4-BE49-F238E27FC236}">
                <a16:creationId xmlns:a16="http://schemas.microsoft.com/office/drawing/2014/main" id="{13EF064F-3B75-4522-85D8-8C39F1939C34}"/>
              </a:ext>
            </a:extLst>
          </p:cNvPr>
          <p:cNvSpPr/>
          <p:nvPr/>
        </p:nvSpPr>
        <p:spPr>
          <a:xfrm>
            <a:off x="5354221" y="209550"/>
            <a:ext cx="6266278" cy="68389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00" b="1" i="0" dirty="0">
                <a:solidFill>
                  <a:srgbClr val="454545"/>
                </a:solidFill>
                <a:effectLst/>
                <a:latin typeface="Arial" panose="020B0604020202020204" pitchFamily="34" charset="0"/>
                <a:cs typeface="Arial" panose="020B0604020202020204" pitchFamily="34" charset="0"/>
              </a:rPr>
              <a:t>Moscow Souvenirs and Gifts</a:t>
            </a:r>
          </a:p>
          <a:p>
            <a:pPr algn="ctr"/>
            <a:endParaRPr lang="en-US" sz="500" b="1" i="0" dirty="0">
              <a:solidFill>
                <a:srgbClr val="454545"/>
              </a:solidFill>
              <a:effectLst/>
              <a:latin typeface="Arial" panose="020B0604020202020204" pitchFamily="34" charset="0"/>
              <a:cs typeface="Arial" panose="020B0604020202020204" pitchFamily="34" charset="0"/>
            </a:endParaRPr>
          </a:p>
          <a:p>
            <a:pPr algn="l"/>
            <a:r>
              <a:rPr lang="en-US" sz="1900" b="0" i="0" dirty="0">
                <a:solidFill>
                  <a:srgbClr val="454545"/>
                </a:solidFill>
                <a:effectLst/>
                <a:latin typeface="Arial" panose="020B0604020202020204" pitchFamily="34" charset="0"/>
                <a:cs typeface="Arial" panose="020B0604020202020204" pitchFamily="34" charset="0"/>
              </a:rPr>
              <a:t>In Moscow you will find lots of souvenirs such as:</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The small dolls </a:t>
            </a:r>
            <a:r>
              <a:rPr lang="en-US" sz="1900" b="0" i="0" dirty="0" err="1">
                <a:solidFill>
                  <a:srgbClr val="454545"/>
                </a:solidFill>
                <a:effectLst/>
                <a:latin typeface="Arial" panose="020B0604020202020204" pitchFamily="34" charset="0"/>
                <a:cs typeface="Arial" panose="020B0604020202020204" pitchFamily="34" charset="0"/>
              </a:rPr>
              <a:t>matrioshkas</a:t>
            </a:r>
            <a:r>
              <a:rPr lang="en-US" sz="1900" b="0" i="0" dirty="0">
                <a:solidFill>
                  <a:srgbClr val="454545"/>
                </a:solidFill>
                <a:effectLst/>
                <a:latin typeface="Arial" panose="020B0604020202020204" pitchFamily="34" charset="0"/>
                <a:cs typeface="Arial" panose="020B0604020202020204" pitchFamily="34" charset="0"/>
              </a:rPr>
              <a:t> are the most "Russian" gift. There are the sets of three, four, seven, ten, fifteen and more dolls;</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Samovar, wooden boxes, fur cap (</a:t>
            </a:r>
            <a:r>
              <a:rPr lang="en-US" sz="1900" b="0" i="0" dirty="0" err="1">
                <a:solidFill>
                  <a:srgbClr val="454545"/>
                </a:solidFill>
                <a:effectLst/>
                <a:latin typeface="Arial" panose="020B0604020202020204" pitchFamily="34" charset="0"/>
                <a:cs typeface="Arial" panose="020B0604020202020204" pitchFamily="34" charset="0"/>
              </a:rPr>
              <a:t>ushanka</a:t>
            </a:r>
            <a:r>
              <a:rPr lang="en-US" sz="1900" b="0" i="0" dirty="0">
                <a:solidFill>
                  <a:srgbClr val="454545"/>
                </a:solidFill>
                <a:effectLst/>
                <a:latin typeface="Arial" panose="020B0604020202020204" pitchFamily="34" charset="0"/>
                <a:cs typeface="Arial" panose="020B0604020202020204" pitchFamily="34" charset="0"/>
              </a:rPr>
              <a:t>), sandals made of birch bark (</a:t>
            </a:r>
            <a:r>
              <a:rPr lang="en-US" sz="1900" b="0" i="0" dirty="0" err="1">
                <a:solidFill>
                  <a:srgbClr val="454545"/>
                </a:solidFill>
                <a:effectLst/>
                <a:latin typeface="Arial" panose="020B0604020202020204" pitchFamily="34" charset="0"/>
                <a:cs typeface="Arial" panose="020B0604020202020204" pitchFamily="34" charset="0"/>
              </a:rPr>
              <a:t>lapti</a:t>
            </a:r>
            <a:r>
              <a:rPr lang="en-US" sz="1900" b="0" i="0" dirty="0">
                <a:solidFill>
                  <a:srgbClr val="454545"/>
                </a:solidFill>
                <a:effectLst/>
                <a:latin typeface="Arial" panose="020B0604020202020204" pitchFamily="34" charset="0"/>
                <a:cs typeface="Arial" panose="020B0604020202020204" pitchFamily="34" charset="0"/>
              </a:rPr>
              <a:t>) are the traditional souvenirs;</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Souvenir cups, spoons, plates with images of the city's attractions;</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Postcards, key chains, magnets with the symbols of Moscow;</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Handicrafts - </a:t>
            </a:r>
            <a:r>
              <a:rPr lang="en-US" sz="1900" b="0" i="0" dirty="0" err="1">
                <a:solidFill>
                  <a:srgbClr val="454545"/>
                </a:solidFill>
                <a:effectLst/>
                <a:latin typeface="Arial" panose="020B0604020202020204" pitchFamily="34" charset="0"/>
                <a:cs typeface="Arial" panose="020B0604020202020204" pitchFamily="34" charset="0"/>
              </a:rPr>
              <a:t>Gzhel</a:t>
            </a:r>
            <a:r>
              <a:rPr lang="en-US" sz="1900" b="0" i="0" dirty="0">
                <a:solidFill>
                  <a:srgbClr val="454545"/>
                </a:solidFill>
                <a:effectLst/>
                <a:latin typeface="Arial" panose="020B0604020202020204" pitchFamily="34" charset="0"/>
                <a:cs typeface="Arial" panose="020B0604020202020204" pitchFamily="34" charset="0"/>
              </a:rPr>
              <a:t>, Orenburg shawls and </a:t>
            </a:r>
            <a:r>
              <a:rPr lang="en-US" sz="1900" b="0" i="0" dirty="0" err="1">
                <a:solidFill>
                  <a:srgbClr val="454545"/>
                </a:solidFill>
                <a:effectLst/>
                <a:latin typeface="Arial" panose="020B0604020202020204" pitchFamily="34" charset="0"/>
                <a:cs typeface="Arial" panose="020B0604020202020204" pitchFamily="34" charset="0"/>
              </a:rPr>
              <a:t>Pavloposadskiye</a:t>
            </a:r>
            <a:r>
              <a:rPr lang="en-US" sz="1900" b="0" i="0" dirty="0">
                <a:solidFill>
                  <a:srgbClr val="454545"/>
                </a:solidFill>
                <a:effectLst/>
                <a:latin typeface="Arial" panose="020B0604020202020204" pitchFamily="34" charset="0"/>
                <a:cs typeface="Arial" panose="020B0604020202020204" pitchFamily="34" charset="0"/>
              </a:rPr>
              <a:t> shawls, </a:t>
            </a:r>
            <a:r>
              <a:rPr lang="en-US" sz="1900" b="0" i="0" dirty="0" err="1">
                <a:solidFill>
                  <a:srgbClr val="454545"/>
                </a:solidFill>
                <a:effectLst/>
                <a:latin typeface="Arial" panose="020B0604020202020204" pitchFamily="34" charset="0"/>
                <a:cs typeface="Arial" panose="020B0604020202020204" pitchFamily="34" charset="0"/>
              </a:rPr>
              <a:t>khokhloma</a:t>
            </a:r>
            <a:r>
              <a:rPr lang="en-US" sz="1900" b="0" i="0" dirty="0">
                <a:solidFill>
                  <a:srgbClr val="454545"/>
                </a:solidFill>
                <a:effectLst/>
                <a:latin typeface="Arial" panose="020B0604020202020204" pitchFamily="34" charset="0"/>
                <a:cs typeface="Arial" panose="020B0604020202020204" pitchFamily="34" charset="0"/>
              </a:rPr>
              <a:t> toys, Vologda lace and more;</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Books, brochures, gifts - with information about Moscow;</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Sweets -"Red October" candies, "Rot Front" confectionary, chocolate "</a:t>
            </a:r>
            <a:r>
              <a:rPr lang="en-US" sz="1900" b="0" i="0" dirty="0" err="1">
                <a:solidFill>
                  <a:srgbClr val="454545"/>
                </a:solidFill>
                <a:effectLst/>
                <a:latin typeface="Arial" panose="020B0604020202020204" pitchFamily="34" charset="0"/>
                <a:cs typeface="Arial" panose="020B0604020202020204" pitchFamily="34" charset="0"/>
              </a:rPr>
              <a:t>Alenka</a:t>
            </a:r>
            <a:r>
              <a:rPr lang="en-US" sz="1900" b="0" i="0" dirty="0">
                <a:solidFill>
                  <a:srgbClr val="454545"/>
                </a:solidFill>
                <a:effectLst/>
                <a:latin typeface="Arial" panose="020B0604020202020204" pitchFamily="34" charset="0"/>
                <a:cs typeface="Arial" panose="020B0604020202020204" pitchFamily="34" charset="0"/>
              </a:rPr>
              <a:t>", the famous cake "Bird's milk" (</a:t>
            </a:r>
            <a:r>
              <a:rPr lang="en-US" sz="1900" b="0" i="0" dirty="0" err="1">
                <a:solidFill>
                  <a:srgbClr val="454545"/>
                </a:solidFill>
                <a:effectLst/>
                <a:latin typeface="Arial" panose="020B0604020202020204" pitchFamily="34" charset="0"/>
                <a:cs typeface="Arial" panose="020B0604020202020204" pitchFamily="34" charset="0"/>
              </a:rPr>
              <a:t>Ptichye</a:t>
            </a:r>
            <a:r>
              <a:rPr lang="en-US" sz="1900" b="0" i="0" dirty="0">
                <a:solidFill>
                  <a:srgbClr val="454545"/>
                </a:solidFill>
                <a:effectLst/>
                <a:latin typeface="Arial" panose="020B0604020202020204" pitchFamily="34" charset="0"/>
                <a:cs typeface="Arial" panose="020B0604020202020204" pitchFamily="34" charset="0"/>
              </a:rPr>
              <a:t> </a:t>
            </a:r>
            <a:r>
              <a:rPr lang="en-US" sz="1900" b="0" i="0" dirty="0" err="1">
                <a:solidFill>
                  <a:srgbClr val="454545"/>
                </a:solidFill>
                <a:effectLst/>
                <a:latin typeface="Arial" panose="020B0604020202020204" pitchFamily="34" charset="0"/>
                <a:cs typeface="Arial" panose="020B0604020202020204" pitchFamily="34" charset="0"/>
              </a:rPr>
              <a:t>Moloko</a:t>
            </a:r>
            <a:r>
              <a:rPr lang="en-US" sz="1900" b="0" i="0" dirty="0">
                <a:solidFill>
                  <a:srgbClr val="454545"/>
                </a:solidFill>
                <a:effectLst/>
                <a:latin typeface="Arial" panose="020B0604020202020204" pitchFamily="34" charset="0"/>
                <a:cs typeface="Arial" panose="020B0604020202020204" pitchFamily="34" charset="0"/>
              </a:rPr>
              <a:t>);</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Stylish souvenirs by "Heart of Moscow" and "</a:t>
            </a:r>
            <a:r>
              <a:rPr lang="en-US" sz="1900" b="0" i="0" dirty="0" err="1">
                <a:solidFill>
                  <a:srgbClr val="454545"/>
                </a:solidFill>
                <a:effectLst/>
                <a:latin typeface="Arial" panose="020B0604020202020204" pitchFamily="34" charset="0"/>
                <a:cs typeface="Arial" panose="020B0604020202020204" pitchFamily="34" charset="0"/>
              </a:rPr>
              <a:t>Mosazbuka</a:t>
            </a:r>
            <a:r>
              <a:rPr lang="en-US" sz="1900" b="0" i="0" dirty="0">
                <a:solidFill>
                  <a:srgbClr val="454545"/>
                </a:solidFill>
                <a:effectLst/>
                <a:latin typeface="Arial" panose="020B0604020202020204" pitchFamily="34" charset="0"/>
                <a:cs typeface="Arial" panose="020B0604020202020204" pitchFamily="34" charset="0"/>
              </a:rPr>
              <a:t>";</a:t>
            </a:r>
            <a:br>
              <a:rPr lang="en-US" sz="1900" b="0" i="0" dirty="0">
                <a:solidFill>
                  <a:srgbClr val="454545"/>
                </a:solidFill>
                <a:effectLst/>
                <a:latin typeface="Arial" panose="020B0604020202020204" pitchFamily="34" charset="0"/>
                <a:cs typeface="Arial" panose="020B0604020202020204" pitchFamily="34" charset="0"/>
              </a:rPr>
            </a:br>
            <a:r>
              <a:rPr lang="en-US" sz="1900" b="0" i="0" dirty="0">
                <a:solidFill>
                  <a:srgbClr val="454545"/>
                </a:solidFill>
                <a:effectLst/>
                <a:latin typeface="Arial" panose="020B0604020202020204" pitchFamily="34" charset="0"/>
                <a:cs typeface="Arial" panose="020B0604020202020204" pitchFamily="34" charset="0"/>
              </a:rPr>
              <a:t>- Antique, vintage things at the fair "</a:t>
            </a:r>
            <a:r>
              <a:rPr lang="en-US" sz="1900" b="0" i="0" dirty="0" err="1">
                <a:solidFill>
                  <a:srgbClr val="454545"/>
                </a:solidFill>
                <a:effectLst/>
                <a:latin typeface="Arial" panose="020B0604020202020204" pitchFamily="34" charset="0"/>
                <a:cs typeface="Arial" panose="020B0604020202020204" pitchFamily="34" charset="0"/>
              </a:rPr>
              <a:t>Izmailovo</a:t>
            </a:r>
            <a:r>
              <a:rPr lang="en-US" sz="1900" b="0" i="0" dirty="0">
                <a:solidFill>
                  <a:srgbClr val="454545"/>
                </a:solidFill>
                <a:effectLst/>
                <a:latin typeface="Arial" panose="020B0604020202020204" pitchFamily="34" charset="0"/>
                <a:cs typeface="Arial" panose="020B0604020202020204" pitchFamily="34" charset="0"/>
              </a:rPr>
              <a:t> Vernissage".</a:t>
            </a:r>
          </a:p>
        </p:txBody>
      </p:sp>
    </p:spTree>
    <p:extLst>
      <p:ext uri="{BB962C8B-B14F-4D97-AF65-F5344CB8AC3E}">
        <p14:creationId xmlns:p14="http://schemas.microsoft.com/office/powerpoint/2010/main" val="2906211296"/>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a:extLst>
              <a:ext uri="{FF2B5EF4-FFF2-40B4-BE49-F238E27FC236}">
                <a16:creationId xmlns:a16="http://schemas.microsoft.com/office/drawing/2014/main" id="{AFD91D68-3A16-4030-A654-49B0CE3F662F}"/>
              </a:ext>
            </a:extLst>
          </p:cNvPr>
          <p:cNvSpPr/>
          <p:nvPr/>
        </p:nvSpPr>
        <p:spPr>
          <a:xfrm>
            <a:off x="371476" y="438150"/>
            <a:ext cx="11553824" cy="63055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a:extLst>
              <a:ext uri="{FF2B5EF4-FFF2-40B4-BE49-F238E27FC236}">
                <a16:creationId xmlns:a16="http://schemas.microsoft.com/office/drawing/2014/main" id="{59697041-E1B9-4D2F-979D-70F86ADA1F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025" y="627354"/>
            <a:ext cx="5015626" cy="4820945"/>
          </a:xfrm>
          <a:prstGeom prst="rect">
            <a:avLst/>
          </a:prstGeom>
        </p:spPr>
      </p:pic>
      <p:sp>
        <p:nvSpPr>
          <p:cNvPr id="15" name="Прямоугольник 14">
            <a:extLst>
              <a:ext uri="{FF2B5EF4-FFF2-40B4-BE49-F238E27FC236}">
                <a16:creationId xmlns:a16="http://schemas.microsoft.com/office/drawing/2014/main" id="{E019305B-8046-45A1-AF99-926225250E9F}"/>
              </a:ext>
            </a:extLst>
          </p:cNvPr>
          <p:cNvSpPr/>
          <p:nvPr/>
        </p:nvSpPr>
        <p:spPr>
          <a:xfrm>
            <a:off x="6353175" y="752475"/>
            <a:ext cx="5105401" cy="49149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0" i="0" dirty="0">
                <a:solidFill>
                  <a:srgbClr val="454545"/>
                </a:solidFill>
                <a:effectLst/>
                <a:latin typeface="Arial" panose="020B0604020202020204" pitchFamily="34" charset="0"/>
                <a:cs typeface="Arial" panose="020B0604020202020204" pitchFamily="34" charset="0"/>
              </a:rPr>
              <a:t>Moscow is a treasure trove of attractions that are not only cultural and historical, they all are also of public importance. Russia is associated with the Kremlin and Red Square by many tourists of different parts of the world.</a:t>
            </a:r>
            <a:br>
              <a:rPr lang="en-US" sz="2200" dirty="0">
                <a:latin typeface="Arial" panose="020B0604020202020204" pitchFamily="34" charset="0"/>
                <a:cs typeface="Arial" panose="020B0604020202020204" pitchFamily="34" charset="0"/>
              </a:rPr>
            </a:br>
            <a:r>
              <a:rPr lang="en-US" sz="2200" b="0" i="0" dirty="0">
                <a:solidFill>
                  <a:srgbClr val="454545"/>
                </a:solidFill>
                <a:effectLst/>
                <a:latin typeface="Arial" panose="020B0604020202020204" pitchFamily="34" charset="0"/>
                <a:cs typeface="Arial" panose="020B0604020202020204" pitchFamily="34" charset="0"/>
              </a:rPr>
              <a:t>The guests of the capital of the country can enjoy the magnificent architecture of the central part of the city with many historical monuments. They can visit the beautiful parks and gardens and other interesting places that can give unforgettable emotions.</a:t>
            </a:r>
            <a:endParaRPr lang="ru-RU"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8140149"/>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a:extLst>
              <a:ext uri="{FF2B5EF4-FFF2-40B4-BE49-F238E27FC236}">
                <a16:creationId xmlns:a16="http://schemas.microsoft.com/office/drawing/2014/main" id="{3003987B-51A6-4CEB-B37D-E43A74DDA601}"/>
              </a:ext>
            </a:extLst>
          </p:cNvPr>
          <p:cNvSpPr/>
          <p:nvPr/>
        </p:nvSpPr>
        <p:spPr>
          <a:xfrm>
            <a:off x="452761" y="150920"/>
            <a:ext cx="11381173" cy="643631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Picture 2">
            <a:extLst>
              <a:ext uri="{FF2B5EF4-FFF2-40B4-BE49-F238E27FC236}">
                <a16:creationId xmlns:a16="http://schemas.microsoft.com/office/drawing/2014/main" id="{37D5B104-2C2E-4E29-A00A-6DBB2423C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827" y="368423"/>
            <a:ext cx="5696505" cy="4984812"/>
          </a:xfrm>
          <a:prstGeom prst="rect">
            <a:avLst/>
          </a:prstGeom>
          <a:noFill/>
          <a:extLst>
            <a:ext uri="{909E8E84-426E-40DD-AFC4-6F175D3DCCD1}">
              <a14:hiddenFill xmlns:a14="http://schemas.microsoft.com/office/drawing/2010/main">
                <a:solidFill>
                  <a:srgbClr val="FFFFFF"/>
                </a:solidFill>
              </a14:hiddenFill>
            </a:ext>
          </a:extLst>
        </p:spPr>
      </p:pic>
      <p:pic>
        <p:nvPicPr>
          <p:cNvPr id="19" name="Рисунок 18">
            <a:extLst>
              <a:ext uri="{FF2B5EF4-FFF2-40B4-BE49-F238E27FC236}">
                <a16:creationId xmlns:a16="http://schemas.microsoft.com/office/drawing/2014/main" id="{615EE9C6-F6D5-45F4-96B3-23170AB7F9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1708" y="266823"/>
            <a:ext cx="4997531" cy="4820082"/>
          </a:xfrm>
          <a:prstGeom prst="rect">
            <a:avLst/>
          </a:prstGeom>
        </p:spPr>
      </p:pic>
    </p:spTree>
    <p:extLst>
      <p:ext uri="{BB962C8B-B14F-4D97-AF65-F5344CB8AC3E}">
        <p14:creationId xmlns:p14="http://schemas.microsoft.com/office/powerpoint/2010/main" val="243734797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BE7738F-92A2-4BEA-A2D0-C2529592DE23}"/>
              </a:ext>
            </a:extLst>
          </p:cNvPr>
          <p:cNvSpPr/>
          <p:nvPr/>
        </p:nvSpPr>
        <p:spPr>
          <a:xfrm>
            <a:off x="488271" y="142043"/>
            <a:ext cx="11398929" cy="671595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27ECD7B0-2093-4665-8DBC-5FB5A39377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0730" y="527151"/>
            <a:ext cx="4323425" cy="4382200"/>
          </a:xfrm>
          <a:prstGeom prst="rect">
            <a:avLst/>
          </a:prstGeom>
        </p:spPr>
      </p:pic>
      <p:sp>
        <p:nvSpPr>
          <p:cNvPr id="4" name="Прямоугольник 3">
            <a:extLst>
              <a:ext uri="{FF2B5EF4-FFF2-40B4-BE49-F238E27FC236}">
                <a16:creationId xmlns:a16="http://schemas.microsoft.com/office/drawing/2014/main" id="{BE55CA77-E6B9-4E85-A232-BF204BD410EC}"/>
              </a:ext>
            </a:extLst>
          </p:cNvPr>
          <p:cNvSpPr/>
          <p:nvPr/>
        </p:nvSpPr>
        <p:spPr>
          <a:xfrm>
            <a:off x="6525087" y="527151"/>
            <a:ext cx="4758431" cy="413362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Moscow is the capital of Russia, our Motherland.</a:t>
            </a:r>
          </a:p>
          <a:p>
            <a:pPr algn="ctr"/>
            <a:r>
              <a:rPr lang="en-US" sz="2400" dirty="0">
                <a:solidFill>
                  <a:schemeClr val="tx1"/>
                </a:solidFill>
                <a:latin typeface="Arial" panose="020B0604020202020204" pitchFamily="34" charset="0"/>
                <a:cs typeface="Arial" panose="020B0604020202020204" pitchFamily="34" charset="0"/>
              </a:rPr>
              <a:t>It was founded in 1147 by Prince Yuri Dolgoruky.</a:t>
            </a:r>
          </a:p>
          <a:p>
            <a:pPr algn="ctr"/>
            <a:r>
              <a:rPr lang="en-US" sz="2400" dirty="0">
                <a:solidFill>
                  <a:schemeClr val="tx1"/>
                </a:solidFill>
                <a:latin typeface="Arial" panose="020B0604020202020204" pitchFamily="34" charset="0"/>
                <a:cs typeface="Arial" panose="020B0604020202020204" pitchFamily="34" charset="0"/>
              </a:rPr>
              <a:t> It is one of the largest and beautiful cities in the world. Its population is about 10 million people</a:t>
            </a:r>
            <a:endParaRPr lang="ru-RU"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1405671"/>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98F3684C-A85A-46BA-8C6D-FEE28BF3F089}"/>
              </a:ext>
            </a:extLst>
          </p:cNvPr>
          <p:cNvSpPr/>
          <p:nvPr/>
        </p:nvSpPr>
        <p:spPr>
          <a:xfrm>
            <a:off x="443884" y="150919"/>
            <a:ext cx="11523216" cy="6445189"/>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0C6C3129-A0F0-4C59-AC82-443B29D22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2269" y="452761"/>
            <a:ext cx="4373732" cy="4953740"/>
          </a:xfrm>
          <a:prstGeom prst="rect">
            <a:avLst/>
          </a:prstGeom>
        </p:spPr>
      </p:pic>
      <p:sp>
        <p:nvSpPr>
          <p:cNvPr id="9" name="Объект 2">
            <a:extLst>
              <a:ext uri="{FF2B5EF4-FFF2-40B4-BE49-F238E27FC236}">
                <a16:creationId xmlns:a16="http://schemas.microsoft.com/office/drawing/2014/main" id="{4B59775F-EAF8-4B03-8460-B2498608FB81}"/>
              </a:ext>
            </a:extLst>
          </p:cNvPr>
          <p:cNvSpPr txBox="1">
            <a:spLocks/>
          </p:cNvSpPr>
          <p:nvPr/>
        </p:nvSpPr>
        <p:spPr>
          <a:xfrm>
            <a:off x="7119891" y="261892"/>
            <a:ext cx="4296791" cy="5393184"/>
          </a:xfrm>
          <a:prstGeom prst="rect">
            <a:avLst/>
          </a:prstGeom>
          <a:solidFill>
            <a:schemeClr val="tx2">
              <a:lumMod val="40000"/>
              <a:lumOff val="60000"/>
            </a:schemeClr>
          </a:solidFill>
          <a:effectLst>
            <a:glow rad="139700">
              <a:schemeClr val="accent3">
                <a:satMod val="175000"/>
                <a:alpha val="40000"/>
              </a:schemeClr>
            </a:glow>
          </a:effectLst>
          <a:scene3d>
            <a:camera prst="orthographicFront"/>
            <a:lightRig rig="threePt" dir="t"/>
          </a:scene3d>
          <a:sp3d>
            <a:bevelT prst="relaxedInset"/>
          </a:sp3d>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The date of Moscow's founding is generally accepted to be April 4, 1147, when the first record of Moscow in Russian chronicles was done. Moscow's history starts from a wooden fortress, which was built by order of Prince Yuri Dolgoruky on a hill at the confluence of the Moskva and the </a:t>
            </a:r>
            <a:r>
              <a:rPr lang="en-US" sz="20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Neglinnaya</a:t>
            </a:r>
            <a:r>
              <a:rPr lang="en-US"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rivers. It is often said that Moscow is the third Rome, because the main part of the city, according to the legend, was built on seven hills. The city's general scheme can be represented as the system of concentric circles radiating from the Kremlin, Moscow's geographical, historical and political </a:t>
            </a:r>
            <a:r>
              <a:rPr lang="en-US" sz="20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centre</a:t>
            </a:r>
            <a:r>
              <a:rPr lang="en-US"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ru-RU" sz="2000" dirty="0">
              <a:latin typeface="Arial" panose="020B0604020202020204" pitchFamily="34" charset="0"/>
              <a:ea typeface="Calibri" panose="020F0502020204030204" pitchFamily="34" charset="0"/>
              <a:cs typeface="Arial" panose="020B0604020202020204" pitchFamily="34" charset="0"/>
            </a:endParaRPr>
          </a:p>
          <a:p>
            <a:endParaRPr lang="ru-RU" sz="1600" dirty="0"/>
          </a:p>
        </p:txBody>
      </p:sp>
    </p:spTree>
    <p:extLst>
      <p:ext uri="{BB962C8B-B14F-4D97-AF65-F5344CB8AC3E}">
        <p14:creationId xmlns:p14="http://schemas.microsoft.com/office/powerpoint/2010/main" val="306684174"/>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6193316-A8F9-4665-8A83-F2CA19B3D59A}"/>
              </a:ext>
            </a:extLst>
          </p:cNvPr>
          <p:cNvSpPr/>
          <p:nvPr/>
        </p:nvSpPr>
        <p:spPr>
          <a:xfrm>
            <a:off x="6551720" y="2432481"/>
            <a:ext cx="5326602" cy="40393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The Moscow Kremlin usually referred to as the Kremlin, is a fortified complex at the heart of Moscow. It is the best known of the kremlins (Russian citadels) and includes five palaces, four cathedrals, and the enclosing Kremlin Wall with Kremlin towers. Also within this complex is the Grand Kremlin Palace. The complex serves as the official residence of the President of the Russian Federation.</a:t>
            </a:r>
            <a:r>
              <a:rPr lang="en-US" sz="2400" dirty="0">
                <a:latin typeface="Arial" panose="020B0604020202020204" pitchFamily="34" charset="0"/>
                <a:cs typeface="Arial" panose="020B0604020202020204" pitchFamily="34" charset="0"/>
              </a:rPr>
              <a:t> </a:t>
            </a:r>
            <a:endParaRPr lang="ru-RU" sz="2400" dirty="0">
              <a:latin typeface="Arial" panose="020B0604020202020204" pitchFamily="34" charset="0"/>
              <a:cs typeface="Arial" panose="020B0604020202020204" pitchFamily="34" charset="0"/>
            </a:endParaRPr>
          </a:p>
        </p:txBody>
      </p:sp>
      <p:sp>
        <p:nvSpPr>
          <p:cNvPr id="7" name="Прямоугольник 6">
            <a:extLst>
              <a:ext uri="{FF2B5EF4-FFF2-40B4-BE49-F238E27FC236}">
                <a16:creationId xmlns:a16="http://schemas.microsoft.com/office/drawing/2014/main" id="{9CF99D53-A0DF-4682-819C-86E6D299B04A}"/>
              </a:ext>
            </a:extLst>
          </p:cNvPr>
          <p:cNvSpPr/>
          <p:nvPr/>
        </p:nvSpPr>
        <p:spPr>
          <a:xfrm>
            <a:off x="6551720" y="230819"/>
            <a:ext cx="5211193" cy="183644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Arial" panose="020B0604020202020204" pitchFamily="34" charset="0"/>
                <a:cs typeface="Arial" panose="020B0604020202020204" pitchFamily="34" charset="0"/>
              </a:rPr>
              <a:t>The oldest part of Moscow is the Kremlin.     It is the heart of the city. The word “Kremlin” means “fortress”</a:t>
            </a:r>
            <a:endParaRPr lang="ru-RU" sz="2000" dirty="0">
              <a:solidFill>
                <a:schemeClr val="tx1"/>
              </a:solidFill>
              <a:latin typeface="Arial" panose="020B0604020202020204" pitchFamily="34" charset="0"/>
              <a:cs typeface="Arial" panose="020B0604020202020204" pitchFamily="34" charset="0"/>
            </a:endParaRPr>
          </a:p>
        </p:txBody>
      </p:sp>
      <p:pic>
        <p:nvPicPr>
          <p:cNvPr id="11" name="Рисунок 10">
            <a:extLst>
              <a:ext uri="{FF2B5EF4-FFF2-40B4-BE49-F238E27FC236}">
                <a16:creationId xmlns:a16="http://schemas.microsoft.com/office/drawing/2014/main" id="{BA7CBAFA-E37C-42FE-9DED-C9C70B784F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988" y="612559"/>
            <a:ext cx="5211193" cy="4634144"/>
          </a:xfrm>
          <a:prstGeom prst="rect">
            <a:avLst/>
          </a:prstGeom>
        </p:spPr>
      </p:pic>
    </p:spTree>
    <p:extLst>
      <p:ext uri="{BB962C8B-B14F-4D97-AF65-F5344CB8AC3E}">
        <p14:creationId xmlns:p14="http://schemas.microsoft.com/office/powerpoint/2010/main" val="392661011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B9F92B9-1ADF-4DE5-A63C-40881BDF77AE}"/>
              </a:ext>
            </a:extLst>
          </p:cNvPr>
          <p:cNvSpPr/>
          <p:nvPr/>
        </p:nvSpPr>
        <p:spPr>
          <a:xfrm>
            <a:off x="470517" y="213064"/>
            <a:ext cx="11721483" cy="63386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5" name="Объект 10" descr="Moscow Kremlin">
            <a:extLst>
              <a:ext uri="{FF2B5EF4-FFF2-40B4-BE49-F238E27FC236}">
                <a16:creationId xmlns:a16="http://schemas.microsoft.com/office/drawing/2014/main" id="{35BB6F32-3899-4A4D-99E1-94D540BFA1E0}"/>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367160" y="541538"/>
            <a:ext cx="3844032" cy="4216893"/>
          </a:xfrm>
          <a:prstGeom prst="rect">
            <a:avLst/>
          </a:prstGeom>
          <a:noFill/>
          <a:ln>
            <a:noFill/>
          </a:ln>
        </p:spPr>
      </p:pic>
      <p:sp>
        <p:nvSpPr>
          <p:cNvPr id="17" name="Прямоугольник 16">
            <a:extLst>
              <a:ext uri="{FF2B5EF4-FFF2-40B4-BE49-F238E27FC236}">
                <a16:creationId xmlns:a16="http://schemas.microsoft.com/office/drawing/2014/main" id="{79D5B377-2DEF-43E2-9C06-C14B6E4F17F3}"/>
              </a:ext>
            </a:extLst>
          </p:cNvPr>
          <p:cNvSpPr/>
          <p:nvPr/>
        </p:nvSpPr>
        <p:spPr>
          <a:xfrm>
            <a:off x="5885892" y="381740"/>
            <a:ext cx="5761611" cy="58681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1500"/>
              </a:spcAft>
            </a:pPr>
            <a:r>
              <a:rPr lang="en-US" sz="125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This famously fortified complex is remarkably home to five palaces and four cathedrals and is the historic, political and spiritual center of the city. The Kremlin serves as the residence for the country’s president. It has been used as a fort, and this fact is made clear by its sheer size. The Kremlin’s outer walls were built in the late 1400s.</a:t>
            </a:r>
            <a:endParaRPr lang="ru-RU" sz="125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1500"/>
              </a:spcAft>
            </a:pPr>
            <a:r>
              <a:rPr lang="en-US" sz="125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Under Ivan III, better known as Ivan the Great, the Kremlin became the center of a unified Russian state, and was extensively remodeled. Three of the Kremlin’s cathedrals date to his reign that lasted from 1462-1505. The Deposition Church and the Palace of Facets were also constructed during this time. The Ivan the Great Bell Tower was built in 1508. It is the tallest tower at the Kremlin with a height of 266 feet (81 meters).</a:t>
            </a:r>
            <a:endParaRPr lang="ru-RU" sz="125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1500"/>
              </a:spcAft>
            </a:pPr>
            <a:r>
              <a:rPr lang="en-US" sz="125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Joseph Stalin removed many of the relics from the tsarist regimes. However, the Tsar Bell, the world’s largest bell, and the Tsar Cannon, the largest bombard by caliber in the world, are among the remaining items from that era. The Kremlin Armory is one of Moscow’s oldest museums as it was established more than 200 years ago. Its diamond collection is impressive.</a:t>
            </a:r>
            <a:endParaRPr lang="ru-RU" sz="125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1500"/>
              </a:spcAft>
            </a:pPr>
            <a:r>
              <a:rPr lang="en-US" sz="125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The Kremlin’s gardens – </a:t>
            </a:r>
            <a:r>
              <a:rPr lang="en-US" sz="1250" b="1" dirty="0" err="1">
                <a:solidFill>
                  <a:srgbClr val="555555"/>
                </a:solidFill>
                <a:effectLst/>
                <a:latin typeface="Arial" panose="020B0604020202020204" pitchFamily="34" charset="0"/>
                <a:ea typeface="Times New Roman" panose="02020603050405020304" pitchFamily="18" charset="0"/>
                <a:cs typeface="Arial" panose="020B0604020202020204" pitchFamily="34" charset="0"/>
              </a:rPr>
              <a:t>Taynitsky</a:t>
            </a:r>
            <a:r>
              <a:rPr lang="en-US" sz="1250" b="1" dirty="0">
                <a:solidFill>
                  <a:srgbClr val="555555"/>
                </a:solidFill>
                <a:effectLst/>
                <a:latin typeface="Arial" panose="020B0604020202020204" pitchFamily="34" charset="0"/>
                <a:ea typeface="Times New Roman" panose="02020603050405020304" pitchFamily="18" charset="0"/>
                <a:cs typeface="Arial" panose="020B0604020202020204" pitchFamily="34" charset="0"/>
              </a:rPr>
              <a:t>, Grand Kremlin Public and Alexander – are beautiful. The Kremlin has also served as the religious center of the country, and there is a tremendous number of preserved churches and cathedrals here. The collections contained within the museums include more than 60,000 historical, cultural and artistic monuments. Those who enjoy the performing arts will want to consider attending a ballet or concert at the State Kremlin Palace. Completed in 1961, it is the only modern building in the Kremlin.</a:t>
            </a:r>
            <a:endParaRPr lang="ru-RU" sz="125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36201668"/>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DA4FA07C-C7DB-44F4-A4A0-67C60F23AA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948" y="763478"/>
            <a:ext cx="11141475" cy="5877019"/>
          </a:xfrm>
          <a:prstGeom prst="rect">
            <a:avLst/>
          </a:prstGeom>
        </p:spPr>
      </p:pic>
      <p:sp>
        <p:nvSpPr>
          <p:cNvPr id="8" name="Прямоугольник 7">
            <a:extLst>
              <a:ext uri="{FF2B5EF4-FFF2-40B4-BE49-F238E27FC236}">
                <a16:creationId xmlns:a16="http://schemas.microsoft.com/office/drawing/2014/main" id="{0D20784A-7D65-4B52-BBFE-DCDFFED7D86C}"/>
              </a:ext>
            </a:extLst>
          </p:cNvPr>
          <p:cNvSpPr/>
          <p:nvPr/>
        </p:nvSpPr>
        <p:spPr>
          <a:xfrm>
            <a:off x="3573262" y="75460"/>
            <a:ext cx="5663953" cy="46163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Sights of Moscow</a:t>
            </a:r>
            <a:endParaRPr lang="ru-RU"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9795002"/>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ик 16">
            <a:extLst>
              <a:ext uri="{FF2B5EF4-FFF2-40B4-BE49-F238E27FC236}">
                <a16:creationId xmlns:a16="http://schemas.microsoft.com/office/drawing/2014/main" id="{A7D71F49-3247-48D3-82CF-A014291BC2FE}"/>
              </a:ext>
            </a:extLst>
          </p:cNvPr>
          <p:cNvSpPr/>
          <p:nvPr/>
        </p:nvSpPr>
        <p:spPr>
          <a:xfrm>
            <a:off x="533400" y="66676"/>
            <a:ext cx="11344275" cy="679132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Рисунок 18">
            <a:extLst>
              <a:ext uri="{FF2B5EF4-FFF2-40B4-BE49-F238E27FC236}">
                <a16:creationId xmlns:a16="http://schemas.microsoft.com/office/drawing/2014/main" id="{C5442C1B-6E31-4885-9CDA-E68BB46AE4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1551" y="273863"/>
            <a:ext cx="2657474" cy="4369612"/>
          </a:xfrm>
          <a:prstGeom prst="rect">
            <a:avLst/>
          </a:prstGeom>
        </p:spPr>
      </p:pic>
      <p:pic>
        <p:nvPicPr>
          <p:cNvPr id="21" name="Рисунок 20">
            <a:extLst>
              <a:ext uri="{FF2B5EF4-FFF2-40B4-BE49-F238E27FC236}">
                <a16:creationId xmlns:a16="http://schemas.microsoft.com/office/drawing/2014/main" id="{71FECDE7-A851-43F9-BFB4-C47F2E4C5C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890" y="273863"/>
            <a:ext cx="3648075" cy="3648075"/>
          </a:xfrm>
          <a:prstGeom prst="rect">
            <a:avLst/>
          </a:prstGeom>
        </p:spPr>
      </p:pic>
      <p:sp>
        <p:nvSpPr>
          <p:cNvPr id="23" name="Прямоугольник 22">
            <a:extLst>
              <a:ext uri="{FF2B5EF4-FFF2-40B4-BE49-F238E27FC236}">
                <a16:creationId xmlns:a16="http://schemas.microsoft.com/office/drawing/2014/main" id="{5C1571B7-5BD6-4F7C-B110-61A0FBCEBC11}"/>
              </a:ext>
            </a:extLst>
          </p:cNvPr>
          <p:cNvSpPr/>
          <p:nvPr/>
        </p:nvSpPr>
        <p:spPr>
          <a:xfrm>
            <a:off x="7572374" y="273863"/>
            <a:ext cx="4086226" cy="521017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0" i="0" dirty="0">
                <a:solidFill>
                  <a:srgbClr val="454545"/>
                </a:solidFill>
                <a:effectLst/>
                <a:latin typeface="Arial" panose="020B0604020202020204" pitchFamily="34" charset="0"/>
                <a:cs typeface="Arial" panose="020B0604020202020204" pitchFamily="34" charset="0"/>
              </a:rPr>
              <a:t>Moscow is a treasure trove of attractions that are not only cultural and historical, they all are also of public importance. Russia is associated with the Kremlin and Red Square by many tourists of different parts of the world.</a:t>
            </a:r>
            <a:br>
              <a:rPr lang="en-US" sz="2000" dirty="0">
                <a:latin typeface="Arial" panose="020B0604020202020204" pitchFamily="34" charset="0"/>
                <a:cs typeface="Arial" panose="020B0604020202020204" pitchFamily="34" charset="0"/>
              </a:rPr>
            </a:br>
            <a:r>
              <a:rPr lang="en-US" sz="2000" b="0" i="0" dirty="0">
                <a:solidFill>
                  <a:srgbClr val="454545"/>
                </a:solidFill>
                <a:effectLst/>
                <a:latin typeface="Arial" panose="020B0604020202020204" pitchFamily="34" charset="0"/>
                <a:cs typeface="Arial" panose="020B0604020202020204" pitchFamily="34" charset="0"/>
              </a:rPr>
              <a:t>The guests of the capital of the country can enjoy the magnificent architecture of the central part of the city with many historical monuments. They can visit the beautiful parks and gardens and other interesting places that can give unforgettable emotions.</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480710"/>
      </p:ext>
    </p:extLst>
  </p:cSld>
  <p:clrMapOvr>
    <a:masterClrMapping/>
  </p:clrMapOvr>
  <mc:AlternateContent xmlns:mc="http://schemas.openxmlformats.org/markup-compatibility/2006" xmlns:p14="http://schemas.microsoft.com/office/powerpoint/2010/main">
    <mc:Choice Requires="p14">
      <p:transition p14:dur="10" advClick="0">
        <p14:reveal/>
      </p:transition>
    </mc:Choice>
    <mc:Fallback xmlns="">
      <p:transition advClick="0">
        <p:fade/>
      </p:transition>
    </mc:Fallback>
  </mc:AlternateContent>
</p:sld>
</file>

<file path=ppt/theme/theme1.xml><?xml version="1.0" encoding="utf-8"?>
<a:theme xmlns:a="http://schemas.openxmlformats.org/drawingml/2006/main" name="Посылка">
  <a:themeElements>
    <a:clrScheme name="Посылка">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Посылка">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осылка">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Посылка</Template>
  <TotalTime>542</TotalTime>
  <Words>3107</Words>
  <Application>Microsoft Office PowerPoint</Application>
  <PresentationFormat>Широкоэкранный</PresentationFormat>
  <Paragraphs>102</Paragraphs>
  <Slides>25</Slides>
  <Notes>0</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25</vt:i4>
      </vt:variant>
    </vt:vector>
  </HeadingPairs>
  <TitlesOfParts>
    <vt:vector size="37" baseType="lpstr">
      <vt:lpstr>Algerian</vt:lpstr>
      <vt:lpstr>Arial</vt:lpstr>
      <vt:lpstr>Arial Narrow</vt:lpstr>
      <vt:lpstr>Arial Rounded MT Bold</vt:lpstr>
      <vt:lpstr>Calibri</vt:lpstr>
      <vt:lpstr>Corbel</vt:lpstr>
      <vt:lpstr>Gill Sans MT</vt:lpstr>
      <vt:lpstr>Open Sans</vt:lpstr>
      <vt:lpstr>Raleway</vt:lpstr>
      <vt:lpstr>Roboto Slab</vt:lpstr>
      <vt:lpstr>Times New Roman</vt:lpstr>
      <vt:lpstr>Посылка</vt:lpstr>
      <vt:lpstr>Moscow is the capital of our Motherland</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Малышева</dc:creator>
  <cp:lastModifiedBy>Ирина Малышева</cp:lastModifiedBy>
  <cp:revision>45</cp:revision>
  <dcterms:created xsi:type="dcterms:W3CDTF">2020-11-04T08:55:08Z</dcterms:created>
  <dcterms:modified xsi:type="dcterms:W3CDTF">2020-11-08T11:20:33Z</dcterms:modified>
</cp:coreProperties>
</file>