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8" r:id="rId3"/>
    <p:sldId id="259" r:id="rId4"/>
    <p:sldId id="260" r:id="rId5"/>
    <p:sldId id="263" r:id="rId6"/>
    <p:sldId id="262" r:id="rId7"/>
    <p:sldId id="264" r:id="rId8"/>
    <p:sldId id="267" r:id="rId9"/>
    <p:sldId id="265" r:id="rId10"/>
    <p:sldId id="269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FFCC"/>
    <a:srgbClr val="FFCC00"/>
    <a:srgbClr val="FFFFFF"/>
    <a:srgbClr val="0033CC"/>
    <a:srgbClr val="CCFFFF"/>
    <a:srgbClr val="0099CC"/>
    <a:srgbClr val="FF99FF"/>
    <a:srgbClr val="FF66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109" d="100"/>
          <a:sy n="109" d="100"/>
        </p:scale>
        <p:origin x="168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515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09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24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8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63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314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877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30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87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62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91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msdmanuals.com/ru-ru/%D0%BF%D1%80%D0%BE%D1%84%D0%B5%D1%81%D1%81%D0%B8%D0%BE%D0%BD%D0%B0%D0%BB%D1%8C%D0%BD%D1%8B%D0%B9/%D0%B3%D0%B8%D0%BD%D0%B5%D0%BA%D0%BE%D0%BB%D0%BE%D0%B3%D0%B8%D1%8F-%D0%B8-%D0%B0%D0%BA%D1%83%D1%88%D0%B5%D1%80%D1%81%D1%82%D0%B2%D0%BE/%D0%BF%D1%80%D0%B5%D0%BD%D0%B0%D1%82%D0%B0%D0%BB%D1%8C%D0%BD%D0%BE%D0%B5-%D0%B3%D0%B5%D0%BD%D0%B5%D1%82%D0%B8%D1%87%D0%B5%D1%81%D0%BA%D0%BE%D0%B5-%D0%BA%D0%BE%D0%BD%D1%81%D1%83%D0%BB%D1%8C%D1%82%D0%B8%D1%80%D0%BE%D0%B2%D0%B0%D0%BD%D0%B8%D0%B5-%D0%B8-%D0%BE%D1%86%D0%B5%D0%BD%D0%BA%D0%B0/%D0%BF%D1%80%D0%B5%D0%BD%D0%B0%D1%82%D0%B0%D0%BB%D1%8C%D0%BD%D0%BE%D0%B5-%D0%B3%D0%B5%D0%BD%D0%B5%D1%82%D0%B8%D1%87%D0%B5%D1%81%D0%BA%D0%BE%D0%B5-%D0%BA%D0%BE%D0%BD%D1%81%D1%83%D0%BB%D1%8C%D1%82%D0%B8%D1%80%D0%BE%D0%B2%D0%B0%D0%BD%D0%B8%D0%B5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sdmanuals.com/ru/%D0%BF%D1%80%D0%BE%D1%84%D0%B5%D1%81%D1%81%D0%B8%D0%BE%D0%BD%D0%B0%D0%BB%D1%8C%D0%BD%D1%8B%D0%B9/%D1%81%D0%BF%D0%B5%D1%86%D0%B8%D0%B0%D0%BB%D1%8C%D0%BD%D1%8B%D0%B5-%D1%82%D0%B5%D0%BC%D1%8B/%D0%BE%D0%B1%D1%89%D0%B8%D0%B5-%D0%BF%D1%80%D0%B8%D0%BD%D1%86%D0%B8%D0%BF%D1%8B-%D0%BC%D0%B5%D0%B4%D0%B8%D1%86%D0%B8%D0%BD%D1%81%D0%BA%D0%BE%D0%B9-%D0%B3%D0%B5%D0%BD%D0%B5%D1%82%D0%B8%D0%BA%D0%B8/%D0%BC%D0%BE%D0%BD%D0%BE%D0%B3%D0%B5%D0%BD%D0%BD%D1%8B%D0%B5-%D0%B4%D0%B5%D1%84%D0%B5%D0%BA%D1%82%D1%8B#v1123397_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dmanuals.com/ru-ru/%D0%BF%D1%80%D0%BE%D1%84%D0%B5%D1%81%D1%81%D0%B8%D0%BE%D0%BD%D0%B0%D0%BB%D1%8C%D0%BD%D1%8B%D0%B9/%D0%BD%D0%B0%D1%80%D1%83%D1%88%D0%B5%D0%BD%D0%B8%D1%8F-%D1%81%D0%B5%D1%80%D0%B4%D0%B5%D1%87%D0%BD%D0%BE-%D1%81%D0%BE%D1%81%D1%83%D0%B4%D0%B8%D1%81%D1%82%D0%BE%D0%B9-%D1%81%D0%B8%D1%81%D1%82%D0%B5%D0%BC%D1%8B/%D0%BA%D0%B0%D1%80%D0%B4%D0%B8%D0%BE%D0%BC%D0%B8%D0%BE%D0%BF%D0%B0%D1%82%D0%B8%D0%B8/%D0%B4%D0%B8%D0%BB%D0%B0%D1%82%D0%B0%D1%86%D0%B8%D0%BE%D0%BD%D0%BD%D0%B0%D1%8F-%D0%BA%D0%B0%D1%80%D0%B4%D0%B8%D0%BE%D0%BC%D0%B8%D0%BE%D0%BF%D0%B0%D1%82%D0%B8%D1%8F" TargetMode="External"/><Relationship Id="rId2" Type="http://schemas.openxmlformats.org/officeDocument/2006/relationships/hyperlink" Target="https://www.msdmanuals.com/ru-ru/%D0%BF%D1%80%D0%BE%D1%84%D0%B5%D1%81%D1%81%D0%B8%D0%BE%D0%BD%D0%B0%D0%BB%D1%8C%D0%BD%D1%8B%D0%B9/%D0%BF%D0%B5%D0%B4%D0%B8%D0%B0%D1%82%D1%80%D0%B8%D1%8F/%D0%B7%D0%B0%D0%B1%D0%BE%D0%BB%D0%B5%D0%B2%D0%B0%D0%BD%D0%B8%D1%8F-%D0%BA%D0%BE%D1%81%D1%82%D0%B5%D0%B9-%D1%83-%D0%B4%D0%B5%D1%82%D0%B5%D0%B9/%D0%B8%D0%B4%D0%B8%D0%BE%D0%BF%D0%B0%D1%82%D0%B8%D1%87%D0%B5%D1%81%D0%BA%D0%B8%D0%B9-%D1%81%D0%BA%D0%BE%D0%BB%D0%B8%D0%BE%D0%B7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msdmanuals.com/ru-ru/%D0%BF%D1%80%D0%BE%D1%84%D0%B5%D1%81%D1%81%D0%B8%D0%BE%D0%BD%D0%B0%D0%BB%D1%8C%D0%BD%D1%8B%D0%B9/%D0%BF%D0%B5%D0%B4%D0%B8%D0%B0%D1%82%D1%80%D0%B8%D1%8F/%D1%80%D0%B0%D1%81%D1%81%D1%82%D1%80%D0%BE%D0%B9%D1%81%D1%82%D0%B2%D0%B0-%D0%BE%D0%B1%D1%83%D1%87%D0%B5%D0%BD%D0%B8%D1%8F-%D0%B8-%D0%BF%D1%81%D0%B8%D1%85%D0%B8%D1%87%D0%B5%D1%81%D0%BA%D0%BE%D0%B3%D0%BE-%D1%80%D0%B0%D0%B7%D0%B2%D0%B8%D1%82%D0%B8%D1%8F/%D1%83%D0%BC%D1%81%D1%82%D0%B2%D0%B5%D0%BD%D0%BD%D0%B0%D1%8F-%D0%BE%D1%82%D1%81%D1%82%D0%B0%D0%BB%D0%BE%D1%81%D1%82%D1%8C" TargetMode="External"/><Relationship Id="rId4" Type="http://schemas.openxmlformats.org/officeDocument/2006/relationships/hyperlink" Target="https://www.msdmanuals.com/ru-ru/%D0%BF%D1%80%D0%BE%D1%84%D0%B5%D1%81%D1%81%D0%B8%D0%BE%D0%BD%D0%B0%D0%BB%D1%8C%D0%BD%D1%8B%D0%B9/%D0%BD%D0%B0%D1%80%D1%83%D1%88%D0%B5%D0%BD%D0%B8%D1%8F-%D1%81%D0%B5%D1%80%D0%B4%D0%B5%D1%87%D0%BD%D0%BE-%D1%81%D0%BE%D1%81%D1%83%D0%B4%D0%B8%D1%81%D1%82%D0%BE%D0%B9-%D1%81%D0%B8%D1%81%D1%82%D0%B5%D0%BC%D1%8B/%D0%BD%D0%B0%D1%80%D1%83%D1%88%D0%B5%D0%BD%D0%B8%D1%8F-%D1%80%D0%B8%D1%82%D0%BC%D0%B0-%D0%B8-%D0%BF%D1%80%D0%BE%D0%B2%D0%BE%D0%B4%D0%B8%D0%BC%D0%BE%D1%81%D1%82%D0%B8/%D0%B0%D1%80%D0%B8%D1%82%D0%BC%D0%B8%D0%B8-%D0%B2%D0%B2%D0%B5%D0%B4%D0%B5%D0%BD%D0%B8%D0%B5-overview-of-arrhythmia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msdmanuals.com/ru-ru/%D0%BF%D1%80%D0%BE%D1%84%D0%B5%D1%81%D1%81%D0%B8%D0%BE%D0%BD%D0%B0%D0%BB%D1%8C%D0%BD%D1%8B%D0%B9/%D0%B3%D0%B8%D0%BD%D0%B5%D0%BA%D0%BE%D0%BB%D0%BE%D0%B3%D0%B8%D1%8F-%D0%B8-%D0%B0%D0%BA%D1%83%D1%88%D0%B5%D1%80%D1%81%D1%82%D0%B2%D0%BE/%D0%BF%D1%80%D0%B5%D0%BD%D0%B0%D1%82%D0%B0%D0%BB%D1%8C%D0%BD%D0%BE%D0%B5-%D0%B3%D0%B5%D0%BD%D0%B5%D1%82%D0%B8%D1%87%D0%B5%D1%81%D0%BA%D0%BE%D0%B5-%D0%BA%D0%BE%D0%BD%D1%81%D1%83%D0%BB%D1%8C%D1%82%D0%B8%D1%80%D0%BE%D0%B2%D0%B0%D0%BD%D0%B8%D0%B5-%D0%B8-%D0%BE%D1%86%D0%B5%D0%BD%D0%BA%D0%B0/%D0%BF%D1%80%D0%B5%D0%BD%D0%B0%D1%82%D0%B0%D0%BB%D1%8C%D0%BD%D0%BE%D0%B5-%D0%B3%D0%B5%D0%BD%D0%B5%D1%82%D0%B8%D1%87%D0%B5%D1%81%D0%BA%D0%BE%D0%B5-%D0%BA%D0%BE%D0%BD%D1%81%D1%83%D0%BB%D1%8C%D1%82%D0%B8%D1%80%D0%BE%D0%B2%D0%B0%D0%BD%D0%B8%D0%B5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msdmanuals.com/ru-ru/%D0%BF%D1%80%D0%BE%D1%84%D0%B5%D1%81%D1%81%D0%B8%D0%BE%D0%BD%D0%B0%D0%BB%D1%8C%D0%BD%D1%8B%D0%B9/%D0%BD%D0%B0%D1%80%D1%83%D1%88%D0%B5%D0%BD%D0%B8%D1%8F-%D1%81%D0%B5%D1%80%D0%B4%D0%B5%D1%87%D0%BD%D0%BE-%D1%81%D0%BE%D1%81%D1%83%D0%B4%D0%B8%D1%81%D1%82%D0%BE%D0%B9-%D1%81%D0%B8%D1%81%D1%82%D0%B5%D0%BC%D1%8B/%D0%BA%D0%B0%D1%80%D0%B4%D0%B8%D0%BE%D0%BC%D0%B8%D0%BE%D0%BF%D0%B0%D1%82%D0%B8%D0%B8/%D0%B4%D0%B8%D0%BB%D0%B0%D1%82%D0%B0%D1%86%D0%B8%D0%BE%D0%BD%D0%BD%D0%B0%D1%8F-%D0%BA%D0%B0%D1%80%D0%B4%D0%B8%D0%BE%D0%BC%D0%B8%D0%BE%D0%BF%D0%B0%D1%82%D0%B8%D1%8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-30480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4209130"/>
            <a:ext cx="6600451" cy="2262781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3399"/>
                </a:solidFill>
                <a:latin typeface="Century" pitchFamily="18" charset="0"/>
              </a:rPr>
              <a:t>Мышечная дистрофия Дюшенна-Беккера</a:t>
            </a:r>
            <a:endParaRPr lang="ru-RU" sz="5400" b="1" i="1" dirty="0">
              <a:solidFill>
                <a:srgbClr val="FF3399"/>
              </a:solidFill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856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810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Долгосрочное использование увеличивает силу, приостанавливает утрату способности передвигаться на 1,4-2,5 года, улучшает результаты функционального теста на время (определение того, как быстро ребенок выполняет функциональные задачи, такие как ходьба или вставание с пола), поддерживает функцию легких, снижает ортопедические осложнения (например, необходимость в хирургической коррекции сколиоза) и стабилизирует сердечную функцию (например, приостанавливает развитие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кардиомиопатии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после 18 лет) и повышает выживаемость от 5 до 15 лет . </a:t>
            </a:r>
          </a:p>
        </p:txBody>
      </p:sp>
      <p:pic>
        <p:nvPicPr>
          <p:cNvPr id="5122" name="Picture 2" descr="О МИОПАТИИ | МИОПАТИЯ.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43322"/>
            <a:ext cx="4956175" cy="33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385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3657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Назначение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через день неэффективно. Увеличение веса 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кушингоидное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лицо являются самыми распространенными побочными эффектами во временном интервале от 6 до 18 месяцев после начала приема. Риск компрессионного перелома позвоночника и переломов длинных костей также увеличивается.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может быть связан с большим риском развития катаракты, чем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Использование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или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при дистрофии Беккера еще не были должным образом изучены.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Генная терапия пока не разработана. Рекомендуется </a:t>
            </a:r>
            <a:r>
              <a:rPr lang="ru-RU" u="sng" dirty="0">
                <a:solidFill>
                  <a:srgbClr val="B12E32"/>
                </a:solidFill>
                <a:latin typeface="Open Sans"/>
                <a:hlinkClick r:id="rId2"/>
              </a:rPr>
              <a:t>генетическая консультация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</a:t>
            </a:r>
          </a:p>
        </p:txBody>
      </p:sp>
      <p:pic>
        <p:nvPicPr>
          <p:cNvPr id="4098" name="Picture 2" descr="Дистрофия мышц у детей. Лицевая окулофарингеальная форм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"/>
            <a:ext cx="5070475" cy="608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083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0"/>
            <a:ext cx="8458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Ключевые моменты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Дистрофия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Дюшенна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и дистрофия Беккера являются рецессивными расстройствами, связанными с Х-хромосомой, которые вызывают снижение концентрации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дистрофина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– белка в мембранах мышечных клеток.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Пациенты имеют значительную, прогрессирующую слабость, что вызывает тяжелую форму физической несостоятельности, в том числе трудности при ходьбе, частые падения,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дилатационную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кардиомиопатию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и раннюю смерть вследствие дыхательной недостаточности.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Пациентам полезно делать активные и пассивные упражнения наряду с применением ортопедических аппаратов для ног 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ортезов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голеностопного сустава.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Ежедневное назначение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преднизона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или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дефлазакора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 может улучшить мышечную силу и массу при дистрофии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Дюшенна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, улучшить функционирование легких и помогает отстрочить развитие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кардиомиопатии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, несмотря на распространенные побочные эффекты.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Применение ингибитора АПФ и/или бета-блокатора может помочь предотвратить или замедлить прогрессирование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кардиомиопатии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.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Вспомогательная вентиляция легких (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Open Sans"/>
              </a:rPr>
              <a:t>неинвазивная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Open Sans"/>
              </a:rPr>
              <a:t>, а позже и инвазивная) может способствовать продлению жизни.</a:t>
            </a:r>
            <a:endParaRPr lang="ru-RU" b="1" i="0" dirty="0">
              <a:solidFill>
                <a:schemeClr val="bg2">
                  <a:lumMod val="10000"/>
                </a:schemeClr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927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76400" y="6172200"/>
            <a:ext cx="8229600" cy="518457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  <a:t/>
            </a:r>
            <a:br>
              <a:rPr 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>Что такое мышечная дистрофия Дюшенна-Беккера? 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" pitchFamily="18" charset="0"/>
              </a:rPr>
            </a:br>
            <a:r>
              <a:rPr lang="ru-RU" sz="3100" i="1" dirty="0" smtClean="0">
                <a:solidFill>
                  <a:srgbClr val="FF66CC"/>
                </a:solidFill>
                <a:latin typeface="Century" pitchFamily="18" charset="0"/>
              </a:rPr>
              <a:t/>
            </a:r>
            <a:br>
              <a:rPr lang="ru-RU" sz="3100" i="1" dirty="0" smtClean="0">
                <a:solidFill>
                  <a:srgbClr val="FF66CC"/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>
                <a:solidFill>
                  <a:srgbClr val="0070C0"/>
                </a:solidFill>
                <a:latin typeface="Century" pitchFamily="18" charset="0"/>
              </a:rPr>
            </a:br>
            <a: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  <a:t/>
            </a:r>
            <a:br>
              <a:rPr lang="ru-RU" sz="3200" i="1" dirty="0" smtClean="0">
                <a:solidFill>
                  <a:srgbClr val="0070C0"/>
                </a:solidFill>
                <a:latin typeface="Century" pitchFamily="18" charset="0"/>
              </a:rPr>
            </a:br>
            <a:endParaRPr lang="ru-RU" sz="3200" i="1" dirty="0">
              <a:solidFill>
                <a:srgbClr val="0070C0"/>
              </a:solidFill>
              <a:latin typeface="Century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36"/>
            <a:ext cx="9144000" cy="6800851"/>
          </a:xfrm>
        </p:spPr>
      </p:pic>
      <p:sp>
        <p:nvSpPr>
          <p:cNvPr id="3" name="Прямоугольник 2"/>
          <p:cNvSpPr/>
          <p:nvPr/>
        </p:nvSpPr>
        <p:spPr>
          <a:xfrm>
            <a:off x="4800600" y="4343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174F6D"/>
                </a:solidFill>
                <a:latin typeface="Open Sans"/>
              </a:rPr>
              <a:t>Мышечная дистрофия </a:t>
            </a:r>
            <a:r>
              <a:rPr lang="ru-RU" b="1" dirty="0" err="1">
                <a:solidFill>
                  <a:srgbClr val="174F6D"/>
                </a:solidFill>
                <a:latin typeface="Open Sans"/>
              </a:rPr>
              <a:t>Дюшенна</a:t>
            </a:r>
            <a:r>
              <a:rPr lang="ru-RU" b="1" dirty="0">
                <a:solidFill>
                  <a:srgbClr val="174F6D"/>
                </a:solidFill>
                <a:latin typeface="Open Sans"/>
              </a:rPr>
              <a:t> и мышечная дистрофия Беккера являются </a:t>
            </a:r>
            <a:r>
              <a:rPr lang="ru-RU" b="1" u="sng" dirty="0">
                <a:solidFill>
                  <a:srgbClr val="B12E32"/>
                </a:solidFill>
                <a:latin typeface="Open Sans"/>
                <a:hlinkClick r:id="rId4"/>
              </a:rPr>
              <a:t>Х-сцепленными рецессивными</a:t>
            </a:r>
            <a:r>
              <a:rPr lang="ru-RU" b="1" dirty="0">
                <a:solidFill>
                  <a:srgbClr val="174F6D"/>
                </a:solidFill>
                <a:latin typeface="Open Sans"/>
              </a:rPr>
              <a:t> расстройствами, характеризующимися прогрессирующей слабостью проксимальных мышц, вызванной дегенерацией мышечных волокон.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3463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u="sng" dirty="0">
                <a:solidFill>
                  <a:schemeClr val="accent5">
                    <a:lumMod val="50000"/>
                  </a:schemeClr>
                </a:solidFill>
                <a:latin typeface="Century" pitchFamily="18" charset="0"/>
              </a:rPr>
              <a:t>Мышечные дистрофии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Century" pitchFamily="18" charset="0"/>
              </a:rPr>
              <a:t>– это генетические заболевания, характеризующиеся прогрессирующим истощением и слабостью мышц, начинающихся с микроскопических изменений в них.</a:t>
            </a:r>
            <a:r>
              <a:rPr lang="ru-RU" sz="2000" b="1" i="1" dirty="0">
                <a:solidFill>
                  <a:srgbClr val="FF66CC"/>
                </a:solidFill>
                <a:latin typeface="Century" pitchFamily="18" charset="0"/>
              </a:rPr>
              <a:t/>
            </a:r>
            <a:br>
              <a:rPr lang="ru-RU" sz="2000" b="1" i="1" dirty="0">
                <a:solidFill>
                  <a:srgbClr val="FF66CC"/>
                </a:solidFill>
                <a:latin typeface="Century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3820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r>
              <a:rPr lang="ru-RU" sz="3200" b="1" i="1" dirty="0">
                <a:latin typeface="Century" pitchFamily="18" charset="0"/>
              </a:rPr>
              <a:t/>
            </a:r>
            <a:br>
              <a:rPr lang="ru-RU" sz="3200" b="1" i="1" dirty="0">
                <a:latin typeface="Century" pitchFamily="18" charset="0"/>
              </a:rPr>
            </a:br>
            <a:r>
              <a:rPr lang="ru-RU" sz="3200" b="1" i="1" dirty="0" smtClean="0">
                <a:solidFill>
                  <a:srgbClr val="FFFFFF"/>
                </a:solidFill>
                <a:latin typeface="Century" pitchFamily="18" charset="0"/>
              </a:rPr>
              <a:t>Это семейное? </a:t>
            </a:r>
            <a:br>
              <a:rPr lang="ru-RU" sz="3200" b="1" i="1" dirty="0" smtClean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1300" b="1" i="1" dirty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13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1300" b="1" i="1" dirty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13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2200" b="1" i="1" dirty="0" smtClean="0">
                <a:solidFill>
                  <a:srgbClr val="FFFFFF"/>
                </a:solidFill>
                <a:latin typeface="Century" pitchFamily="18" charset="0"/>
              </a:rPr>
              <a:t>МДД </a:t>
            </a:r>
            <a: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  <a:t>и МДБ наследуются по так называемому Х-сцепленному типу. Это означает, что ген, мутация в котором и вызывает заболевание, расположен на </a:t>
            </a:r>
            <a:r>
              <a:rPr lang="ru-RU" sz="2200" b="1" i="1" dirty="0" smtClean="0">
                <a:solidFill>
                  <a:srgbClr val="FFFFFF"/>
                </a:solidFill>
                <a:latin typeface="Century" pitchFamily="18" charset="0"/>
              </a:rPr>
              <a:t>Х-хромосоме. </a:t>
            </a:r>
            <a: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  <a:t>Каждый сын, рожденный женщиной с мутацией в гене дистрофина в одной из двух ее Х-хромосом, имеет 50% вероятность унаследовать поврежденный ген и иметь МДД или МДБ. Каждая дочь такой женщины имеет 50% вероятность унаследовать мутацию и стать носительницей. У носительниц обычно нет симптомов заболевания, но у них могут быть дети с мутацией или заболеванием.</a:t>
            </a:r>
            <a:br>
              <a:rPr lang="ru-RU" sz="22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2000" b="1" i="1" dirty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2000" b="1" i="1" dirty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3200" b="1" i="1" dirty="0">
                <a:latin typeface="Century" pitchFamily="18" charset="0"/>
              </a:rPr>
              <a:t/>
            </a:r>
            <a:br>
              <a:rPr lang="ru-RU" sz="3200" b="1" i="1" dirty="0">
                <a:latin typeface="Century" pitchFamily="18" charset="0"/>
              </a:rPr>
            </a:br>
            <a:r>
              <a:rPr lang="ru-RU" sz="3200" b="1" i="1" dirty="0">
                <a:latin typeface="Century" pitchFamily="18" charset="0"/>
              </a:rPr>
              <a:t/>
            </a:r>
            <a:br>
              <a:rPr lang="ru-RU" sz="3200" b="1" i="1" dirty="0">
                <a:latin typeface="Century" pitchFamily="18" charset="0"/>
              </a:rPr>
            </a:br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r>
              <a:rPr lang="ru-RU" sz="3200" b="1" i="1" dirty="0">
                <a:latin typeface="Century" pitchFamily="18" charset="0"/>
              </a:rPr>
              <a:t/>
            </a:r>
            <a:br>
              <a:rPr lang="ru-RU" sz="3200" b="1" i="1" dirty="0">
                <a:latin typeface="Century" pitchFamily="18" charset="0"/>
              </a:rPr>
            </a:br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r>
              <a:rPr lang="ru-RU" sz="3200" b="1" i="1" dirty="0" smtClean="0">
                <a:latin typeface="Century" pitchFamily="18" charset="0"/>
              </a:rPr>
              <a:t/>
            </a:r>
            <a:br>
              <a:rPr lang="ru-RU" sz="3200" b="1" i="1" dirty="0" smtClean="0">
                <a:latin typeface="Century" pitchFamily="18" charset="0"/>
              </a:rPr>
            </a:br>
            <a:endParaRPr lang="ru-RU" sz="3200" b="1" i="1" dirty="0">
              <a:latin typeface="Century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286000" y="24133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66CC"/>
                </a:solidFill>
                <a:latin typeface="Century" pitchFamily="18" charset="0"/>
              </a:rPr>
              <a:t/>
            </a:r>
            <a:br>
              <a:rPr lang="ru-RU" b="1" i="1" dirty="0">
                <a:solidFill>
                  <a:srgbClr val="FF66CC"/>
                </a:solidFill>
                <a:latin typeface="Century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769456"/>
            <a:ext cx="342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Open Sans"/>
              </a:rPr>
              <a:t>Лечение </a:t>
            </a:r>
            <a:r>
              <a:rPr lang="ru-RU" b="1" dirty="0">
                <a:solidFill>
                  <a:schemeClr val="bg1"/>
                </a:solidFill>
                <a:latin typeface="Open Sans"/>
              </a:rPr>
              <a:t>направлено на поддержание функции при помощи </a:t>
            </a:r>
            <a:r>
              <a:rPr lang="ru-RU" b="1" dirty="0" err="1">
                <a:solidFill>
                  <a:schemeClr val="bg1"/>
                </a:solidFill>
                <a:latin typeface="Open Sans"/>
              </a:rPr>
              <a:t>физикальной</a:t>
            </a:r>
            <a:r>
              <a:rPr lang="ru-RU" b="1" dirty="0">
                <a:solidFill>
                  <a:schemeClr val="bg1"/>
                </a:solidFill>
                <a:latin typeface="Open Sans"/>
              </a:rPr>
              <a:t> терапии, использования ортопедических скоб и ортопедических аппаратов. Пациенты, у которых МДД должны быть предложены преднизолон или </a:t>
            </a:r>
            <a:r>
              <a:rPr lang="ru-RU" b="1" dirty="0" err="1">
                <a:solidFill>
                  <a:schemeClr val="bg1"/>
                </a:solidFill>
                <a:latin typeface="Open Sans"/>
              </a:rPr>
              <a:t>Дефлазакорт</a:t>
            </a:r>
            <a:r>
              <a:rPr lang="ru-RU" b="1" dirty="0">
                <a:solidFill>
                  <a:schemeClr val="bg1"/>
                </a:solidFill>
                <a:latin typeface="Open Sans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84173" y="239811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Open Sans"/>
              </a:rPr>
              <a:t>Дистрофия Беккера имеет позднее начало и вызывает более легкие симптомы. Диагноз предполагают клинически и подтверждают генетическим исследованием или анализом белкового продукта (</a:t>
            </a:r>
            <a:r>
              <a:rPr lang="ru-RU" b="1" dirty="0" err="1">
                <a:solidFill>
                  <a:schemeClr val="bg1"/>
                </a:solidFill>
                <a:latin typeface="Open Sans"/>
              </a:rPr>
              <a:t>дистрофина</a:t>
            </a:r>
            <a:r>
              <a:rPr lang="ru-RU" b="1" dirty="0">
                <a:solidFill>
                  <a:schemeClr val="bg1"/>
                </a:solidFill>
                <a:latin typeface="Open Sans"/>
              </a:rPr>
              <a:t>) мутантного гена.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52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27"/>
            <a:ext cx="9144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4800" y="-533400"/>
            <a:ext cx="8534400" cy="825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sz="2000" b="1" i="1" dirty="0" smtClean="0">
                <a:latin typeface="Century" pitchFamily="18" charset="0"/>
              </a:rPr>
              <a:t/>
            </a:r>
            <a:br>
              <a:rPr lang="ru-RU" sz="2000" b="1" i="1" dirty="0" smtClean="0">
                <a:latin typeface="Century" pitchFamily="18" charset="0"/>
              </a:rPr>
            </a:br>
            <a:r>
              <a:rPr lang="ru-RU" b="1" i="1" dirty="0" smtClean="0">
                <a:latin typeface="Century" pitchFamily="18" charset="0"/>
              </a:rPr>
              <a:t/>
            </a:r>
            <a:br>
              <a:rPr lang="ru-RU" b="1" i="1" dirty="0" smtClean="0">
                <a:latin typeface="Century" pitchFamily="18" charset="0"/>
              </a:rPr>
            </a:br>
            <a:r>
              <a:rPr lang="ru-RU" sz="5100" b="1" i="1" u="sng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sz="5100" b="1" i="1" u="sng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sz="5100" b="1" i="1" u="sng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Так как же в семье, в которой не было случаев МДД или МДБ, вдруг рождается сын с этим заболеванием?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i="1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Генетическая мутация, приводящая к развитию МДД или МДБ, может присутствовать у женщин на протяжении нескольких поколений, и никто не будет об этом знать. Возможно, не рождались мальчики с заболеванием, или, если даже мальчик в ранних поколениях был болен, родственники могли не знать, что это была за болезнь.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Другое объяснение – это то, что ребенок с МДД или МДБ имеет новую генетическую мутацию, возникшую в процессе его внутриутробного развития. Как только у кого -нибудь появляется генетическое заболевание, даже если мутация – спонтанная (новая) у этого человека, он может передать его своему потомству.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>Мужчины с МДД или МДБ не могут передать поврежденный ген своим сыновьям, поскольку передают им Y-хромосому, а не Х. Но они безусловно могут передать его своим дочерям, поскольку каждая дочь получает от отца только Х-хромосому. Они будут носительницами, и у каждого их сына будет 50% вероятность того, что у них будет это заболевание, и так далее.</a:t>
            </a:r>
            <a:r>
              <a:rPr lang="ru-RU" sz="3300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  <a:t/>
            </a:r>
            <a:br>
              <a:rPr lang="ru-RU" sz="3300" dirty="0" smtClean="0">
                <a:solidFill>
                  <a:schemeClr val="bg2">
                    <a:lumMod val="10000"/>
                  </a:schemeClr>
                </a:solidFill>
                <a:latin typeface="Century" pitchFamily="18" charset="0"/>
              </a:rPr>
            </a:br>
            <a:r>
              <a:rPr lang="ru-RU" sz="1600" b="1" i="1" dirty="0" smtClean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1600" b="1" i="1" dirty="0" smtClean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1600" i="1" dirty="0" smtClean="0">
                <a:solidFill>
                  <a:srgbClr val="FFFFFF"/>
                </a:solidFill>
                <a:latin typeface="Century" pitchFamily="18" charset="0"/>
              </a:rPr>
              <a:t/>
            </a:r>
            <a:br>
              <a:rPr lang="ru-RU" sz="1600" i="1" dirty="0" smtClean="0">
                <a:solidFill>
                  <a:srgbClr val="FFFFFF"/>
                </a:solidFill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r>
              <a:rPr lang="ru-RU" sz="2000" i="1" dirty="0" smtClean="0">
                <a:latin typeface="Century" pitchFamily="18" charset="0"/>
              </a:rPr>
              <a:t/>
            </a:r>
            <a:br>
              <a:rPr lang="ru-RU" sz="2000" i="1" dirty="0" smtClean="0">
                <a:latin typeface="Century" pitchFamily="18" charset="0"/>
              </a:rPr>
            </a:br>
            <a:endParaRPr lang="ru-RU" sz="2000" i="1" dirty="0">
              <a:latin typeface="Century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28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685800"/>
            <a:ext cx="83820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Дистрофия </a:t>
            </a:r>
            <a:r>
              <a:rPr lang="ru-RU" sz="2400" b="1" i="1" dirty="0" err="1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Дюшенна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     Это расстройство обычно проявляется в возрасте 2–3                  лет. Слабость затрагивает проксимальные мышцы, как правило, сперва нижних конечностей. Дети часто ходят на пальцах, имеют походку вразвалку и лордоз. Таким детям сложно бегать, прыгать, подниматься по ступенькам и вставать с пола. Они часто падают и получают переломы рук или ног (примерно у 20% больных). Наблюдается стабильное прогрессирование слабости, и почти у всех детей развиваются 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</a:rPr>
              <a:t>сгибательные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контрактуры конечностей и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hlinkClick r:id="rId2"/>
              </a:rPr>
              <a:t>сколиоз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. Развивается достоверная 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</a:rPr>
              <a:t>псевдогипертрофия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(замена отдельных увеличенных групп мышц жировой или фиброзной тканью, особенно на лодыжках). Большинство детей пользуются инвалидной коляской в возрасте до 12 лет и умирают от респираторных осложнений к 20 годам.</a:t>
            </a:r>
            <a:br>
              <a:rPr lang="ru-RU" b="1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Последствия вовлечения сердечной мышцы включают в себя 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  <a:hlinkClick r:id="rId3"/>
              </a:rPr>
              <a:t>дилатационную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hlinkClick r:id="rId3"/>
              </a:rPr>
              <a:t> 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  <a:hlinkClick r:id="rId3"/>
              </a:rPr>
              <a:t>кардиомиопатию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hlinkClick r:id="rId4"/>
              </a:rPr>
              <a:t>нарушения проводимости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 и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hlinkClick r:id="rId4"/>
              </a:rPr>
              <a:t>аритмии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. Такие осложнения встречаются примерно у трети пациентов к 14 годам и у всех пациентов в возрасте старше 18 лет; однако, поскольку эти пациенты не в состоянии осуществлять физическую активность, поражение сердца, как правило, протекает бессимптомно до поздней стадии заболевания. Около одной трети из них имеет легкое </a:t>
            </a:r>
            <a:r>
              <a:rPr lang="ru-RU" b="1" i="1" dirty="0" err="1">
                <a:solidFill>
                  <a:schemeClr val="bg2">
                    <a:lumMod val="10000"/>
                  </a:schemeClr>
                </a:solidFill>
              </a:rPr>
              <a:t>непрогрессирующее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 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hlinkClick r:id="rId5"/>
              </a:rPr>
              <a:t>слабоумие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, которое затрагивает вербальные способности сильнее, чем производительность</a:t>
            </a:r>
            <a:r>
              <a:rPr lang="ru-RU" b="1" i="1" dirty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39051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Century" pitchFamily="18" charset="0"/>
              </a:rPr>
              <a:t>Фото больных дистрофией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1" y="1825625"/>
            <a:ext cx="3463438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298" y="1825625"/>
            <a:ext cx="3279903" cy="435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416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0" y="117693"/>
            <a:ext cx="6477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13A50"/>
                </a:solidFill>
                <a:latin typeface="Open Sans"/>
              </a:rPr>
              <a:t>Лечение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Open Sans"/>
              </a:rPr>
              <a:t>Поддерживающие меры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Open Sans"/>
              </a:rPr>
              <a:t>Иногда назначают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или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Open Sans"/>
              </a:rPr>
              <a:t>Иногда при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кардиомиопатии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используют ингибиторы АПФ и/или бета-блокаторы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Open Sans"/>
              </a:rPr>
              <a:t>Иногда корректирующая хирургия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Не существует никакого специфического лечения. Легкие (т.е.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субмаксимальные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) активные упражнения рекомендуется выполнять как можно дольше во избежание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дисфункциональной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атрофии или осложнений от гиподинамии. </a:t>
            </a:r>
            <a:endParaRPr lang="ru-RU" dirty="0" smtClean="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026" name="Picture 2" descr="С помощью редактора генома CRISPR удалось вылечить мышечную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80" y="3326286"/>
            <a:ext cx="5304920" cy="299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86400" y="3291650"/>
            <a:ext cx="2667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Пассивные упражнения могут продлить период способности к передвижению. Ортопедические вмешательства должны быть направлены на поддержание функции и предотвращение контрактур.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372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91" y="3956627"/>
            <a:ext cx="8915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Назначение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через день неэффективно. Увеличение веса 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кушингоидное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лицо являются самыми распространенными побочными эффектами во временном интервале от 6 до 18 месяцев после начала приема. Риск компрессионного перелома позвоночника и переломов длинных костей также увеличивается.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может быть связан с большим риском развития катаракты, чем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Использование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или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при дистрофии Беккера еще не были должным образом изучены.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Генная терапия пока не разработана. Рекомендуется </a:t>
            </a:r>
            <a:r>
              <a:rPr lang="ru-RU" u="sng" dirty="0">
                <a:solidFill>
                  <a:srgbClr val="B12E32"/>
                </a:solidFill>
                <a:latin typeface="Open Sans"/>
                <a:hlinkClick r:id="rId2"/>
              </a:rPr>
              <a:t>генетическая консультация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</a:t>
            </a:r>
          </a:p>
        </p:txBody>
      </p:sp>
      <p:pic>
        <p:nvPicPr>
          <p:cNvPr id="2050" name="Picture 2" descr="Етеплирсен для лечения мышечной дистрофии Дюшенна/ 168 неделя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6142341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45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47491"/>
            <a:ext cx="777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У детей с </a:t>
            </a:r>
            <a:r>
              <a:rPr lang="ru-RU" u="sng" dirty="0" err="1">
                <a:solidFill>
                  <a:srgbClr val="B12E32"/>
                </a:solidFill>
                <a:latin typeface="Open Sans"/>
                <a:hlinkClick r:id="rId2"/>
              </a:rPr>
              <a:t>дилатационной</a:t>
            </a:r>
            <a:r>
              <a:rPr lang="ru-RU" u="sng" dirty="0">
                <a:solidFill>
                  <a:srgbClr val="B12E32"/>
                </a:solidFill>
                <a:latin typeface="Open Sans"/>
                <a:hlinkClick r:id="rId2"/>
              </a:rPr>
              <a:t> </a:t>
            </a:r>
            <a:r>
              <a:rPr lang="ru-RU" u="sng" dirty="0" err="1">
                <a:solidFill>
                  <a:srgbClr val="B12E32"/>
                </a:solidFill>
                <a:latin typeface="Open Sans"/>
                <a:hlinkClick r:id="rId2"/>
              </a:rPr>
              <a:t>кардиомиопатией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ингибиторы АПФ и/или бета-блокаторы могут помочь предотвратить или замедлить прогрессирование патологии.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При дистрофии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Дюшенна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пациентам &gt; 5 лет, которые больше не приобретают или теряют двигательные навыки, ежедневно назначается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преднизон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или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дефлазакорт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. Эти препараты начинают работать через 10 дней после начала терапии; пик эффективности приходится на 3-й мес. и сохраняется в течение 6-ти мес. </a:t>
            </a:r>
          </a:p>
        </p:txBody>
      </p:sp>
      <p:pic>
        <p:nvPicPr>
          <p:cNvPr id="3074" name="Picture 2" descr="Дилатационная кардиомиопатия | Лечебное дел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3021190"/>
            <a:ext cx="5562600" cy="348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Болезный дюшена. Мышечная дистрофия Дюшенна: симптомы и леч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94259"/>
            <a:ext cx="3532043" cy="373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49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1">
      <a:dk1>
        <a:srgbClr val="FFFFFF"/>
      </a:dk1>
      <a:lt1>
        <a:sysClr val="window" lastClr="FFFFFF"/>
      </a:lt1>
      <a:dk2>
        <a:srgbClr val="FFFFFF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388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Century</vt:lpstr>
      <vt:lpstr>Open Sans</vt:lpstr>
      <vt:lpstr>Office Theme</vt:lpstr>
      <vt:lpstr>Мышечная дистрофия Дюшенна-Беккера</vt:lpstr>
      <vt:lpstr>    Что такое мышечная дистрофия Дюшенна-Беккера?            </vt:lpstr>
      <vt:lpstr>    Это семейное?    МДД и МДБ наследуются по так называемому Х-сцепленному типу. Это означает, что ген, мутация в котором и вызывает заболевание, расположен на Х-хромосоме.   Каждый сын, рожденный женщиной с мутацией в гене дистрофина в одной из двух ее Х-хромосом, имеет 50% вероятность унаследовать поврежденный ген и иметь МДД или МДБ. Каждая дочь такой женщины имеет 50% вероятность унаследовать мутацию и стать носительницей. У носительниц обычно нет симптомов заболевания, но у них могут быть дети с мутацией или заболеванием.        </vt:lpstr>
      <vt:lpstr>Презентация PowerPoint</vt:lpstr>
      <vt:lpstr> </vt:lpstr>
      <vt:lpstr>Фото больных дистрофией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пк</cp:lastModifiedBy>
  <cp:revision>19</cp:revision>
  <dcterms:created xsi:type="dcterms:W3CDTF">2015-03-24T16:50:34Z</dcterms:created>
  <dcterms:modified xsi:type="dcterms:W3CDTF">2020-11-07T21:02:55Z</dcterms:modified>
</cp:coreProperties>
</file>