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1" r:id="rId1"/>
  </p:sldMasterIdLst>
  <p:notesMasterIdLst>
    <p:notesMasterId r:id="rId15"/>
  </p:notesMasterIdLst>
  <p:sldIdLst>
    <p:sldId id="256" r:id="rId2"/>
    <p:sldId id="272" r:id="rId3"/>
    <p:sldId id="273" r:id="rId4"/>
    <p:sldId id="274" r:id="rId5"/>
    <p:sldId id="275" r:id="rId6"/>
    <p:sldId id="276" r:id="rId7"/>
    <p:sldId id="277" r:id="rId8"/>
    <p:sldId id="278" r:id="rId9"/>
    <p:sldId id="279" r:id="rId10"/>
    <p:sldId id="280" r:id="rId11"/>
    <p:sldId id="281" r:id="rId12"/>
    <p:sldId id="282" r:id="rId13"/>
    <p:sldId id="271" r:id="rId1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96" y="5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505DFA3-DA27-49AF-80D9-A940B1854A37}" type="datetimeFigureOut">
              <a:rPr lang="ru-RU" smtClean="0"/>
              <a:t>08.11.2020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0409988-9478-4BBF-857B-479507AF2DC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1647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1 - жилой дом; 2 -цветник; 3 – теплица,4 – баня; 5 - бак с водой; 6 - огород для овощей; 7 - плодово-ягодные кустарники.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1656CB-461D-4666-9695-E996E59DFD00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882781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1 - жилой дом; 2 -цветник; 3 –теплица;4 – баня; 5 - бак с водой; 6 - огород для овощей;7 - плодово-ягодные кустарники;.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dirty="0" smtClean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1656CB-461D-4666-9695-E996E59DFD00}" type="slidenum">
              <a:rPr lang="ru-RU" smtClean="0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600067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1656CB-461D-4666-9695-E996E59DFD00}" type="slidenum">
              <a:rPr lang="ru-RU" smtClean="0"/>
              <a:pPr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4628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sp>
          <p:nvSpPr>
            <p:cNvPr id="15" name="Freeform 14"/>
            <p:cNvSpPr/>
            <p:nvPr/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3A7FE-36DE-4BDD-98A9-279049A5BC9C}" type="datetimeFigureOut">
              <a:rPr lang="ru-RU" smtClean="0"/>
              <a:t>08.11.2020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148C7A-9858-493F-9CF0-8C1403BE83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81987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3A7FE-36DE-4BDD-98A9-279049A5BC9C}" type="datetimeFigureOut">
              <a:rPr lang="ru-RU" smtClean="0"/>
              <a:t>08.11.2020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148C7A-9858-493F-9CF0-8C1403BE83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3013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3A7FE-36DE-4BDD-98A9-279049A5BC9C}" type="datetimeFigureOut">
              <a:rPr lang="ru-RU" smtClean="0"/>
              <a:t>08.11.2020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148C7A-9858-493F-9CF0-8C1403BE834B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68937576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3A7FE-36DE-4BDD-98A9-279049A5BC9C}" type="datetimeFigureOut">
              <a:rPr lang="ru-RU" smtClean="0"/>
              <a:t>08.11.2020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148C7A-9858-493F-9CF0-8C1403BE83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47932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3A7FE-36DE-4BDD-98A9-279049A5BC9C}" type="datetimeFigureOut">
              <a:rPr lang="ru-RU" smtClean="0"/>
              <a:t>08.11.2020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148C7A-9858-493F-9CF0-8C1403BE834B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12293971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3A7FE-36DE-4BDD-98A9-279049A5BC9C}" type="datetimeFigureOut">
              <a:rPr lang="ru-RU" smtClean="0"/>
              <a:t>08.11.2020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148C7A-9858-493F-9CF0-8C1403BE83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810176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3A7FE-36DE-4BDD-98A9-279049A5BC9C}" type="datetimeFigureOut">
              <a:rPr lang="ru-RU" smtClean="0"/>
              <a:t>08.11.2020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148C7A-9858-493F-9CF0-8C1403BE83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691208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3A7FE-36DE-4BDD-98A9-279049A5BC9C}" type="datetimeFigureOut">
              <a:rPr lang="ru-RU" smtClean="0"/>
              <a:t>08.11.2020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148C7A-9858-493F-9CF0-8C1403BE83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30898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3A7FE-36DE-4BDD-98A9-279049A5BC9C}" type="datetimeFigureOut">
              <a:rPr lang="ru-RU" smtClean="0"/>
              <a:t>08.11.2020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148C7A-9858-493F-9CF0-8C1403BE83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9423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3A7FE-36DE-4BDD-98A9-279049A5BC9C}" type="datetimeFigureOut">
              <a:rPr lang="ru-RU" smtClean="0"/>
              <a:t>08.11.2020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148C7A-9858-493F-9CF0-8C1403BE83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85325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3A7FE-36DE-4BDD-98A9-279049A5BC9C}" type="datetimeFigureOut">
              <a:rPr lang="ru-RU" smtClean="0"/>
              <a:t>08.11.2020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148C7A-9858-493F-9CF0-8C1403BE83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64775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3A7FE-36DE-4BDD-98A9-279049A5BC9C}" type="datetimeFigureOut">
              <a:rPr lang="ru-RU" smtClean="0"/>
              <a:t>08.11.2020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148C7A-9858-493F-9CF0-8C1403BE83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16731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3A7FE-36DE-4BDD-98A9-279049A5BC9C}" type="datetimeFigureOut">
              <a:rPr lang="ru-RU" smtClean="0"/>
              <a:t>08.11.2020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148C7A-9858-493F-9CF0-8C1403BE83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58795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3A7FE-36DE-4BDD-98A9-279049A5BC9C}" type="datetimeFigureOut">
              <a:rPr lang="ru-RU" smtClean="0"/>
              <a:t>08.11.2020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148C7A-9858-493F-9CF0-8C1403BE83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98290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3A7FE-36DE-4BDD-98A9-279049A5BC9C}" type="datetimeFigureOut">
              <a:rPr lang="ru-RU" smtClean="0"/>
              <a:t>08.11.2020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148C7A-9858-493F-9CF0-8C1403BE83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90415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148C7A-9858-493F-9CF0-8C1403BE834B}" type="slidenum">
              <a:rPr lang="ru-RU" smtClean="0"/>
              <a:t>‹#›</a:t>
            </a:fld>
            <a:endParaRPr lang="ru-R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3A7FE-36DE-4BDD-98A9-279049A5BC9C}" type="datetimeFigureOut">
              <a:rPr lang="ru-RU" smtClean="0"/>
              <a:t>08.11.2020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65910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23A7FE-36DE-4BDD-98A9-279049A5BC9C}" type="datetimeFigureOut">
              <a:rPr lang="ru-RU" smtClean="0"/>
              <a:t>08.11.2020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67148C7A-9858-493F-9CF0-8C1403BE83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54926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2" r:id="rId1"/>
    <p:sldLayoutId id="2147483713" r:id="rId2"/>
    <p:sldLayoutId id="2147483714" r:id="rId3"/>
    <p:sldLayoutId id="2147483715" r:id="rId4"/>
    <p:sldLayoutId id="2147483716" r:id="rId5"/>
    <p:sldLayoutId id="2147483717" r:id="rId6"/>
    <p:sldLayoutId id="2147483718" r:id="rId7"/>
    <p:sldLayoutId id="2147483719" r:id="rId8"/>
    <p:sldLayoutId id="2147483720" r:id="rId9"/>
    <p:sldLayoutId id="2147483721" r:id="rId10"/>
    <p:sldLayoutId id="2147483722" r:id="rId11"/>
    <p:sldLayoutId id="2147483723" r:id="rId12"/>
    <p:sldLayoutId id="2147483724" r:id="rId13"/>
    <p:sldLayoutId id="2147483725" r:id="rId14"/>
    <p:sldLayoutId id="2147483726" r:id="rId15"/>
    <p:sldLayoutId id="2147483727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11283" y="1353787"/>
            <a:ext cx="7813964" cy="2697049"/>
          </a:xfrm>
        </p:spPr>
        <p:txBody>
          <a:bodyPr/>
          <a:lstStyle/>
          <a:p>
            <a:pPr algn="ctr"/>
            <a:r>
              <a:rPr lang="ru-RU" sz="4000" dirty="0" smtClean="0">
                <a:solidFill>
                  <a:schemeClr val="accent2">
                    <a:lumMod val="75000"/>
                  </a:schemeClr>
                </a:solidFill>
                <a:latin typeface="Arial Black" pitchFamily="34" charset="0"/>
              </a:rPr>
              <a:t>ОГЭ</a:t>
            </a:r>
            <a:br>
              <a:rPr lang="ru-RU" sz="4000" dirty="0" smtClean="0">
                <a:solidFill>
                  <a:schemeClr val="accent2">
                    <a:lumMod val="75000"/>
                  </a:schemeClr>
                </a:solidFill>
                <a:latin typeface="Arial Black" pitchFamily="34" charset="0"/>
              </a:rPr>
            </a:br>
            <a:r>
              <a:rPr lang="ru-RU" sz="4000" dirty="0" smtClean="0">
                <a:solidFill>
                  <a:schemeClr val="accent2">
                    <a:lumMod val="75000"/>
                  </a:schemeClr>
                </a:solidFill>
                <a:latin typeface="Arial Black" pitchFamily="34" charset="0"/>
              </a:rPr>
              <a:t>Приемы </a:t>
            </a:r>
            <a:r>
              <a:rPr lang="ru-RU" sz="4000" dirty="0">
                <a:solidFill>
                  <a:schemeClr val="accent2">
                    <a:lumMod val="75000"/>
                  </a:schemeClr>
                </a:solidFill>
                <a:latin typeface="Arial Black" pitchFamily="34" charset="0"/>
              </a:rPr>
              <a:t>решения </a:t>
            </a:r>
            <a:r>
              <a:rPr lang="ru-RU" sz="4000" dirty="0" smtClean="0">
                <a:solidFill>
                  <a:schemeClr val="accent2">
                    <a:lumMod val="75000"/>
                  </a:schemeClr>
                </a:solidFill>
                <a:latin typeface="Arial Black" pitchFamily="34" charset="0"/>
              </a:rPr>
              <a:t>практико-ориентированных </a:t>
            </a:r>
            <a:r>
              <a:rPr lang="ru-RU" sz="4000" dirty="0">
                <a:solidFill>
                  <a:schemeClr val="accent2">
                    <a:lumMod val="75000"/>
                  </a:schemeClr>
                </a:solidFill>
                <a:latin typeface="Arial Black" pitchFamily="34" charset="0"/>
              </a:rPr>
              <a:t>задач </a:t>
            </a:r>
            <a:endParaRPr lang="ru-RU" sz="40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07067" y="4667003"/>
            <a:ext cx="7766936" cy="1555667"/>
          </a:xfrm>
        </p:spPr>
        <p:txBody>
          <a:bodyPr>
            <a:normAutofit lnSpcReduction="10000"/>
          </a:bodyPr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Учитель математики : </a:t>
            </a:r>
            <a:r>
              <a:rPr lang="ru-RU" dirty="0" err="1" smtClean="0">
                <a:solidFill>
                  <a:schemeClr val="tx1"/>
                </a:solidFill>
              </a:rPr>
              <a:t>Горншу</a:t>
            </a:r>
            <a:r>
              <a:rPr lang="ru-RU" dirty="0" smtClean="0">
                <a:solidFill>
                  <a:schemeClr val="tx1"/>
                </a:solidFill>
              </a:rPr>
              <a:t> Татьяна Михайловна</a:t>
            </a:r>
          </a:p>
          <a:p>
            <a:pPr algn="ctr"/>
            <a:r>
              <a:rPr lang="ru-RU" dirty="0" smtClean="0">
                <a:solidFill>
                  <a:schemeClr val="tx1"/>
                </a:solidFill>
              </a:rPr>
              <a:t>МОУ «</a:t>
            </a:r>
            <a:r>
              <a:rPr lang="ru-RU" dirty="0" err="1" smtClean="0">
                <a:solidFill>
                  <a:schemeClr val="tx1"/>
                </a:solidFill>
              </a:rPr>
              <a:t>Фроловская</a:t>
            </a:r>
            <a:r>
              <a:rPr lang="ru-RU" dirty="0" smtClean="0">
                <a:solidFill>
                  <a:schemeClr val="tx1"/>
                </a:solidFill>
              </a:rPr>
              <a:t> ООШ»</a:t>
            </a:r>
          </a:p>
          <a:p>
            <a:pPr algn="ctr"/>
            <a:r>
              <a:rPr lang="ru-RU" dirty="0" smtClean="0">
                <a:solidFill>
                  <a:schemeClr val="tx1"/>
                </a:solidFill>
              </a:rPr>
              <a:t>Челябинская область, Красноармейский р-н, </a:t>
            </a:r>
            <a:r>
              <a:rPr lang="ru-RU" dirty="0" err="1" smtClean="0">
                <a:solidFill>
                  <a:schemeClr val="tx1"/>
                </a:solidFill>
              </a:rPr>
              <a:t>д.Фроловка</a:t>
            </a:r>
            <a:endParaRPr lang="ru-RU" dirty="0" smtClean="0">
              <a:solidFill>
                <a:schemeClr val="tx1"/>
              </a:solidFill>
            </a:endParaRPr>
          </a:p>
          <a:p>
            <a:pPr algn="ctr"/>
            <a:r>
              <a:rPr lang="ru-RU" smtClean="0">
                <a:solidFill>
                  <a:schemeClr val="tx1"/>
                </a:solidFill>
              </a:rPr>
              <a:t>2020 г.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4993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881158" y="1"/>
            <a:ext cx="835824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В таблице 1 даны размеры листов бумаги четырёх форматов: от AЗ до A6.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3024167" y="785794"/>
          <a:ext cx="6072229" cy="252984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216366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9387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1468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98681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Порядковые </a:t>
                      </a:r>
                    </a:p>
                    <a:p>
                      <a:pPr algn="ctr"/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номера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Ширина(мм)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Длина(мм)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6115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105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148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6115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210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297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6115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297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420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6115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148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210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75777" name="Rectangle 1"/>
          <p:cNvSpPr>
            <a:spLocks noChangeArrowheads="1"/>
          </p:cNvSpPr>
          <p:nvPr/>
        </p:nvSpPr>
        <p:spPr bwMode="auto">
          <a:xfrm>
            <a:off x="1809720" y="3286124"/>
            <a:ext cx="8405956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indent="152400" defTabSz="914400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Для листов бумаги форматов АЗ, А4, А5 и А6 определите, </a:t>
            </a:r>
          </a:p>
          <a:p>
            <a:pPr indent="152400" defTabSz="914400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какими порядковыми номерами обозначены их размеры </a:t>
            </a:r>
          </a:p>
          <a:p>
            <a:pPr indent="152400" defTabSz="914400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таблице 1. Заполните таблицу ниже, в бланк ответов</a:t>
            </a:r>
          </a:p>
          <a:p>
            <a:pPr indent="152400" defTabSz="914400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перенесите последовательность четырёх цифр.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74453896"/>
              </p:ext>
            </p:extLst>
          </p:nvPr>
        </p:nvGraphicFramePr>
        <p:xfrm>
          <a:off x="1952596" y="4786322"/>
          <a:ext cx="8358244" cy="115824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205290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7612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7170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287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2875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428628">
                <a:tc>
                  <a:txBody>
                    <a:bodyPr/>
                    <a:lstStyle/>
                    <a:p>
                      <a:pPr algn="ctr"/>
                      <a:r>
                        <a:rPr lang="ru-RU" sz="20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Форматы бумаги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А6</a:t>
                      </a:r>
                      <a:endParaRPr lang="ru-RU" sz="24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А5</a:t>
                      </a:r>
                      <a:endParaRPr lang="ru-RU" sz="24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А4</a:t>
                      </a:r>
                      <a:endParaRPr lang="ru-RU" sz="24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А3</a:t>
                      </a:r>
                      <a:endParaRPr lang="ru-RU" sz="24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33398">
                <a:tc>
                  <a:txBody>
                    <a:bodyPr/>
                    <a:lstStyle/>
                    <a:p>
                      <a:pPr algn="ctr"/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4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8" name="Содержимое 3"/>
          <p:cNvSpPr txBox="1">
            <a:spLocks/>
          </p:cNvSpPr>
          <p:nvPr/>
        </p:nvSpPr>
        <p:spPr>
          <a:xfrm>
            <a:off x="7739074" y="6072206"/>
            <a:ext cx="2571768" cy="571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indent="-342900" defTabSz="914400">
              <a:spcBef>
                <a:spcPct val="20000"/>
              </a:spcBef>
              <a:defRPr/>
            </a:pP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Ответ : </a:t>
            </a: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1423</a:t>
            </a:r>
            <a:endParaRPr lang="ru-RU" sz="2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 defTabSz="914400">
              <a:spcBef>
                <a:spcPct val="20000"/>
              </a:spcBef>
              <a:defRPr/>
            </a:pPr>
            <a:endParaRPr lang="ru-RU" sz="2800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 flipV="1">
            <a:off x="4940136" y="6326472"/>
            <a:ext cx="665018" cy="45719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864261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57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57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5777" grpId="0"/>
      <p:bldP spid="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29" name="Rectangle 1"/>
          <p:cNvSpPr>
            <a:spLocks noChangeArrowheads="1"/>
          </p:cNvSpPr>
          <p:nvPr/>
        </p:nvSpPr>
        <p:spPr bwMode="auto">
          <a:xfrm>
            <a:off x="2224621" y="-45203"/>
            <a:ext cx="7800469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indent="152400" defTabSz="914400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2. </a:t>
            </a:r>
            <a:r>
              <a:rPr lang="ru-RU" sz="2400" b="1" u="sng" dirty="0">
                <a:solidFill>
                  <a:srgbClr val="7030A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Сколько листов </a:t>
            </a:r>
            <a:r>
              <a:rPr lang="ru-RU" sz="2400" b="1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бумаги </a:t>
            </a:r>
            <a:r>
              <a:rPr lang="ru-RU" sz="2400" b="1" u="sng" dirty="0">
                <a:solidFill>
                  <a:srgbClr val="7030A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формата </a:t>
            </a:r>
            <a:r>
              <a:rPr lang="ru-RU" sz="2400" b="1" u="sng" dirty="0" smtClean="0">
                <a:solidFill>
                  <a:srgbClr val="7030A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А6 </a:t>
            </a:r>
            <a:r>
              <a:rPr lang="ru-RU" sz="2400" b="1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получится </a:t>
            </a:r>
            <a:r>
              <a:rPr lang="ru-RU" sz="2400" b="1" u="sng" dirty="0">
                <a:solidFill>
                  <a:srgbClr val="7030A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при</a:t>
            </a:r>
          </a:p>
          <a:p>
            <a:pPr indent="152400" defTabSz="914400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u="sng" dirty="0">
                <a:solidFill>
                  <a:srgbClr val="7030A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400" b="1" u="sng" dirty="0" err="1" smtClean="0">
                <a:solidFill>
                  <a:srgbClr val="7030A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разрезани</a:t>
            </a:r>
            <a:r>
              <a:rPr lang="ru-RU" sz="2400" b="1" u="sng" dirty="0" smtClean="0">
                <a:solidFill>
                  <a:srgbClr val="7030A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 </a:t>
            </a:r>
            <a:r>
              <a:rPr lang="ru-RU" sz="2400" b="1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одного листа бумаги формата </a:t>
            </a:r>
            <a:r>
              <a:rPr lang="ru-RU" sz="2400" b="1" dirty="0">
                <a:solidFill>
                  <a:srgbClr val="7030A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А0</a:t>
            </a:r>
            <a:r>
              <a:rPr lang="ru-RU" sz="2400" b="1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?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одержимое 3"/>
          <p:cNvSpPr txBox="1">
            <a:spLocks/>
          </p:cNvSpPr>
          <p:nvPr/>
        </p:nvSpPr>
        <p:spPr>
          <a:xfrm>
            <a:off x="5524496" y="928670"/>
            <a:ext cx="5020792" cy="2214579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/>
          <a:p>
            <a:r>
              <a:rPr lang="ru-RU" sz="26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Решение .</a:t>
            </a:r>
            <a:r>
              <a:rPr lang="ru-RU" sz="3100" b="1" dirty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sz="3400" b="1" dirty="0">
                <a:latin typeface="Times New Roman" pitchFamily="18" charset="0"/>
                <a:cs typeface="Times New Roman" pitchFamily="18" charset="0"/>
              </a:rPr>
              <a:t>А0=2А1</a:t>
            </a:r>
          </a:p>
          <a:p>
            <a:r>
              <a:rPr lang="ru-RU" sz="3400" b="1" dirty="0">
                <a:latin typeface="Times New Roman" pitchFamily="18" charset="0"/>
                <a:cs typeface="Times New Roman" pitchFamily="18" charset="0"/>
              </a:rPr>
              <a:t>А1=2А2; А0 = 2А1=2×(2А2)=4А2</a:t>
            </a:r>
          </a:p>
          <a:p>
            <a:r>
              <a:rPr lang="ru-RU" sz="3400" b="1" dirty="0">
                <a:latin typeface="Times New Roman" pitchFamily="18" charset="0"/>
                <a:cs typeface="Times New Roman" pitchFamily="18" charset="0"/>
              </a:rPr>
              <a:t>А2=2А3; А0 =4А2=4×(2А3)=8А3</a:t>
            </a:r>
          </a:p>
          <a:p>
            <a:r>
              <a:rPr lang="ru-RU" sz="3400" b="1" dirty="0">
                <a:latin typeface="Times New Roman" pitchFamily="18" charset="0"/>
                <a:cs typeface="Times New Roman" pitchFamily="18" charset="0"/>
              </a:rPr>
              <a:t>А3=2А4; А0 =8А3=8×(2А4)=16А4</a:t>
            </a:r>
          </a:p>
          <a:p>
            <a:r>
              <a:rPr lang="ru-RU" sz="3400" b="1" dirty="0">
                <a:latin typeface="Times New Roman" pitchFamily="18" charset="0"/>
                <a:cs typeface="Times New Roman" pitchFamily="18" charset="0"/>
              </a:rPr>
              <a:t>А4=2А5; А0 =16А4=16×(2А5)=32А5</a:t>
            </a:r>
          </a:p>
          <a:p>
            <a:r>
              <a:rPr lang="ru-RU" sz="3400" b="1" dirty="0" smtClean="0">
                <a:latin typeface="Times New Roman" pitchFamily="18" charset="0"/>
                <a:cs typeface="Times New Roman" pitchFamily="18" charset="0"/>
              </a:rPr>
              <a:t>А6=2А5; А0=32А5=64А6</a:t>
            </a:r>
            <a:endParaRPr lang="ru-RU" sz="3400" b="1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 defTabSz="914400">
              <a:spcBef>
                <a:spcPct val="20000"/>
              </a:spcBef>
              <a:defRPr/>
            </a:pP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3733" name="Rectangle 5"/>
          <p:cNvSpPr>
            <a:spLocks noChangeArrowheads="1"/>
          </p:cNvSpPr>
          <p:nvPr/>
        </p:nvSpPr>
        <p:spPr bwMode="auto">
          <a:xfrm>
            <a:off x="1646300" y="3143249"/>
            <a:ext cx="90217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indent="152400" defTabSz="914400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3. </a:t>
            </a:r>
            <a:r>
              <a:rPr lang="ru-RU" sz="2400" b="1" u="sng" dirty="0">
                <a:solidFill>
                  <a:srgbClr val="7030A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Найдите длину большей </a:t>
            </a:r>
            <a:r>
              <a:rPr lang="ru-RU" sz="2400" b="1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стороны листа бумаги </a:t>
            </a:r>
            <a:r>
              <a:rPr lang="ru-RU" sz="2400" b="1" u="sng" dirty="0">
                <a:solidFill>
                  <a:srgbClr val="7030A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формата </a:t>
            </a:r>
            <a:r>
              <a:rPr lang="ru-RU" sz="2400" b="1" u="sng" dirty="0" smtClean="0">
                <a:solidFill>
                  <a:srgbClr val="7030A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А4</a:t>
            </a:r>
            <a:r>
              <a:rPr lang="ru-RU" sz="24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lang="ru-RU" sz="2400" b="1" dirty="0">
              <a:solidFill>
                <a:srgbClr val="00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indent="152400" defTabSz="914400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>
                <a:solidFill>
                  <a:srgbClr val="7030A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Ответ дайте в миллиметрах.</a:t>
            </a:r>
            <a:endParaRPr lang="ru-RU" sz="24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2583513"/>
              </p:ext>
            </p:extLst>
          </p:nvPr>
        </p:nvGraphicFramePr>
        <p:xfrm>
          <a:off x="1524001" y="4214818"/>
          <a:ext cx="5357849" cy="210312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190911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4753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0119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54290"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Порядковые </a:t>
                      </a:r>
                    </a:p>
                    <a:p>
                      <a:pPr algn="ctr"/>
                      <a:r>
                        <a:rPr lang="ru-RU" sz="18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номера</a:t>
                      </a:r>
                      <a:endParaRPr lang="ru-RU" sz="18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Ширина(мм)</a:t>
                      </a:r>
                      <a:endParaRPr lang="ru-RU" sz="18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Длина(мм)</a:t>
                      </a:r>
                      <a:endParaRPr lang="ru-RU" sz="18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1493"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1-А6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105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148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61493"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2-А4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210</a:t>
                      </a:r>
                      <a:endParaRPr lang="ru-RU" sz="18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297</a:t>
                      </a:r>
                      <a:endParaRPr lang="ru-RU" sz="18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61493"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3-А3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297</a:t>
                      </a:r>
                      <a:endParaRPr lang="ru-RU" sz="18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420</a:t>
                      </a:r>
                      <a:endParaRPr lang="ru-RU" sz="18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61493"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4-А5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148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210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11" name="Прямоугольник 10"/>
          <p:cNvSpPr/>
          <p:nvPr/>
        </p:nvSpPr>
        <p:spPr>
          <a:xfrm>
            <a:off x="7167570" y="3571876"/>
            <a:ext cx="350043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Решение .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А3 имеет размеры:</a:t>
            </a:r>
          </a:p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297 × 420 мм</a:t>
            </a:r>
          </a:p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Тогда А2 имеет ширину 420 мм , длину </a:t>
            </a:r>
          </a:p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2× 297мм = 594мм</a:t>
            </a:r>
            <a:endParaRPr lang="ru-RU" sz="2400" dirty="0"/>
          </a:p>
        </p:txBody>
      </p:sp>
      <p:pic>
        <p:nvPicPr>
          <p:cNvPr id="12" name="Рисунок 11"/>
          <p:cNvPicPr/>
          <p:nvPr/>
        </p:nvPicPr>
        <p:blipFill>
          <a:blip r:embed="rId2">
            <a:grayscl/>
          </a:blip>
          <a:srcRect l="50927" t="4085" b="69450"/>
          <a:stretch>
            <a:fillRect/>
          </a:stretch>
        </p:blipFill>
        <p:spPr bwMode="auto">
          <a:xfrm>
            <a:off x="1881158" y="1000108"/>
            <a:ext cx="3500462" cy="1500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Содержимое 3"/>
          <p:cNvSpPr txBox="1">
            <a:spLocks/>
          </p:cNvSpPr>
          <p:nvPr/>
        </p:nvSpPr>
        <p:spPr>
          <a:xfrm>
            <a:off x="7453322" y="2786058"/>
            <a:ext cx="2571768" cy="571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indent="-342900" defTabSz="914400">
              <a:spcBef>
                <a:spcPct val="20000"/>
              </a:spcBef>
              <a:defRPr/>
            </a:pP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Ответ : </a:t>
            </a: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64</a:t>
            </a:r>
            <a:endParaRPr lang="ru-RU" sz="2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 defTabSz="914400">
              <a:spcBef>
                <a:spcPct val="20000"/>
              </a:spcBef>
              <a:defRPr/>
            </a:pPr>
            <a:endParaRPr lang="ru-RU" sz="2800" dirty="0"/>
          </a:p>
        </p:txBody>
      </p:sp>
      <p:sp>
        <p:nvSpPr>
          <p:cNvPr id="14" name="Содержимое 3"/>
          <p:cNvSpPr txBox="1">
            <a:spLocks/>
          </p:cNvSpPr>
          <p:nvPr/>
        </p:nvSpPr>
        <p:spPr>
          <a:xfrm>
            <a:off x="7310446" y="5929330"/>
            <a:ext cx="2571768" cy="571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indent="-342900" defTabSz="914400">
              <a:spcBef>
                <a:spcPct val="20000"/>
              </a:spcBef>
              <a:defRPr/>
            </a:pP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Ответ : </a:t>
            </a: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297</a:t>
            </a:r>
            <a:endParaRPr lang="ru-RU" sz="2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 defTabSz="914400">
              <a:spcBef>
                <a:spcPct val="20000"/>
              </a:spcBef>
              <a:defRPr/>
            </a:pPr>
            <a:endParaRPr lang="ru-RU" sz="2800" dirty="0"/>
          </a:p>
        </p:txBody>
      </p:sp>
      <p:cxnSp>
        <p:nvCxnSpPr>
          <p:cNvPr id="16" name="Прямая соединительная линия 15"/>
          <p:cNvCxnSpPr/>
          <p:nvPr/>
        </p:nvCxnSpPr>
        <p:spPr>
          <a:xfrm>
            <a:off x="2095472" y="1785926"/>
            <a:ext cx="1071570" cy="1588"/>
          </a:xfrm>
          <a:prstGeom prst="line">
            <a:avLst/>
          </a:prstGeom>
          <a:ln w="28575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534400" y="6492876"/>
            <a:ext cx="2133600" cy="365125"/>
          </a:xfrm>
        </p:spPr>
        <p:txBody>
          <a:bodyPr/>
          <a:lstStyle/>
          <a:p>
            <a:fld id="{725C68B6-61C2-468F-89AB-4B9F7531AA68}" type="slidenum">
              <a:rPr lang="ru-RU" sz="1600" b="1">
                <a:solidFill>
                  <a:schemeClr val="tx1"/>
                </a:solidFill>
              </a:rPr>
              <a:pPr/>
              <a:t>11</a:t>
            </a:fld>
            <a:endParaRPr lang="ru-RU" sz="16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942220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37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37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37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37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3729" grpId="0"/>
      <p:bldP spid="8" grpId="0"/>
      <p:bldP spid="73733" grpId="0"/>
      <p:bldP spid="11" grpId="0"/>
      <p:bldP spid="13" grpId="0"/>
      <p:bldP spid="1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69" name="Rectangle 1"/>
          <p:cNvSpPr>
            <a:spLocks noChangeArrowheads="1"/>
          </p:cNvSpPr>
          <p:nvPr/>
        </p:nvSpPr>
        <p:spPr bwMode="auto">
          <a:xfrm>
            <a:off x="1524000" y="2"/>
            <a:ext cx="8929718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indent="152400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4.</a:t>
            </a:r>
            <a:r>
              <a:rPr lang="ru-RU" sz="2400" b="1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400" b="1" u="sng" dirty="0">
                <a:solidFill>
                  <a:srgbClr val="7030A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Найдите площадь листа </a:t>
            </a:r>
            <a:r>
              <a:rPr lang="ru-RU" sz="2400" b="1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бумаги формата </a:t>
            </a:r>
            <a:r>
              <a:rPr lang="ru-RU" sz="2400" b="1" dirty="0">
                <a:solidFill>
                  <a:srgbClr val="7030A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АЗ. Ответ </a:t>
            </a:r>
            <a:r>
              <a:rPr lang="ru-RU" sz="2400" b="1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дайте</a:t>
            </a:r>
          </a:p>
          <a:p>
            <a:pPr indent="152400" defTabSz="914400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>
                <a:solidFill>
                  <a:srgbClr val="7030A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квадратных сантиметрах</a:t>
            </a:r>
            <a:r>
              <a:rPr lang="ru-RU" sz="2400" b="1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809720" y="928671"/>
            <a:ext cx="885828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Решение.</a:t>
            </a:r>
          </a:p>
          <a:p>
            <a:r>
              <a:rPr lang="en-US" sz="2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S</a:t>
            </a:r>
            <a:r>
              <a:rPr lang="ru-RU" sz="2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= </a:t>
            </a:r>
            <a:r>
              <a:rPr lang="en-US" sz="2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a </a:t>
            </a:r>
            <a:r>
              <a:rPr lang="ru-RU" sz="2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∙</a:t>
            </a:r>
            <a:r>
              <a:rPr lang="en-US" sz="2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b</a:t>
            </a:r>
            <a:r>
              <a:rPr lang="ru-RU" sz="2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24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площадь прямоугольника</a:t>
            </a:r>
          </a:p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А3 имеет размеры: 297 × 420 мм; 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S = 29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7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см × 42см = 1247,4 см</a:t>
            </a:r>
            <a:r>
              <a:rPr lang="ru-RU" sz="2400" b="1" baseline="30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5" name="Содержимое 3"/>
          <p:cNvSpPr txBox="1">
            <a:spLocks/>
          </p:cNvSpPr>
          <p:nvPr/>
        </p:nvSpPr>
        <p:spPr>
          <a:xfrm>
            <a:off x="7239008" y="2143116"/>
            <a:ext cx="2928958" cy="571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indent="-342900" defTabSz="914400">
              <a:spcBef>
                <a:spcPct val="20000"/>
              </a:spcBef>
              <a:defRPr/>
            </a:pP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Ответ : </a:t>
            </a:r>
            <a:r>
              <a:rPr lang="ru-RU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1247,4</a:t>
            </a:r>
          </a:p>
          <a:p>
            <a:pPr marL="342900" indent="-342900" defTabSz="914400">
              <a:spcBef>
                <a:spcPct val="20000"/>
              </a:spcBef>
              <a:defRPr/>
            </a:pPr>
            <a:endParaRPr lang="ru-RU" sz="2800" dirty="0"/>
          </a:p>
        </p:txBody>
      </p:sp>
      <p:sp>
        <p:nvSpPr>
          <p:cNvPr id="83970" name="Rectangle 2"/>
          <p:cNvSpPr>
            <a:spLocks noChangeArrowheads="1"/>
          </p:cNvSpPr>
          <p:nvPr/>
        </p:nvSpPr>
        <p:spPr bwMode="auto">
          <a:xfrm>
            <a:off x="1524000" y="2786059"/>
            <a:ext cx="8691034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indent="152400" defTabSz="914400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>
                <a:solidFill>
                  <a:srgbClr val="7030A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5.</a:t>
            </a:r>
            <a:r>
              <a:rPr lang="ru-RU" sz="2400" b="1" u="sng" dirty="0">
                <a:solidFill>
                  <a:srgbClr val="7030A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Найдите</a:t>
            </a:r>
            <a:r>
              <a:rPr lang="ru-RU" sz="2400" b="1" dirty="0">
                <a:solidFill>
                  <a:srgbClr val="7030A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400" b="1" u="sng" dirty="0">
                <a:solidFill>
                  <a:srgbClr val="7030A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отношение длины большей стороны</a:t>
            </a:r>
            <a:r>
              <a:rPr lang="ru-RU" sz="2400" b="1" dirty="0">
                <a:solidFill>
                  <a:srgbClr val="7030A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листа </a:t>
            </a:r>
            <a:r>
              <a:rPr lang="ru-RU" sz="2400" b="1" u="sng" dirty="0">
                <a:solidFill>
                  <a:srgbClr val="7030A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</a:t>
            </a:r>
          </a:p>
          <a:p>
            <a:pPr indent="152400" defTabSz="914400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u="sng" dirty="0">
                <a:solidFill>
                  <a:srgbClr val="7030A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меньшей</a:t>
            </a:r>
            <a:r>
              <a:rPr lang="ru-RU" sz="2400" b="1" dirty="0">
                <a:solidFill>
                  <a:srgbClr val="7030A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 бумаги </a:t>
            </a:r>
            <a:r>
              <a:rPr lang="ru-RU" sz="2400" b="1" u="sng" dirty="0">
                <a:solidFill>
                  <a:srgbClr val="7030A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формата А1</a:t>
            </a:r>
            <a:r>
              <a:rPr lang="ru-RU" sz="2400" b="1" dirty="0">
                <a:solidFill>
                  <a:srgbClr val="7030A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Ответ дайте с точностью до</a:t>
            </a:r>
          </a:p>
          <a:p>
            <a:pPr indent="152400" defTabSz="914400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>
                <a:solidFill>
                  <a:srgbClr val="7030A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десятых.</a:t>
            </a:r>
            <a:endParaRPr lang="ru-RU" sz="24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595934" y="4000504"/>
            <a:ext cx="507206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Решение.</a:t>
            </a:r>
          </a:p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А2 имеет размеры: 420 × 594мм</a:t>
            </a:r>
          </a:p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А1 имеет размеры: 594 × 2∙ 420мм</a:t>
            </a:r>
          </a:p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840: 594≈ 1,41..</a:t>
            </a:r>
            <a:endParaRPr lang="ru-RU" sz="2400" dirty="0"/>
          </a:p>
        </p:txBody>
      </p:sp>
      <p:pic>
        <p:nvPicPr>
          <p:cNvPr id="8" name="Рисунок 7"/>
          <p:cNvPicPr/>
          <p:nvPr/>
        </p:nvPicPr>
        <p:blipFill>
          <a:blip r:embed="rId2">
            <a:grayscl/>
          </a:blip>
          <a:srcRect l="50927" t="4085" b="69450"/>
          <a:stretch>
            <a:fillRect/>
          </a:stretch>
        </p:blipFill>
        <p:spPr bwMode="auto">
          <a:xfrm>
            <a:off x="1952596" y="4000504"/>
            <a:ext cx="3500462" cy="1928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Содержимое 3"/>
          <p:cNvSpPr txBox="1">
            <a:spLocks/>
          </p:cNvSpPr>
          <p:nvPr/>
        </p:nvSpPr>
        <p:spPr>
          <a:xfrm>
            <a:off x="6738942" y="5786454"/>
            <a:ext cx="2928958" cy="571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indent="-342900" defTabSz="914400">
              <a:spcBef>
                <a:spcPct val="20000"/>
              </a:spcBef>
              <a:defRPr/>
            </a:pP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Ответ : </a:t>
            </a:r>
            <a:r>
              <a:rPr lang="ru-RU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1,4</a:t>
            </a:r>
          </a:p>
          <a:p>
            <a:pPr marL="342900" indent="-342900" defTabSz="914400">
              <a:spcBef>
                <a:spcPct val="20000"/>
              </a:spcBef>
              <a:defRPr/>
            </a:pPr>
            <a:endParaRPr lang="ru-RU" sz="2800" dirty="0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>
          <a:xfrm>
            <a:off x="8534400" y="6492876"/>
            <a:ext cx="2133600" cy="365125"/>
          </a:xfrm>
        </p:spPr>
        <p:txBody>
          <a:bodyPr/>
          <a:lstStyle/>
          <a:p>
            <a:fld id="{725C68B6-61C2-468F-89AB-4B9F7531AA68}" type="slidenum">
              <a:rPr lang="ru-RU" sz="1600" b="1">
                <a:solidFill>
                  <a:schemeClr val="tx1"/>
                </a:solidFill>
              </a:rPr>
              <a:pPr/>
              <a:t>12</a:t>
            </a:fld>
            <a:endParaRPr lang="ru-RU" sz="16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07853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39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39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39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39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3969" grpId="0"/>
      <p:bldP spid="3" grpId="0"/>
      <p:bldP spid="5" grpId="0"/>
      <p:bldP spid="83970" grpId="0"/>
      <p:bldP spid="7" grpId="0"/>
      <p:bldP spid="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2706" name="Picture 2" descr="C:\Users\Учитель\Pictures\фон1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14400" y="1045029"/>
            <a:ext cx="9666513" cy="4830079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2452662" y="1857364"/>
            <a:ext cx="7286676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4400" b="1" dirty="0">
                <a:solidFill>
                  <a:srgbClr val="FF0066"/>
                </a:solidFill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Спасибо 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4400" b="1" dirty="0">
                <a:solidFill>
                  <a:srgbClr val="FF0066"/>
                </a:solidFill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за внимание!</a:t>
            </a:r>
            <a:endParaRPr lang="ru-RU" sz="4400" dirty="0">
              <a:solidFill>
                <a:srgbClr val="FF0066"/>
              </a:solidFill>
              <a:latin typeface="Arial Black" pitchFamily="34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0517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Задачи о дачном участке</a:t>
            </a:r>
            <a:endParaRPr lang="ru-RU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3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8077200" y="6356351"/>
            <a:ext cx="2133600" cy="365125"/>
          </a:xfrm>
        </p:spPr>
        <p:txBody>
          <a:bodyPr/>
          <a:lstStyle/>
          <a:p>
            <a:fld id="{725C68B6-61C2-468F-89AB-4B9F7531AA68}" type="slidenum">
              <a:rPr lang="ru-RU" sz="1600" b="1">
                <a:solidFill>
                  <a:schemeClr val="tx1"/>
                </a:solidFill>
              </a:rPr>
              <a:pPr/>
              <a:t>2</a:t>
            </a:fld>
            <a:endParaRPr lang="ru-RU" sz="16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7036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38282" y="274638"/>
            <a:ext cx="8472518" cy="3011486"/>
          </a:xfrm>
        </p:spPr>
        <p:txBody>
          <a:bodyPr>
            <a:noAutofit/>
          </a:bodyPr>
          <a:lstStyle/>
          <a:p>
            <a:r>
              <a:rPr lang="ru-RU" sz="1800" dirty="0">
                <a:latin typeface="Arial Black" pitchFamily="34" charset="0"/>
              </a:rPr>
              <a:t/>
            </a:r>
            <a:br>
              <a:rPr lang="ru-RU" sz="1800" dirty="0">
                <a:latin typeface="Arial Black" pitchFamily="34" charset="0"/>
              </a:rPr>
            </a:br>
            <a:endParaRPr lang="ru-RU" sz="1800" dirty="0">
              <a:latin typeface="Arial Black" pitchFamily="34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238876" y="0"/>
            <a:ext cx="4429124" cy="3857628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ru-RU" sz="2600" b="1" dirty="0"/>
              <a:t>На плане изображен дачный участок по адресу: СНТ Рассвет, ул. Морская, 7 (сторона каждой клетки на плане равна 2 м). </a:t>
            </a:r>
            <a:r>
              <a:rPr lang="ru-RU" sz="2600" b="1" u="sng" dirty="0">
                <a:solidFill>
                  <a:srgbClr val="7030A0"/>
                </a:solidFill>
              </a:rPr>
              <a:t>Участок имеет прямоугольную форму</a:t>
            </a:r>
            <a:r>
              <a:rPr lang="ru-RU" sz="2600" b="1" dirty="0"/>
              <a:t>. Въезд и выезд осуществляется через единственные ворота. </a:t>
            </a:r>
          </a:p>
          <a:p>
            <a:pPr marL="0" indent="0">
              <a:buNone/>
            </a:pPr>
            <a:r>
              <a:rPr lang="ru-RU" sz="2600" b="1" u="sng" dirty="0">
                <a:solidFill>
                  <a:srgbClr val="7030A0"/>
                </a:solidFill>
              </a:rPr>
              <a:t>Площадь, занятая жилым домом, равна 64 кв. м</a:t>
            </a:r>
            <a:r>
              <a:rPr lang="ru-RU" sz="2600" b="1" dirty="0"/>
              <a:t>. Помимо жилого дома, </a:t>
            </a:r>
            <a:r>
              <a:rPr lang="ru-RU" sz="2600" b="1" dirty="0">
                <a:solidFill>
                  <a:srgbClr val="7030A0"/>
                </a:solidFill>
              </a:rPr>
              <a:t>на участке есть баня</a:t>
            </a:r>
            <a:r>
              <a:rPr lang="ru-RU" sz="2600" b="1" dirty="0"/>
              <a:t>, к которой ведет дорожка, выложенная специальным садовым покрытием. </a:t>
            </a:r>
            <a:r>
              <a:rPr lang="ru-RU" sz="2600" b="1" u="sng" dirty="0">
                <a:solidFill>
                  <a:srgbClr val="7030A0"/>
                </a:solidFill>
              </a:rPr>
              <a:t>Между жилым домом и баней находится цветник с теплицей. Теплица отмечена на плане цифрой 3</a:t>
            </a:r>
            <a:r>
              <a:rPr lang="ru-RU" sz="2600" b="1" dirty="0">
                <a:solidFill>
                  <a:srgbClr val="7030A0"/>
                </a:solidFill>
              </a:rPr>
              <a:t>. </a:t>
            </a:r>
            <a:endParaRPr lang="ru-RU" sz="2600" dirty="0">
              <a:solidFill>
                <a:srgbClr val="7030A0"/>
              </a:solidFill>
            </a:endParaRPr>
          </a:p>
          <a:p>
            <a:pPr>
              <a:buNone/>
            </a:pPr>
            <a:endParaRPr lang="ru-RU" dirty="0" smtClean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524001" y="0"/>
            <a:ext cx="4723777" cy="33575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Прямоугольник 7"/>
          <p:cNvSpPr/>
          <p:nvPr/>
        </p:nvSpPr>
        <p:spPr>
          <a:xfrm>
            <a:off x="1738282" y="3786191"/>
            <a:ext cx="8715436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solidFill>
                  <a:prstClr val="black"/>
                </a:solidFill>
              </a:rPr>
              <a:t> </a:t>
            </a:r>
            <a:r>
              <a:rPr lang="ru-RU" sz="2000" b="1" u="sng" dirty="0">
                <a:solidFill>
                  <a:srgbClr val="7030A0"/>
                </a:solidFill>
              </a:rPr>
              <a:t>Напротив жилого дома находится бак с водой </a:t>
            </a:r>
            <a:r>
              <a:rPr lang="ru-RU" sz="2000" b="1" dirty="0"/>
              <a:t>для полива растений, за ним плодово-ягодные кустарники. В глубине участка есть </a:t>
            </a:r>
            <a:r>
              <a:rPr lang="ru-RU" sz="2000" b="1" u="sng" dirty="0">
                <a:solidFill>
                  <a:srgbClr val="7030A0"/>
                </a:solidFill>
              </a:rPr>
              <a:t>огород</a:t>
            </a:r>
            <a:r>
              <a:rPr lang="ru-RU" sz="2000" b="1" dirty="0"/>
              <a:t> для выращивания овощей, </a:t>
            </a:r>
            <a:r>
              <a:rPr lang="ru-RU" sz="2000" b="1" u="sng" dirty="0">
                <a:solidFill>
                  <a:srgbClr val="7030A0"/>
                </a:solidFill>
              </a:rPr>
              <a:t>отмеченный цифрой 6</a:t>
            </a:r>
            <a:r>
              <a:rPr lang="ru-RU" sz="2000" b="1" dirty="0"/>
              <a:t>. </a:t>
            </a:r>
          </a:p>
          <a:p>
            <a:r>
              <a:rPr lang="ru-RU" sz="2000" b="1" dirty="0"/>
              <a:t>Все </a:t>
            </a:r>
            <a:r>
              <a:rPr lang="ru-RU" sz="2000" b="1" u="sng" dirty="0">
                <a:solidFill>
                  <a:srgbClr val="7030A0"/>
                </a:solidFill>
              </a:rPr>
              <a:t>дорожки </a:t>
            </a:r>
            <a:r>
              <a:rPr lang="ru-RU" sz="2000" b="1" dirty="0"/>
              <a:t>внутри </a:t>
            </a:r>
            <a:r>
              <a:rPr lang="ru-RU" sz="2000" b="1" u="sng" dirty="0">
                <a:solidFill>
                  <a:srgbClr val="7030A0"/>
                </a:solidFill>
              </a:rPr>
              <a:t>участка</a:t>
            </a:r>
            <a:r>
              <a:rPr lang="ru-RU" sz="2000" b="1" dirty="0"/>
              <a:t> имеют </a:t>
            </a:r>
            <a:r>
              <a:rPr lang="ru-RU" sz="2000" b="1" u="sng" dirty="0">
                <a:solidFill>
                  <a:srgbClr val="7030A0"/>
                </a:solidFill>
              </a:rPr>
              <a:t>ширину 1 м </a:t>
            </a:r>
            <a:r>
              <a:rPr lang="ru-RU" sz="2000" b="1" dirty="0"/>
              <a:t>и застелены садовым покрытием, состоящим </a:t>
            </a:r>
            <a:r>
              <a:rPr lang="ru-RU" sz="2000" b="1" dirty="0">
                <a:solidFill>
                  <a:srgbClr val="7030A0"/>
                </a:solidFill>
              </a:rPr>
              <a:t>из плит размером 1м </a:t>
            </a:r>
            <a:r>
              <a:rPr lang="ru-RU" sz="2000" b="1" dirty="0" err="1">
                <a:solidFill>
                  <a:srgbClr val="7030A0"/>
                </a:solidFill>
              </a:rPr>
              <a:t>х</a:t>
            </a:r>
            <a:r>
              <a:rPr lang="ru-RU" sz="2000" b="1" dirty="0">
                <a:solidFill>
                  <a:srgbClr val="7030A0"/>
                </a:solidFill>
              </a:rPr>
              <a:t> </a:t>
            </a:r>
            <a:r>
              <a:rPr lang="ru-RU" sz="2000" b="1" dirty="0" err="1">
                <a:solidFill>
                  <a:srgbClr val="7030A0"/>
                </a:solidFill>
              </a:rPr>
              <a:t>1м</a:t>
            </a:r>
            <a:r>
              <a:rPr lang="ru-RU" sz="2000" b="1" dirty="0"/>
              <a:t>. </a:t>
            </a:r>
            <a:r>
              <a:rPr lang="ru-RU" sz="2000" b="1" dirty="0">
                <a:solidFill>
                  <a:srgbClr val="7030A0"/>
                </a:solidFill>
              </a:rPr>
              <a:t>Площадка вокруг дома выложена плитами такого же размера</a:t>
            </a:r>
            <a:r>
              <a:rPr lang="ru-RU" sz="2000" b="1" dirty="0"/>
              <a:t>, но другой фактуры и цвета.</a:t>
            </a:r>
          </a:p>
          <a:p>
            <a:r>
              <a:rPr lang="ru-RU" sz="2000" b="1" dirty="0"/>
              <a:t> К дачному участку проведено электричество. Имеется магистральное газоснабжение.</a:t>
            </a:r>
            <a:r>
              <a:rPr lang="ru-RU" sz="2800" dirty="0">
                <a:solidFill>
                  <a:prstClr val="black"/>
                </a:solidFill>
              </a:rPr>
              <a:t> 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z="1600" b="1">
                <a:solidFill>
                  <a:schemeClr val="tx1"/>
                </a:solidFill>
              </a:rPr>
              <a:pPr/>
              <a:t>3</a:t>
            </a:fld>
            <a:endParaRPr lang="ru-RU" sz="16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5785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81200" y="274638"/>
            <a:ext cx="8229600" cy="8252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809721" y="357166"/>
            <a:ext cx="8643997" cy="1351598"/>
          </a:xfrm>
          <a:noFill/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1.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Для объектов, указанных в таблице, определите</a:t>
            </a:r>
            <a:r>
              <a:rPr lang="ru-RU" sz="20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, какими цифрами они обозначены на плане.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 Заполните таблицу</a:t>
            </a:r>
            <a:r>
              <a:rPr lang="ru-RU" sz="20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, в бланк ответов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перенесите последовательность </a:t>
            </a:r>
            <a:r>
              <a:rPr lang="ru-RU" sz="20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четырех цифр без пробелов, запятых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и других дополнительных символов.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1952596" y="3571876"/>
            <a:ext cx="2143140" cy="42862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Ответ :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1254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1809721" y="2214554"/>
          <a:ext cx="8501125" cy="128016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2214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019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5738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7163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5732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Объекты</a:t>
                      </a:r>
                      <a:endParaRPr lang="ru-RU" sz="2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Жилой дом</a:t>
                      </a:r>
                      <a:endParaRPr lang="ru-RU" sz="2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Цветник</a:t>
                      </a:r>
                      <a:endParaRPr lang="ru-RU" sz="2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Бак с водой</a:t>
                      </a:r>
                      <a:endParaRPr lang="ru-RU" sz="2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Баня</a:t>
                      </a:r>
                      <a:endParaRPr lang="ru-RU" sz="2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Цифры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7" name="Содержимое 3"/>
          <p:cNvSpPr txBox="1">
            <a:spLocks/>
          </p:cNvSpPr>
          <p:nvPr/>
        </p:nvSpPr>
        <p:spPr>
          <a:xfrm>
            <a:off x="1881158" y="4000504"/>
            <a:ext cx="8329642" cy="1143008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/>
          <a:p>
            <a:pPr lvl="0">
              <a:spcBef>
                <a:spcPct val="20000"/>
              </a:spcBef>
            </a:pPr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2.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Плиты для садовых дорожек продаются </a:t>
            </a:r>
            <a:r>
              <a:rPr lang="ru-RU" sz="24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 упаковке по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8 </a:t>
            </a:r>
            <a:r>
              <a:rPr lang="ru-RU" sz="24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штук. </a:t>
            </a:r>
            <a:r>
              <a:rPr lang="ru-RU" sz="24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Сколько упаковок плит понадобилось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, чтобы выложить </a:t>
            </a:r>
            <a:r>
              <a:rPr lang="ru-RU" sz="24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все дорожки и площадку вокруг дома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?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одержимое 3"/>
          <p:cNvSpPr txBox="1">
            <a:spLocks/>
          </p:cNvSpPr>
          <p:nvPr/>
        </p:nvSpPr>
        <p:spPr>
          <a:xfrm>
            <a:off x="1738282" y="5143512"/>
            <a:ext cx="8929718" cy="1714488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/>
          <a:p>
            <a:pPr marL="342900" indent="-342900">
              <a:spcBef>
                <a:spcPct val="20000"/>
              </a:spcBef>
              <a:defRPr/>
            </a:pPr>
            <a:r>
              <a:rPr lang="ru-RU" sz="9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Решение:   </a:t>
            </a:r>
            <a:r>
              <a:rPr lang="ru-RU" sz="8000" b="1" dirty="0">
                <a:latin typeface="Times New Roman" pitchFamily="18" charset="0"/>
                <a:cs typeface="Times New Roman" pitchFamily="18" charset="0"/>
              </a:rPr>
              <a:t>дорожка от дома до бани имеет 22 плитки , дорожка от дома кустарников – 8 плиток,  площадка вокруг дома –</a:t>
            </a:r>
          </a:p>
          <a:p>
            <a:pPr marL="342900" indent="-342900">
              <a:spcBef>
                <a:spcPct val="20000"/>
              </a:spcBef>
              <a:defRPr/>
            </a:pPr>
            <a:r>
              <a:rPr lang="ru-RU" sz="8000" b="1" dirty="0">
                <a:latin typeface="Times New Roman" pitchFamily="18" charset="0"/>
                <a:cs typeface="Times New Roman" pitchFamily="18" charset="0"/>
              </a:rPr>
              <a:t>14 ∙ 11 – 8∙ 8 = 154-64 = 90 . Итого: 30 + 90 =120 плиток</a:t>
            </a:r>
          </a:p>
          <a:p>
            <a:pPr marL="342900" indent="-342900">
              <a:spcBef>
                <a:spcPct val="20000"/>
              </a:spcBef>
              <a:defRPr/>
            </a:pPr>
            <a:r>
              <a:rPr lang="ru-RU" sz="8000" b="1" dirty="0" smtClean="0">
                <a:latin typeface="Times New Roman" pitchFamily="18" charset="0"/>
                <a:cs typeface="Times New Roman" pitchFamily="18" charset="0"/>
              </a:rPr>
              <a:t>120:8 </a:t>
            </a:r>
            <a:r>
              <a:rPr lang="ru-RU" sz="8000" b="1" dirty="0">
                <a:latin typeface="Times New Roman" pitchFamily="18" charset="0"/>
                <a:cs typeface="Times New Roman" pitchFamily="18" charset="0"/>
              </a:rPr>
              <a:t>= </a:t>
            </a:r>
            <a:r>
              <a:rPr lang="ru-RU" sz="8000" b="1" dirty="0" smtClean="0">
                <a:latin typeface="Times New Roman" pitchFamily="18" charset="0"/>
                <a:cs typeface="Times New Roman" pitchFamily="18" charset="0"/>
              </a:rPr>
              <a:t>15 </a:t>
            </a:r>
            <a:r>
              <a:rPr lang="ru-RU" sz="8000" b="1" dirty="0">
                <a:latin typeface="Times New Roman" pitchFamily="18" charset="0"/>
                <a:cs typeface="Times New Roman" pitchFamily="18" charset="0"/>
              </a:rPr>
              <a:t>упаковок</a:t>
            </a:r>
          </a:p>
          <a:p>
            <a:pPr marL="342900" indent="-342900">
              <a:spcBef>
                <a:spcPct val="20000"/>
              </a:spcBef>
              <a:defRPr/>
            </a:pP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 defTabSz="914400">
              <a:spcBef>
                <a:spcPct val="20000"/>
              </a:spcBef>
              <a:defRPr/>
            </a:pP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одержимое 3"/>
          <p:cNvSpPr txBox="1">
            <a:spLocks/>
          </p:cNvSpPr>
          <p:nvPr/>
        </p:nvSpPr>
        <p:spPr>
          <a:xfrm>
            <a:off x="8096264" y="6143644"/>
            <a:ext cx="2143140" cy="428628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/>
          <a:p>
            <a:pPr marL="342900" indent="-342900" defTabSz="914400">
              <a:spcBef>
                <a:spcPct val="20000"/>
              </a:spcBef>
              <a:defRPr/>
            </a:pP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Ответ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15</a:t>
            </a:r>
            <a:endParaRPr lang="ru-RU" sz="2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z="1600" b="1">
                <a:solidFill>
                  <a:schemeClr val="bg1">
                    <a:lumMod val="65000"/>
                  </a:schemeClr>
                </a:solidFill>
              </a:rPr>
              <a:pPr/>
              <a:t>4</a:t>
            </a:fld>
            <a:endParaRPr lang="ru-RU" sz="1600" b="1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18642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81200" y="274639"/>
            <a:ext cx="8229600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881158" y="214290"/>
            <a:ext cx="8572560" cy="192882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3.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Найдите </a:t>
            </a:r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площадь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бани. Ответ дайте в </a:t>
            </a:r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квадратных метрах.</a:t>
            </a:r>
          </a:p>
          <a:p>
            <a:pPr>
              <a:buNone/>
            </a:pP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Решение: </a:t>
            </a:r>
            <a:r>
              <a:rPr lang="en-US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S</a:t>
            </a: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= </a:t>
            </a:r>
            <a:r>
              <a:rPr lang="en-US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b="1" baseline="30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2 </a:t>
            </a: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= </a:t>
            </a:r>
            <a:r>
              <a:rPr lang="en-US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a </a:t>
            </a:r>
            <a:r>
              <a:rPr lang="ru-RU" b="1" dirty="0" smtClean="0">
                <a:solidFill>
                  <a:srgbClr val="0070C0"/>
                </a:solidFill>
              </a:rPr>
              <a:t>∙</a:t>
            </a:r>
            <a:r>
              <a:rPr lang="en-US" b="1" dirty="0" smtClean="0">
                <a:solidFill>
                  <a:srgbClr val="0070C0"/>
                </a:solidFill>
              </a:rPr>
              <a:t> </a:t>
            </a: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b="1" dirty="0" smtClean="0">
                <a:solidFill>
                  <a:srgbClr val="0070C0"/>
                </a:solidFill>
              </a:rPr>
              <a:t> </a:t>
            </a:r>
            <a:r>
              <a:rPr lang="en-US" b="1" dirty="0" smtClean="0">
                <a:solidFill>
                  <a:srgbClr val="0070C0"/>
                </a:solidFill>
              </a:rPr>
              <a:t>– </a:t>
            </a:r>
            <a:r>
              <a:rPr lang="ru-RU" sz="24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площадь квадрата</a:t>
            </a:r>
          </a:p>
          <a:p>
            <a:pPr>
              <a:buNone/>
            </a:pPr>
            <a:r>
              <a:rPr lang="ru-RU" sz="2400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1 кл=2м, значит </a:t>
            </a:r>
            <a:r>
              <a:rPr lang="ru-RU" sz="2400" b="1" i="1" dirty="0" err="1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а=</a:t>
            </a:r>
            <a:r>
              <a:rPr lang="ru-RU" sz="2400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6м</a:t>
            </a:r>
          </a:p>
          <a:p>
            <a:pPr>
              <a:buNone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baseline="-25000" dirty="0" err="1" smtClean="0">
                <a:latin typeface="Times New Roman" pitchFamily="18" charset="0"/>
                <a:cs typeface="Times New Roman" pitchFamily="18" charset="0"/>
              </a:rPr>
              <a:t>бани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=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6</a:t>
            </a:r>
            <a:r>
              <a:rPr lang="ru-RU" b="1" dirty="0" smtClean="0"/>
              <a:t> </a:t>
            </a:r>
            <a:r>
              <a:rPr lang="ru-RU" b="1" dirty="0" err="1" smtClean="0"/>
              <a:t>х</a:t>
            </a:r>
            <a:r>
              <a:rPr lang="ru-RU" b="1" dirty="0" smtClean="0"/>
              <a:t> 6 =36 м</a:t>
            </a:r>
            <a:r>
              <a:rPr lang="ru-RU" b="1" baseline="30000" dirty="0" smtClean="0"/>
              <a:t>2</a:t>
            </a:r>
            <a:endParaRPr lang="ru-RU" baseline="30000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1809720" y="2786058"/>
            <a:ext cx="8643998" cy="335758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4.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Найдите </a:t>
            </a:r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суммарную площадь плитки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на прямоугольной площадке вокруг дома. </a:t>
            </a:r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Ответ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дайте </a:t>
            </a:r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 квадратных метрах.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Решение:</a:t>
            </a:r>
            <a:r>
              <a:rPr lang="en-US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S</a:t>
            </a: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= </a:t>
            </a:r>
            <a:r>
              <a:rPr lang="en-US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a </a:t>
            </a:r>
            <a:r>
              <a:rPr lang="ru-RU" b="1" dirty="0" smtClean="0">
                <a:solidFill>
                  <a:srgbClr val="0070C0"/>
                </a:solidFill>
              </a:rPr>
              <a:t>∙</a:t>
            </a:r>
            <a:r>
              <a:rPr lang="en-US" b="1" dirty="0" smtClean="0">
                <a:solidFill>
                  <a:srgbClr val="0070C0"/>
                </a:solidFill>
              </a:rPr>
              <a:t> </a:t>
            </a:r>
            <a:r>
              <a:rPr lang="en-US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b</a:t>
            </a:r>
            <a:r>
              <a:rPr lang="ru-RU" b="1" dirty="0" smtClean="0">
                <a:solidFill>
                  <a:srgbClr val="0070C0"/>
                </a:solidFill>
              </a:rPr>
              <a:t> </a:t>
            </a:r>
            <a:r>
              <a:rPr lang="en-US" b="1" dirty="0" smtClean="0">
                <a:solidFill>
                  <a:srgbClr val="0070C0"/>
                </a:solidFill>
              </a:rPr>
              <a:t>– </a:t>
            </a:r>
            <a:r>
              <a:rPr lang="ru-RU" sz="24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площадь прямоугольника</a:t>
            </a:r>
          </a:p>
          <a:p>
            <a:pPr>
              <a:buNone/>
            </a:pPr>
            <a:r>
              <a:rPr lang="ru-RU" sz="2400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1 кл=2м ;1 кл=2плиткам по 1м, значит </a:t>
            </a:r>
            <a:r>
              <a:rPr lang="ru-RU" sz="2400" b="1" i="1" dirty="0" err="1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а=</a:t>
            </a:r>
            <a:r>
              <a:rPr lang="ru-RU" sz="2400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14м, </a:t>
            </a:r>
            <a:r>
              <a:rPr lang="en-US" sz="2400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b</a:t>
            </a:r>
            <a:r>
              <a:rPr lang="ru-RU" sz="2400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= 11м, </a:t>
            </a:r>
          </a:p>
          <a:p>
            <a:pPr>
              <a:buNone/>
            </a:pPr>
            <a:r>
              <a:rPr lang="ru-RU" sz="2400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дом –квадрат, сторона = 4∙2м=8м</a:t>
            </a:r>
          </a:p>
          <a:p>
            <a:pPr marL="0" indent="0">
              <a:buNone/>
            </a:pPr>
            <a:r>
              <a:rPr lang="ru-RU" sz="24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baseline="-25000" dirty="0" smtClean="0">
                <a:latin typeface="Times New Roman" pitchFamily="18" charset="0"/>
                <a:cs typeface="Times New Roman" pitchFamily="18" charset="0"/>
              </a:rPr>
              <a:t>площадки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= 14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11 - 8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8 = 90 м</a:t>
            </a:r>
            <a:r>
              <a:rPr lang="ru-RU" b="1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endParaRPr lang="ru-RU" baseline="300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24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/>
          <a:srcRect r="75804" b="72341"/>
          <a:stretch>
            <a:fillRect/>
          </a:stretch>
        </p:blipFill>
        <p:spPr bwMode="auto">
          <a:xfrm>
            <a:off x="8524892" y="66922"/>
            <a:ext cx="1857388" cy="15091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Содержимое 3"/>
          <p:cNvSpPr txBox="1">
            <a:spLocks/>
          </p:cNvSpPr>
          <p:nvPr/>
        </p:nvSpPr>
        <p:spPr>
          <a:xfrm>
            <a:off x="7024694" y="1643050"/>
            <a:ext cx="2143140" cy="428628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/>
          <a:p>
            <a:pPr marL="342900" indent="-342900" defTabSz="914400">
              <a:spcBef>
                <a:spcPct val="20000"/>
              </a:spcBef>
              <a:defRPr/>
            </a:pP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Ответ : </a:t>
            </a:r>
            <a:r>
              <a:rPr lang="ru-RU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36</a:t>
            </a:r>
            <a:endParaRPr lang="ru-RU" sz="2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/>
          <a:srcRect t="57446" r="62193" b="10639"/>
          <a:stretch>
            <a:fillRect/>
          </a:stretch>
        </p:blipFill>
        <p:spPr bwMode="auto">
          <a:xfrm>
            <a:off x="1524001" y="5000636"/>
            <a:ext cx="2738407" cy="1643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Содержимое 3"/>
          <p:cNvSpPr txBox="1">
            <a:spLocks/>
          </p:cNvSpPr>
          <p:nvPr/>
        </p:nvSpPr>
        <p:spPr>
          <a:xfrm>
            <a:off x="7239008" y="5929330"/>
            <a:ext cx="2143140" cy="428628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/>
          <a:p>
            <a:pPr marL="342900" indent="-342900" defTabSz="914400">
              <a:spcBef>
                <a:spcPct val="20000"/>
              </a:spcBef>
              <a:defRPr/>
            </a:pP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Ответ : </a:t>
            </a:r>
            <a:r>
              <a:rPr lang="ru-RU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90</a:t>
            </a:r>
            <a:endParaRPr lang="ru-RU" sz="2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z="1600" b="1">
                <a:solidFill>
                  <a:schemeClr val="bg1">
                    <a:lumMod val="65000"/>
                  </a:schemeClr>
                </a:solidFill>
              </a:rPr>
              <a:pPr/>
              <a:t>5</a:t>
            </a:fld>
            <a:endParaRPr lang="ru-RU" sz="1600" b="1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372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81200" y="274638"/>
            <a:ext cx="8229600" cy="8252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738282" y="1"/>
            <a:ext cx="8501122" cy="1857364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5.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Хозяин участка планирует установить в жилом доме </a:t>
            </a:r>
            <a:r>
              <a:rPr lang="ru-RU" sz="24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систему отопления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. Он рассматривает два варианта: </a:t>
            </a:r>
            <a:r>
              <a:rPr lang="ru-RU" sz="24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электрическое и газовое отопление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. Цены на оборудование  и стоимость его установки, данные о расходе газа, электроэнергии и их стоимости даны в таблице.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1809720" y="5143512"/>
            <a:ext cx="8329642" cy="142873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200" b="1" dirty="0">
                <a:latin typeface="Times New Roman" pitchFamily="18" charset="0"/>
                <a:cs typeface="Times New Roman" pitchFamily="18" charset="0"/>
              </a:rPr>
              <a:t>Обдумав оба варианта, хозяин решил установить газовое оборудование. </a:t>
            </a:r>
            <a:r>
              <a:rPr lang="ru-RU" sz="2200" b="1" u="sng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Через сколько часов </a:t>
            </a:r>
            <a:r>
              <a:rPr lang="ru-RU" sz="2200" b="1" dirty="0">
                <a:latin typeface="Times New Roman" pitchFamily="18" charset="0"/>
                <a:cs typeface="Times New Roman" pitchFamily="18" charset="0"/>
              </a:rPr>
              <a:t>непрерывной работы отопления экономия от использования газа вместо электричества </a:t>
            </a:r>
            <a:r>
              <a:rPr lang="ru-RU" sz="2200" b="1" u="sng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компенсирует разницу в стоимости </a:t>
            </a:r>
            <a:r>
              <a:rPr lang="ru-RU" sz="2200" b="1" dirty="0">
                <a:latin typeface="Times New Roman" pitchFamily="18" charset="0"/>
                <a:cs typeface="Times New Roman" pitchFamily="18" charset="0"/>
              </a:rPr>
              <a:t>установки газового и электрического оборудования?</a:t>
            </a:r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06671148"/>
              </p:ext>
            </p:extLst>
          </p:nvPr>
        </p:nvGraphicFramePr>
        <p:xfrm>
          <a:off x="1952597" y="1785926"/>
          <a:ext cx="8501125" cy="326136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200026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019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7163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7163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85739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Отопление</a:t>
                      </a:r>
                      <a:endParaRPr lang="ru-RU" sz="24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Нагрева</a:t>
                      </a:r>
                    </a:p>
                    <a:p>
                      <a:pPr algn="ctr"/>
                      <a:r>
                        <a:rPr lang="ru-RU" sz="24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тель</a:t>
                      </a:r>
                      <a:endParaRPr lang="ru-RU" sz="240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(котел)</a:t>
                      </a:r>
                    </a:p>
                    <a:p>
                      <a:pPr algn="ctr"/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Прочее </a:t>
                      </a:r>
                      <a:r>
                        <a:rPr lang="ru-RU" sz="24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оборудова</a:t>
                      </a:r>
                      <a:endParaRPr lang="ru-RU" sz="240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24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ние</a:t>
                      </a:r>
                      <a:endParaRPr lang="ru-RU" sz="240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2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 монтаж</a:t>
                      </a:r>
                      <a:endParaRPr lang="ru-RU" sz="2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Средн</a:t>
                      </a:r>
                      <a:r>
                        <a:rPr lang="ru-RU" sz="2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. расход газа/ </a:t>
                      </a:r>
                      <a:r>
                        <a:rPr lang="ru-RU" sz="20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средн</a:t>
                      </a:r>
                      <a:r>
                        <a:rPr lang="ru-RU" sz="2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. </a:t>
                      </a:r>
                      <a:r>
                        <a:rPr lang="ru-RU" sz="20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потребл</a:t>
                      </a:r>
                      <a:r>
                        <a:rPr lang="ru-RU" sz="2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. мощность</a:t>
                      </a:r>
                      <a:endParaRPr lang="ru-RU" sz="2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Стоимость газа/ </a:t>
                      </a:r>
                      <a:r>
                        <a:rPr lang="ru-RU" sz="24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электро</a:t>
                      </a:r>
                      <a:endParaRPr lang="ru-RU" sz="240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2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энергии</a:t>
                      </a:r>
                      <a:endParaRPr lang="ru-RU" sz="2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Газовое отопление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24 </a:t>
                      </a:r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тыс. руб.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18280 </a:t>
                      </a:r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руб.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1,2 </a:t>
                      </a:r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куб. м/ч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5,6 </a:t>
                      </a:r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руб./</a:t>
                      </a:r>
                    </a:p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куб. м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Электр.</a:t>
                      </a:r>
                    </a:p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отопление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20 </a:t>
                      </a:r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тыс. руб.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15000 </a:t>
                      </a:r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руб.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5,6 </a:t>
                      </a:r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кВт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3,8</a:t>
                      </a:r>
                      <a:r>
                        <a:rPr lang="ru-RU" sz="24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руб</a:t>
                      </a:r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./</a:t>
                      </a:r>
                    </a:p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(кВт ∙ ч)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534400" y="6286521"/>
            <a:ext cx="2133600" cy="365125"/>
          </a:xfrm>
        </p:spPr>
        <p:txBody>
          <a:bodyPr/>
          <a:lstStyle/>
          <a:p>
            <a:fld id="{725C68B6-61C2-468F-89AB-4B9F7531AA68}" type="slidenum">
              <a:rPr lang="ru-RU" sz="1600" b="1">
                <a:solidFill>
                  <a:schemeClr val="tx1"/>
                </a:solidFill>
              </a:rPr>
              <a:pPr/>
              <a:t>6</a:t>
            </a:fld>
            <a:endParaRPr lang="ru-RU" sz="16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2420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1738282" y="3571876"/>
            <a:ext cx="8929718" cy="3500462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Решение: </a:t>
            </a:r>
            <a:r>
              <a:rPr lang="ru-RU" sz="2200" b="1" dirty="0">
                <a:latin typeface="Times New Roman" pitchFamily="18" charset="0"/>
                <a:cs typeface="Times New Roman" pitchFamily="18" charset="0"/>
              </a:rPr>
              <a:t>стоимость оборудования и монтажа: </a:t>
            </a:r>
          </a:p>
          <a:p>
            <a:pPr>
              <a:buNone/>
            </a:pP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24000 </a:t>
            </a:r>
            <a:r>
              <a:rPr lang="ru-RU" sz="2200" b="1" dirty="0">
                <a:latin typeface="Times New Roman" pitchFamily="18" charset="0"/>
                <a:cs typeface="Times New Roman" pitchFamily="18" charset="0"/>
              </a:rPr>
              <a:t>+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18280= 42280руб</a:t>
            </a:r>
            <a:r>
              <a:rPr lang="ru-RU" sz="2200" b="1" dirty="0">
                <a:latin typeface="Times New Roman" pitchFamily="18" charset="0"/>
                <a:cs typeface="Times New Roman" pitchFamily="18" charset="0"/>
              </a:rPr>
              <a:t>. - газ ; 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20000 </a:t>
            </a:r>
            <a:r>
              <a:rPr lang="ru-RU" sz="2200" b="1" dirty="0">
                <a:latin typeface="Times New Roman" pitchFamily="18" charset="0"/>
                <a:cs typeface="Times New Roman" pitchFamily="18" charset="0"/>
              </a:rPr>
              <a:t>+ 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15000 </a:t>
            </a:r>
            <a:r>
              <a:rPr lang="ru-RU" sz="2200" b="1" dirty="0">
                <a:latin typeface="Times New Roman" pitchFamily="18" charset="0"/>
                <a:cs typeface="Times New Roman" pitchFamily="18" charset="0"/>
              </a:rPr>
              <a:t>= 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35000 </a:t>
            </a:r>
            <a:r>
              <a:rPr lang="ru-RU" sz="2200" b="1" dirty="0">
                <a:latin typeface="Times New Roman" pitchFamily="18" charset="0"/>
                <a:cs typeface="Times New Roman" pitchFamily="18" charset="0"/>
              </a:rPr>
              <a:t>руб. </a:t>
            </a:r>
            <a:r>
              <a:rPr lang="ru-RU" sz="2200" b="1" dirty="0" err="1">
                <a:latin typeface="Times New Roman" pitchFamily="18" charset="0"/>
                <a:cs typeface="Times New Roman" pitchFamily="18" charset="0"/>
              </a:rPr>
              <a:t>электр</a:t>
            </a:r>
            <a:r>
              <a:rPr lang="ru-RU" sz="2200" b="1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200" b="1" dirty="0" err="1">
                <a:latin typeface="Times New Roman" pitchFamily="18" charset="0"/>
                <a:cs typeface="Times New Roman" pitchFamily="18" charset="0"/>
              </a:rPr>
              <a:t>отоп</a:t>
            </a:r>
            <a:r>
              <a:rPr lang="ru-RU" sz="2200" b="1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r>
              <a:rPr lang="ru-RU" sz="2200" b="1" u="sng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Разница</a:t>
            </a:r>
            <a:r>
              <a:rPr lang="ru-RU" sz="2200" b="1" dirty="0">
                <a:latin typeface="Times New Roman" pitchFamily="18" charset="0"/>
                <a:cs typeface="Times New Roman" pitchFamily="18" charset="0"/>
              </a:rPr>
              <a:t> между стоимостью установки: 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42280 </a:t>
            </a:r>
            <a:r>
              <a:rPr lang="ru-RU" sz="2200" b="1" dirty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35000 </a:t>
            </a:r>
            <a:r>
              <a:rPr lang="ru-RU" sz="2200" b="1" dirty="0">
                <a:latin typeface="Times New Roman" pitchFamily="18" charset="0"/>
                <a:cs typeface="Times New Roman" pitchFamily="18" charset="0"/>
              </a:rPr>
              <a:t>= </a:t>
            </a:r>
            <a:r>
              <a:rPr lang="ru-RU" sz="22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7280 </a:t>
            </a:r>
            <a:r>
              <a:rPr lang="ru-RU" sz="22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руб.</a:t>
            </a:r>
          </a:p>
          <a:p>
            <a:pPr>
              <a:buNone/>
            </a:pPr>
            <a:r>
              <a:rPr lang="ru-RU" sz="2200" b="1" u="sng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Расход 1 часа обогрева </a:t>
            </a:r>
            <a:r>
              <a:rPr lang="ru-RU" sz="2200" dirty="0"/>
              <a:t>: 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1,2 </a:t>
            </a:r>
            <a:r>
              <a:rPr lang="ru-RU" sz="2200" b="1" dirty="0">
                <a:latin typeface="Times New Roman" pitchFamily="18" charset="0"/>
                <a:cs typeface="Times New Roman" pitchFamily="18" charset="0"/>
              </a:rPr>
              <a:t>куб. м/ч ∙ 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5,6 </a:t>
            </a:r>
            <a:r>
              <a:rPr lang="ru-RU" sz="2200" b="1" dirty="0">
                <a:latin typeface="Times New Roman" pitchFamily="18" charset="0"/>
                <a:cs typeface="Times New Roman" pitchFamily="18" charset="0"/>
              </a:rPr>
              <a:t>руб./ куб. м 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=6,72 </a:t>
            </a:r>
            <a:r>
              <a:rPr lang="ru-RU" sz="2200" b="1" dirty="0">
                <a:latin typeface="Times New Roman" pitchFamily="18" charset="0"/>
                <a:cs typeface="Times New Roman" pitchFamily="18" charset="0"/>
              </a:rPr>
              <a:t>руб./ч –газ</a:t>
            </a:r>
          </a:p>
          <a:p>
            <a:pPr>
              <a:buNone/>
            </a:pP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5,6 </a:t>
            </a:r>
            <a:r>
              <a:rPr lang="ru-RU" sz="2200" b="1" dirty="0">
                <a:latin typeface="Times New Roman" pitchFamily="18" charset="0"/>
                <a:cs typeface="Times New Roman" pitchFamily="18" charset="0"/>
              </a:rPr>
              <a:t>руб./ куб. м ∙ 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3,8 </a:t>
            </a:r>
            <a:r>
              <a:rPr lang="ru-RU" sz="2200" b="1" dirty="0">
                <a:latin typeface="Times New Roman" pitchFamily="18" charset="0"/>
                <a:cs typeface="Times New Roman" pitchFamily="18" charset="0"/>
              </a:rPr>
              <a:t>руб./(кВт ∙ ч) = 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21,28 </a:t>
            </a:r>
            <a:r>
              <a:rPr lang="ru-RU" sz="2200" b="1" dirty="0">
                <a:latin typeface="Times New Roman" pitchFamily="18" charset="0"/>
                <a:cs typeface="Times New Roman" pitchFamily="18" charset="0"/>
              </a:rPr>
              <a:t>руб./ч  - электриче</a:t>
            </a:r>
            <a:r>
              <a:rPr lang="ru-RU" sz="2200" dirty="0"/>
              <a:t>с</a:t>
            </a:r>
            <a:r>
              <a:rPr lang="ru-RU" sz="2200" b="1" dirty="0">
                <a:latin typeface="Times New Roman" pitchFamily="18" charset="0"/>
                <a:cs typeface="Times New Roman" pitchFamily="18" charset="0"/>
              </a:rPr>
              <a:t>тво</a:t>
            </a:r>
          </a:p>
          <a:p>
            <a:pPr>
              <a:buNone/>
            </a:pPr>
            <a:r>
              <a:rPr lang="ru-RU" sz="2200" b="1" u="sng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Разница</a:t>
            </a:r>
            <a:r>
              <a:rPr lang="ru-RU" sz="2200" b="1" dirty="0">
                <a:latin typeface="Times New Roman" pitchFamily="18" charset="0"/>
                <a:cs typeface="Times New Roman" pitchFamily="18" charset="0"/>
              </a:rPr>
              <a:t> между стоимостью потребления </a:t>
            </a:r>
            <a:r>
              <a:rPr lang="ru-RU" sz="2200" b="1" u="sng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за 1 час</a:t>
            </a:r>
            <a:r>
              <a:rPr lang="ru-RU" sz="2200" b="1" dirty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21,28 </a:t>
            </a:r>
            <a:r>
              <a:rPr lang="ru-RU" sz="2200" b="1" dirty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6,72 </a:t>
            </a:r>
            <a:r>
              <a:rPr lang="ru-RU" sz="2200" b="1" dirty="0">
                <a:latin typeface="Times New Roman" pitchFamily="18" charset="0"/>
                <a:cs typeface="Times New Roman" pitchFamily="18" charset="0"/>
              </a:rPr>
              <a:t>= </a:t>
            </a:r>
            <a:r>
              <a:rPr lang="ru-RU" sz="22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14,56 </a:t>
            </a:r>
            <a:r>
              <a:rPr lang="ru-RU" sz="22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руб./ч </a:t>
            </a:r>
          </a:p>
          <a:p>
            <a:pPr>
              <a:buNone/>
            </a:pPr>
            <a:r>
              <a:rPr lang="ru-RU" sz="2200" b="1" i="1" dirty="0">
                <a:latin typeface="Times New Roman" pitchFamily="18" charset="0"/>
                <a:cs typeface="Times New Roman" pitchFamily="18" charset="0"/>
              </a:rPr>
              <a:t>Через сколько часов экономия от использования газа компенсирует затраты: </a:t>
            </a:r>
          </a:p>
          <a:p>
            <a:pPr>
              <a:buNone/>
            </a:pP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7280 </a:t>
            </a:r>
            <a:r>
              <a:rPr lang="ru-RU" sz="2200" b="1" dirty="0">
                <a:latin typeface="Times New Roman" pitchFamily="18" charset="0"/>
                <a:cs typeface="Times New Roman" pitchFamily="18" charset="0"/>
              </a:rPr>
              <a:t>руб. : 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14,56 </a:t>
            </a:r>
            <a:r>
              <a:rPr lang="ru-RU" sz="2200" b="1" dirty="0">
                <a:latin typeface="Times New Roman" pitchFamily="18" charset="0"/>
                <a:cs typeface="Times New Roman" pitchFamily="18" charset="0"/>
              </a:rPr>
              <a:t>руб./ч  = 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500ч</a:t>
            </a:r>
            <a:endParaRPr lang="ru-RU" sz="2200" b="1" i="1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pPr>
              <a:buNone/>
            </a:pP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1809721" y="285728"/>
          <a:ext cx="8501125" cy="326136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200026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019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7163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7163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85739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Отопление</a:t>
                      </a:r>
                      <a:endParaRPr lang="ru-RU" sz="24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Нагрева</a:t>
                      </a:r>
                    </a:p>
                    <a:p>
                      <a:pPr algn="ctr"/>
                      <a:r>
                        <a:rPr lang="ru-RU" sz="24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тель</a:t>
                      </a:r>
                      <a:endParaRPr lang="ru-RU" sz="240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(котел)</a:t>
                      </a:r>
                    </a:p>
                    <a:p>
                      <a:pPr algn="ctr"/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Прочее </a:t>
                      </a:r>
                      <a:r>
                        <a:rPr lang="ru-RU" sz="24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оборудова</a:t>
                      </a:r>
                      <a:endParaRPr lang="ru-RU" sz="240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24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ние</a:t>
                      </a:r>
                      <a:endParaRPr lang="ru-RU" sz="240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2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 монтаж</a:t>
                      </a:r>
                      <a:endParaRPr lang="ru-RU" sz="2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Средн</a:t>
                      </a:r>
                      <a:r>
                        <a:rPr lang="ru-RU" sz="2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. расход газа/ </a:t>
                      </a:r>
                      <a:r>
                        <a:rPr lang="ru-RU" sz="20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средн</a:t>
                      </a:r>
                      <a:r>
                        <a:rPr lang="ru-RU" sz="2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. </a:t>
                      </a:r>
                      <a:r>
                        <a:rPr lang="ru-RU" sz="20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потребл</a:t>
                      </a:r>
                      <a:r>
                        <a:rPr lang="ru-RU" sz="2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. мощность</a:t>
                      </a:r>
                      <a:endParaRPr lang="ru-RU" sz="2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Стоимость газа/ </a:t>
                      </a:r>
                      <a:r>
                        <a:rPr lang="ru-RU" sz="24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электро</a:t>
                      </a:r>
                      <a:endParaRPr lang="ru-RU" sz="240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2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энергии</a:t>
                      </a:r>
                      <a:endParaRPr lang="ru-RU" sz="2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Газовое отопление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24 тыс. руб.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18280 руб.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1,2 куб. м/ч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5,6 руб./</a:t>
                      </a:r>
                    </a:p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куб. м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Электр.</a:t>
                      </a:r>
                    </a:p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отопление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20 тыс. руб.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15000 руб.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5,6 кВт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3,8</a:t>
                      </a:r>
                      <a:r>
                        <a:rPr lang="ru-RU" sz="24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руб./</a:t>
                      </a:r>
                    </a:p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(кВт ∙ ч)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6" name="Содержимое 3"/>
          <p:cNvSpPr txBox="1">
            <a:spLocks/>
          </p:cNvSpPr>
          <p:nvPr/>
        </p:nvSpPr>
        <p:spPr>
          <a:xfrm>
            <a:off x="7810512" y="6215082"/>
            <a:ext cx="2143140" cy="428628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/>
          <a:p>
            <a:pPr marL="342900" indent="-342900" defTabSz="914400">
              <a:spcBef>
                <a:spcPct val="20000"/>
              </a:spcBef>
              <a:defRPr/>
            </a:pP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Ответ : </a:t>
            </a: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500</a:t>
            </a:r>
            <a:endParaRPr lang="ru-RU" sz="2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534400" y="6492876"/>
            <a:ext cx="2133600" cy="365125"/>
          </a:xfrm>
        </p:spPr>
        <p:txBody>
          <a:bodyPr/>
          <a:lstStyle/>
          <a:p>
            <a:fld id="{725C68B6-61C2-468F-89AB-4B9F7531AA68}" type="slidenum">
              <a:rPr lang="ru-RU" sz="1600" b="1">
                <a:solidFill>
                  <a:schemeClr val="tx1"/>
                </a:solidFill>
              </a:rPr>
              <a:pPr/>
              <a:t>7</a:t>
            </a:fld>
            <a:endParaRPr lang="ru-RU" sz="16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737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718314" y="2428868"/>
            <a:ext cx="6755375" cy="175432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54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Задачи про </a:t>
            </a:r>
          </a:p>
          <a:p>
            <a:r>
              <a:rPr lang="ru-RU" sz="54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форматы листов</a:t>
            </a:r>
            <a:endParaRPr lang="ru-RU" sz="54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3" name="Рисунок 2" descr="https://ru-static.z-dn.net/files/dfc/c3afae256f427cb3ba20455db173c905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477784" y="0"/>
            <a:ext cx="7786710" cy="5429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schemeClr val="tx1"/>
                </a:solidFill>
              </a:rPr>
              <a:pPr/>
              <a:t>8</a:t>
            </a:fld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65628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4115 -0.00092 L -0.9552 0.06135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9800" y="3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>
            <a:spLocks noChangeArrowheads="1"/>
          </p:cNvSpPr>
          <p:nvPr/>
        </p:nvSpPr>
        <p:spPr bwMode="auto">
          <a:xfrm>
            <a:off x="1524001" y="0"/>
            <a:ext cx="8877367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Общепринятые форматы листов бумаги обозначают буквой A </a:t>
            </a:r>
            <a:endParaRPr lang="en-US" sz="2400" b="1" dirty="0">
              <a:solidFill>
                <a:srgbClr val="00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 цифрой: A0, A1, A2 и</a:t>
            </a:r>
            <a:r>
              <a:rPr lang="en-US" sz="2400" b="1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так далее. Если лист формата A0</a:t>
            </a:r>
            <a:endParaRPr lang="en-US" sz="2400" b="1" dirty="0">
              <a:solidFill>
                <a:srgbClr val="00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разрезать пополам,</a:t>
            </a:r>
            <a:r>
              <a:rPr lang="en-US" sz="2400" b="1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получаются два листа формата A1.</a:t>
            </a:r>
            <a:endParaRPr lang="en-US" sz="2400" b="1" dirty="0">
              <a:solidFill>
                <a:srgbClr val="00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400" b="1" u="sng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Если лист A1 разрезать пополам, получаются</a:t>
            </a:r>
            <a:r>
              <a:rPr lang="en-US" sz="2400" b="1" u="sng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400" b="1" u="sng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два листа</a:t>
            </a:r>
            <a:endParaRPr lang="en-US" sz="2400" b="1" u="sng" dirty="0">
              <a:solidFill>
                <a:srgbClr val="00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u="sng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формата A2 и так далее</a:t>
            </a:r>
            <a:r>
              <a:rPr lang="ru-RU" sz="2400" b="1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</a:t>
            </a:r>
            <a:r>
              <a:rPr lang="ru-RU" sz="2400" b="1" dirty="0">
                <a:solidFill>
                  <a:srgbClr val="7030A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При этом</a:t>
            </a:r>
            <a:r>
              <a:rPr lang="en-US" sz="2400" b="1" dirty="0">
                <a:solidFill>
                  <a:srgbClr val="7030A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>
                <a:solidFill>
                  <a:srgbClr val="7030A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отношение</a:t>
            </a:r>
            <a:r>
              <a:rPr lang="en-US" sz="2400" b="1" dirty="0">
                <a:solidFill>
                  <a:srgbClr val="7030A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>
                <a:solidFill>
                  <a:srgbClr val="7030A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длины листа</a:t>
            </a:r>
            <a:endParaRPr lang="en-US" sz="2400" b="1" dirty="0">
              <a:solidFill>
                <a:srgbClr val="7030A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>
                <a:solidFill>
                  <a:srgbClr val="7030A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к его ширине у всех</a:t>
            </a:r>
            <a:r>
              <a:rPr lang="en-US" sz="2400" b="1" dirty="0">
                <a:solidFill>
                  <a:srgbClr val="7030A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>
                <a:solidFill>
                  <a:srgbClr val="7030A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форматов, обозначенных буквой A, одно</a:t>
            </a:r>
            <a:endParaRPr lang="en-US" sz="2400" b="1" dirty="0">
              <a:solidFill>
                <a:srgbClr val="7030A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>
                <a:solidFill>
                  <a:srgbClr val="7030A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и то же </a:t>
            </a:r>
            <a:r>
              <a:rPr lang="ru-RU" sz="2400" b="1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(то есть листы всех форматов подобны друг другу). </a:t>
            </a:r>
            <a:endParaRPr lang="en-US" sz="2400" b="1" dirty="0">
              <a:solidFill>
                <a:srgbClr val="00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Это сделано</a:t>
            </a:r>
            <a:r>
              <a:rPr lang="en-US" sz="2400" b="1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специально — чтобы можно было сохранить </a:t>
            </a:r>
            <a:endParaRPr lang="en-US" sz="2400" b="1" dirty="0">
              <a:solidFill>
                <a:srgbClr val="00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пропорции текста на листе при изменении формата бумаги</a:t>
            </a:r>
            <a:endParaRPr lang="en-US" sz="2400" b="1" dirty="0">
              <a:solidFill>
                <a:srgbClr val="00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(размер шрифта при этом тоже соответственно изменяется). </a:t>
            </a:r>
            <a:endParaRPr lang="en-US" sz="2400" b="1" dirty="0">
              <a:solidFill>
                <a:srgbClr val="00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/>
          <p:cNvPicPr/>
          <p:nvPr/>
        </p:nvPicPr>
        <p:blipFill>
          <a:blip r:embed="rId2">
            <a:grayscl/>
          </a:blip>
          <a:srcRect l="50927" t="4085" b="69450"/>
          <a:stretch>
            <a:fillRect/>
          </a:stretch>
        </p:blipFill>
        <p:spPr bwMode="auto">
          <a:xfrm>
            <a:off x="3428950" y="3889356"/>
            <a:ext cx="5357850" cy="2786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8534400" y="6492876"/>
            <a:ext cx="2133600" cy="365125"/>
          </a:xfrm>
        </p:spPr>
        <p:txBody>
          <a:bodyPr/>
          <a:lstStyle/>
          <a:p>
            <a:fld id="{725C68B6-61C2-468F-89AB-4B9F7531AA68}" type="slidenum">
              <a:rPr lang="ru-RU" sz="1600" b="1">
                <a:solidFill>
                  <a:schemeClr val="tx1"/>
                </a:solidFill>
              </a:rPr>
              <a:pPr/>
              <a:t>9</a:t>
            </a:fld>
            <a:endParaRPr lang="ru-RU" sz="16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2389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0B5AB586-D108-4FC1-8368-649FE654B894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53</TotalTime>
  <Words>1259</Words>
  <Application>Microsoft Office PowerPoint</Application>
  <PresentationFormat>Широкоэкранный</PresentationFormat>
  <Paragraphs>212</Paragraphs>
  <Slides>13</Slides>
  <Notes>3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20" baseType="lpstr">
      <vt:lpstr>Arial</vt:lpstr>
      <vt:lpstr>Arial Black</vt:lpstr>
      <vt:lpstr>Calibri</vt:lpstr>
      <vt:lpstr>Times New Roman</vt:lpstr>
      <vt:lpstr>Trebuchet MS</vt:lpstr>
      <vt:lpstr>Wingdings 3</vt:lpstr>
      <vt:lpstr>Аспект</vt:lpstr>
      <vt:lpstr>ОГЭ Приемы решения практико-ориентированных задач </vt:lpstr>
      <vt:lpstr>Задачи о дачном участке</vt:lpstr>
      <vt:lpstr>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ОГЭ Приемы решения практико-ориентированных задач </dc:title>
  <dc:creator>WIn10_lite_150720</dc:creator>
  <cp:lastModifiedBy>WIn10_lite_150720</cp:lastModifiedBy>
  <cp:revision>8</cp:revision>
  <dcterms:created xsi:type="dcterms:W3CDTF">2020-11-07T13:21:01Z</dcterms:created>
  <dcterms:modified xsi:type="dcterms:W3CDTF">2020-11-08T15:14:50Z</dcterms:modified>
</cp:coreProperties>
</file>