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32" r:id="rId2"/>
    <p:sldMasterId id="2147483744" r:id="rId3"/>
    <p:sldMasterId id="2147483768" r:id="rId4"/>
    <p:sldMasterId id="2147483780" r:id="rId5"/>
    <p:sldMasterId id="2147483816" r:id="rId6"/>
    <p:sldMasterId id="2147483828" r:id="rId7"/>
    <p:sldMasterId id="2147483840" r:id="rId8"/>
    <p:sldMasterId id="2147483864" r:id="rId9"/>
  </p:sldMasterIdLst>
  <p:sldIdLst>
    <p:sldId id="256" r:id="rId10"/>
    <p:sldId id="257" r:id="rId11"/>
    <p:sldId id="260" r:id="rId12"/>
    <p:sldId id="262" r:id="rId13"/>
    <p:sldId id="263" r:id="rId14"/>
    <p:sldId id="264" r:id="rId15"/>
    <p:sldId id="265" r:id="rId16"/>
    <p:sldId id="266" r:id="rId17"/>
    <p:sldId id="271" r:id="rId18"/>
    <p:sldId id="272" r:id="rId19"/>
    <p:sldId id="273" r:id="rId20"/>
    <p:sldId id="274" r:id="rId21"/>
    <p:sldId id="276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00F"/>
    <a:srgbClr val="DC3A9A"/>
    <a:srgbClr val="7A366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30.jpeg"/><Relationship Id="rId4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9"/>
            <a:ext cx="6215106" cy="27146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7A3667"/>
                </a:solidFill>
                <a:latin typeface="+mj-lt"/>
                <a:ea typeface="SimSun-ExtB" pitchFamily="49" charset="-122"/>
                <a:cs typeface="Aharoni" pitchFamily="2" charset="-79"/>
              </a:rPr>
              <a:t>Прямая и обратная пропорциональные зависимости</a:t>
            </a:r>
            <a:endParaRPr lang="ru-RU" sz="4800" b="1" dirty="0">
              <a:solidFill>
                <a:srgbClr val="7A3667"/>
              </a:solidFill>
              <a:latin typeface="+mj-lt"/>
              <a:ea typeface="SimSun-ExtB" pitchFamily="49" charset="-122"/>
              <a:cs typeface="Aharoni" pitchFamily="2" charset="-79"/>
            </a:endParaRPr>
          </a:p>
        </p:txBody>
      </p:sp>
      <p:pic>
        <p:nvPicPr>
          <p:cNvPr id="37892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00504"/>
            <a:ext cx="392909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7894" name="Picture 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929066"/>
            <a:ext cx="307183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7896" name="Picture 8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357166"/>
            <a:ext cx="1847850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600076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    </a:t>
            </a:r>
            <a:r>
              <a:rPr lang="ru-RU" b="1" dirty="0" smtClean="0"/>
              <a:t>Сел Иванушка на Серого Волка верхом и поскакал – синие леса мимо глаз пропускает, озера хвостом заметает…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    Если бы я скакал со скоростью 70км/ч, то мы бы с Иваном-Царевичем добрались от царства Берендея до царства царя </a:t>
            </a:r>
            <a:r>
              <a:rPr lang="ru-RU" b="1" i="1" dirty="0" err="1" smtClean="0"/>
              <a:t>Афрона</a:t>
            </a:r>
            <a:r>
              <a:rPr lang="ru-RU" b="1" i="1" dirty="0" smtClean="0"/>
              <a:t> за 4,5ч. С какой скоростью нужно мне скакать, чтобы добраться до царства царя </a:t>
            </a:r>
            <a:r>
              <a:rPr lang="ru-RU" b="1" i="1" dirty="0" err="1" smtClean="0"/>
              <a:t>Афрона</a:t>
            </a:r>
            <a:r>
              <a:rPr lang="ru-RU" b="1" i="1" dirty="0" smtClean="0"/>
              <a:t> за 3ч?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53966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RTN081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3143248"/>
            <a:ext cx="2407772" cy="3219693"/>
          </a:xfrm>
          <a:prstGeom prst="rect">
            <a:avLst/>
          </a:prstGeom>
        </p:spPr>
      </p:pic>
      <p:pic>
        <p:nvPicPr>
          <p:cNvPr id="110594" name="Picture 2" descr="https://encrypted-tbn0.gstatic.com/images?q=tbn:ANd9GcSZ5aBzN6sCdJG1vL5sBMZg8PzwQnIiLF4RnNE9e8kM5AGK1k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28"/>
            <a:ext cx="3357586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3"/>
          <p:cNvSpPr txBox="1">
            <a:spLocks noGrp="1"/>
          </p:cNvSpPr>
          <p:nvPr/>
        </p:nvSpPr>
        <p:spPr bwMode="auto">
          <a:xfrm>
            <a:off x="6429388" y="557214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sz="1400"/>
          </a:p>
        </p:txBody>
      </p:sp>
      <p:pic>
        <p:nvPicPr>
          <p:cNvPr id="22531" name="Picture 4" descr="Чебурашка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3603622" cy="2928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32" name="Picture 5" descr="j02335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062163"/>
            <a:ext cx="8318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8"/>
          <p:cNvSpPr>
            <a:spLocks noChangeArrowheads="1"/>
          </p:cNvSpPr>
          <p:nvPr/>
        </p:nvSpPr>
        <p:spPr bwMode="auto">
          <a:xfrm>
            <a:off x="250825" y="2997200"/>
            <a:ext cx="49688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/>
              <a:t>Мы </a:t>
            </a:r>
            <a:r>
              <a:rPr lang="ru-RU" b="1" dirty="0"/>
              <a:t>с крокодилом </a:t>
            </a:r>
            <a:r>
              <a:rPr lang="ru-RU" b="1" dirty="0" smtClean="0"/>
              <a:t>Геной </a:t>
            </a:r>
            <a:r>
              <a:rPr lang="ru-RU" b="1" dirty="0"/>
              <a:t>решили расчистить площадку для строительства </a:t>
            </a:r>
            <a:r>
              <a:rPr lang="ru-RU" b="1" dirty="0" smtClean="0"/>
              <a:t>дома , в </a:t>
            </a:r>
            <a:r>
              <a:rPr lang="ru-RU" b="1" dirty="0"/>
              <a:t>котором будут жить </a:t>
            </a:r>
            <a:r>
              <a:rPr lang="ru-RU" b="1" dirty="0" smtClean="0"/>
              <a:t>друзья</a:t>
            </a:r>
            <a:r>
              <a:rPr lang="ru-RU" b="1" dirty="0"/>
              <a:t>. Для этого три экскаватора работали </a:t>
            </a:r>
            <a:r>
              <a:rPr lang="ru-RU" b="1" dirty="0" smtClean="0"/>
              <a:t>350 </a:t>
            </a:r>
            <a:r>
              <a:rPr lang="ru-RU" b="1" dirty="0"/>
              <a:t>минут. За сколько минут эту площадку расчистили бы десять экскаваторов</a:t>
            </a:r>
            <a:r>
              <a:rPr lang="ru-RU" b="1" dirty="0" smtClean="0"/>
              <a:t>?</a:t>
            </a:r>
            <a:endParaRPr lang="ru-RU" b="1" dirty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643570" y="214290"/>
            <a:ext cx="3167063" cy="1487488"/>
            <a:chOff x="3334" y="1752"/>
            <a:chExt cx="1995" cy="937"/>
          </a:xfrm>
        </p:grpSpPr>
        <p:pic>
          <p:nvPicPr>
            <p:cNvPr id="22554" name="Picture 10" descr="j023817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1752"/>
              <a:ext cx="1088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5" name="Picture 11" descr="j023817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3" y="1752"/>
              <a:ext cx="1088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6" name="Picture 12" descr="j023817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41" y="1752"/>
              <a:ext cx="1088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00" name="WordArt 13"/>
          <p:cNvSpPr>
            <a:spLocks noChangeArrowheads="1" noChangeShapeType="1" noTextEdit="1"/>
          </p:cNvSpPr>
          <p:nvPr/>
        </p:nvSpPr>
        <p:spPr bwMode="auto">
          <a:xfrm>
            <a:off x="6643702" y="1857364"/>
            <a:ext cx="1450961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350 мин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5364163" y="3357562"/>
            <a:ext cx="3779837" cy="2063750"/>
            <a:chOff x="3379" y="2750"/>
            <a:chExt cx="2381" cy="1300"/>
          </a:xfrm>
        </p:grpSpPr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3379" y="2750"/>
              <a:ext cx="2381" cy="937"/>
              <a:chOff x="3379" y="2750"/>
              <a:chExt cx="2381" cy="937"/>
            </a:xfrm>
          </p:grpSpPr>
          <p:pic>
            <p:nvPicPr>
              <p:cNvPr id="22548" name="Picture 16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37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49" name="Picture 17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65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50" name="Picture 18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96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51" name="Picture 19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24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52" name="Picture 20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468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53" name="Picture 21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672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3379" y="3113"/>
              <a:ext cx="2381" cy="937"/>
              <a:chOff x="3379" y="2750"/>
              <a:chExt cx="2381" cy="937"/>
            </a:xfrm>
          </p:grpSpPr>
          <p:pic>
            <p:nvPicPr>
              <p:cNvPr id="22542" name="Picture 24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37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43" name="Picture 25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65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44" name="Picture 26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96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45" name="Picture 27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24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46" name="Picture 28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468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47" name="Picture 29" descr="j023817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672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202" name="WordArt 31"/>
          <p:cNvSpPr>
            <a:spLocks noChangeArrowheads="1" noChangeShapeType="1" noTextEdit="1"/>
          </p:cNvSpPr>
          <p:nvPr/>
        </p:nvSpPr>
        <p:spPr bwMode="auto">
          <a:xfrm>
            <a:off x="6715140" y="5500702"/>
            <a:ext cx="1150937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? мин.</a:t>
            </a:r>
          </a:p>
        </p:txBody>
      </p:sp>
      <p:pic>
        <p:nvPicPr>
          <p:cNvPr id="22539" name="Picture 33" descr="Гена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4572008"/>
            <a:ext cx="221457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82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282" y="500043"/>
            <a:ext cx="6715172" cy="2786082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  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Вновь выстроенный бассейн необходимо заполнить морской водой. За 4,8 ч заполняется 24% объема бассейна. За какое время будет заполнен весь бассейн?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8" name="Picture 5" descr="Официальный сайт ООО «Утришский дельфинарий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3429000"/>
            <a:ext cx="5429288" cy="31488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Домашнее задание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736"/>
            <a:ext cx="6286544" cy="47149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Творческая работа</a:t>
            </a:r>
          </a:p>
          <a:p>
            <a:pPr algn="ctr">
              <a:buNone/>
            </a:pPr>
            <a:r>
              <a:rPr lang="ru-RU" dirty="0" smtClean="0"/>
              <a:t> по теме: </a:t>
            </a:r>
          </a:p>
          <a:p>
            <a:pPr>
              <a:buNone/>
            </a:pPr>
            <a:r>
              <a:rPr lang="ru-RU" sz="2400" i="1" dirty="0" smtClean="0"/>
              <a:t>«Прямая и обратная пропорциональность»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Титульный лист.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Задача на прямую пропорциональность (условие, решение и оформление).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sz="2400" dirty="0" smtClean="0"/>
              <a:t>Задача на обратную пропорциональность (условие,  решение и оформление).</a:t>
            </a:r>
          </a:p>
          <a:p>
            <a:pPr marL="514350" indent="-514350">
              <a:buNone/>
            </a:pPr>
            <a:endParaRPr lang="ru-RU" dirty="0"/>
          </a:p>
        </p:txBody>
      </p:sp>
      <p:graphicFrame>
        <p:nvGraphicFramePr>
          <p:cNvPr id="14746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429388" y="2357430"/>
          <a:ext cx="2286016" cy="2143140"/>
        </p:xfrm>
        <a:graphic>
          <a:graphicData uri="http://schemas.openxmlformats.org/presentationml/2006/ole">
            <p:oleObj spid="_x0000_s147460" name="Формула" r:id="rId3" imgW="533160" imgH="393480" progId="Equation.3">
              <p:embed/>
            </p:oleObj>
          </a:graphicData>
        </a:graphic>
      </p:graphicFrame>
      <p:pic>
        <p:nvPicPr>
          <p:cNvPr id="147462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286256"/>
            <a:ext cx="3357586" cy="2262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60">
                                            <p:subSp spid="_x0000_s14746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4"/>
          <p:cNvSpPr>
            <a:spLocks noChangeArrowheads="1" noChangeShapeType="1" noTextEdit="1"/>
          </p:cNvSpPr>
          <p:nvPr/>
        </p:nvSpPr>
        <p:spPr bwMode="auto">
          <a:xfrm>
            <a:off x="1871663" y="279400"/>
            <a:ext cx="5310187" cy="1258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19050">
                <a:solidFill>
                  <a:srgbClr val="FFFF00"/>
                </a:solidFill>
                <a:round/>
                <a:headEnd/>
                <a:tailEnd/>
              </a:ln>
              <a:solidFill>
                <a:srgbClr val="993366"/>
              </a:solidFill>
              <a:latin typeface="Georgia"/>
            </a:endParaRPr>
          </a:p>
        </p:txBody>
      </p:sp>
      <p:sp>
        <p:nvSpPr>
          <p:cNvPr id="31747" name="Rectangle 6"/>
          <p:cNvSpPr>
            <a:spLocks noChangeArrowheads="1"/>
          </p:cNvSpPr>
          <p:nvPr/>
        </p:nvSpPr>
        <p:spPr bwMode="auto">
          <a:xfrm rot="20510254">
            <a:off x="346974" y="991818"/>
            <a:ext cx="353929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rgbClr val="3333FF"/>
                </a:solidFill>
                <a:latin typeface="Comic Sans MS" pitchFamily="66" charset="0"/>
              </a:rPr>
              <a:t>Оцените свою работу на уроке</a:t>
            </a:r>
          </a:p>
        </p:txBody>
      </p:sp>
      <p:sp>
        <p:nvSpPr>
          <p:cNvPr id="31748" name="Rectangle 9"/>
          <p:cNvSpPr>
            <a:spLocks noChangeArrowheads="1"/>
          </p:cNvSpPr>
          <p:nvPr/>
        </p:nvSpPr>
        <p:spPr bwMode="auto">
          <a:xfrm rot="1154337">
            <a:off x="4357705" y="1463334"/>
            <a:ext cx="44021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rgbClr val="3333FF"/>
                </a:solidFill>
                <a:latin typeface="Comic Sans MS" pitchFamily="66" charset="0"/>
              </a:rPr>
              <a:t>Удовлетворены ли вы результатом своей работы?</a:t>
            </a:r>
          </a:p>
        </p:txBody>
      </p:sp>
      <p:pic>
        <p:nvPicPr>
          <p:cNvPr id="31749" name="Picture 10" descr="36_2_2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7200" y="2495551"/>
            <a:ext cx="21082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1" descr="36_2_2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" y="3473450"/>
            <a:ext cx="20145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2" descr="36_2_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6925" y="3695700"/>
            <a:ext cx="1895475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Text Box 13"/>
          <p:cNvSpPr txBox="1">
            <a:spLocks noChangeArrowheads="1"/>
          </p:cNvSpPr>
          <p:nvPr/>
        </p:nvSpPr>
        <p:spPr bwMode="auto">
          <a:xfrm>
            <a:off x="3627438" y="4629150"/>
            <a:ext cx="676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3300"/>
                </a:solidFill>
                <a:latin typeface="Comic Sans MS" pitchFamily="66" charset="0"/>
              </a:rPr>
              <a:t>Да</a:t>
            </a:r>
          </a:p>
        </p:txBody>
      </p:sp>
      <p:sp>
        <p:nvSpPr>
          <p:cNvPr id="31753" name="Text Box 14"/>
          <p:cNvSpPr txBox="1">
            <a:spLocks noChangeArrowheads="1"/>
          </p:cNvSpPr>
          <p:nvPr/>
        </p:nvSpPr>
        <p:spPr bwMode="auto">
          <a:xfrm>
            <a:off x="704851" y="5829300"/>
            <a:ext cx="844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3300"/>
                </a:solidFill>
                <a:latin typeface="Comic Sans MS" pitchFamily="66" charset="0"/>
              </a:rPr>
              <a:t>Нет</a:t>
            </a:r>
          </a:p>
        </p:txBody>
      </p:sp>
      <p:sp>
        <p:nvSpPr>
          <p:cNvPr id="31754" name="Text Box 15"/>
          <p:cNvSpPr txBox="1">
            <a:spLocks noChangeArrowheads="1"/>
          </p:cNvSpPr>
          <p:nvPr/>
        </p:nvSpPr>
        <p:spPr bwMode="auto">
          <a:xfrm>
            <a:off x="5876925" y="5543550"/>
            <a:ext cx="2025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3300"/>
                </a:solidFill>
                <a:latin typeface="Comic Sans MS" pitchFamily="66" charset="0"/>
              </a:rPr>
              <a:t>Не знаю</a:t>
            </a:r>
          </a:p>
        </p:txBody>
      </p:sp>
      <p:pic>
        <p:nvPicPr>
          <p:cNvPr id="31755" name="Picture 76" descr="roza8_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72338" y="0"/>
            <a:ext cx="1871662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sz="1400"/>
          </a:p>
        </p:txBody>
      </p:sp>
      <p:pic>
        <p:nvPicPr>
          <p:cNvPr id="23564" name="Picture 12" descr="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888"/>
            <a:ext cx="28797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15" descr="CRCTR6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143249"/>
            <a:ext cx="2770177" cy="3436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149" name="WordArt 16"/>
          <p:cNvSpPr>
            <a:spLocks noChangeArrowheads="1" noChangeShapeType="1" noTextEdit="1"/>
          </p:cNvSpPr>
          <p:nvPr/>
        </p:nvSpPr>
        <p:spPr bwMode="auto">
          <a:xfrm>
            <a:off x="4786314" y="571481"/>
            <a:ext cx="3816349" cy="192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98"/>
              </a:avLst>
            </a:prstTxWarp>
          </a:bodyPr>
          <a:lstStyle/>
          <a:p>
            <a:pPr algn="ctr"/>
            <a:r>
              <a:rPr lang="ru-RU" sz="28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высказывание </a:t>
            </a:r>
            <a:endParaRPr lang="ru-RU" sz="28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великого </a:t>
            </a:r>
            <a:r>
              <a:rPr lang="ru-RU" sz="28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сыщика </a:t>
            </a:r>
            <a:endParaRPr lang="ru-RU" sz="28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150" name="WordArt 18"/>
          <p:cNvSpPr>
            <a:spLocks noChangeArrowheads="1" noChangeShapeType="1" noTextEdit="1"/>
          </p:cNvSpPr>
          <p:nvPr/>
        </p:nvSpPr>
        <p:spPr bwMode="auto">
          <a:xfrm>
            <a:off x="285720" y="3286124"/>
            <a:ext cx="5451505" cy="20828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"Всякая задача кажется очень</a:t>
            </a:r>
          </a:p>
          <a:p>
            <a:pPr algn="ctr"/>
            <a:r>
              <a:rPr lang="ru-RU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простой после того как вам </a:t>
            </a:r>
          </a:p>
          <a:p>
            <a:pPr algn="ctr"/>
            <a:r>
              <a:rPr lang="ru-RU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её растолкуют"</a:t>
            </a:r>
          </a:p>
          <a:p>
            <a:pPr algn="ctr"/>
            <a:endParaRPr lang="ru-RU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latin typeface="Arial"/>
              <a:cs typeface="Arial"/>
            </a:endParaRPr>
          </a:p>
          <a:p>
            <a:pPr algn="ctr"/>
            <a:r>
              <a:rPr lang="ru-RU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Шерлок Холмс</a:t>
            </a:r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179388" y="5013325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mic Sans MS" pitchFamily="66" charset="0"/>
              </a:rPr>
              <a:t>   </a:t>
            </a:r>
            <a:endParaRPr lang="ru-RU" sz="2000" b="1">
              <a:solidFill>
                <a:srgbClr val="15455B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75134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Вставить недостающее слово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1.Частное двух чисел называют  ______________  этих чисел.</a:t>
            </a:r>
            <a:endParaRPr lang="ru-RU" dirty="0" smtClean="0"/>
          </a:p>
          <a:p>
            <a:r>
              <a:rPr lang="ru-RU" b="1" dirty="0" smtClean="0"/>
              <a:t>2. _______________ двух отношений называют пропорцией.</a:t>
            </a:r>
            <a:endParaRPr lang="ru-RU" dirty="0" smtClean="0"/>
          </a:p>
          <a:p>
            <a:r>
              <a:rPr lang="ru-RU" b="1" dirty="0" smtClean="0"/>
              <a:t>3. В пропорции а:</a:t>
            </a:r>
            <a:r>
              <a:rPr lang="en-US" b="1" dirty="0" smtClean="0"/>
              <a:t>b</a:t>
            </a:r>
            <a:r>
              <a:rPr lang="ru-RU" b="1" dirty="0" smtClean="0"/>
              <a:t> = </a:t>
            </a:r>
            <a:r>
              <a:rPr lang="en-US" b="1" dirty="0" smtClean="0"/>
              <a:t>c</a:t>
            </a:r>
            <a:r>
              <a:rPr lang="ru-RU" b="1" dirty="0" smtClean="0"/>
              <a:t>:</a:t>
            </a:r>
            <a:r>
              <a:rPr lang="en-US" b="1" dirty="0" smtClean="0"/>
              <a:t>d</a:t>
            </a:r>
            <a:r>
              <a:rPr lang="ru-RU" b="1" dirty="0" smtClean="0"/>
              <a:t>, числа </a:t>
            </a:r>
            <a:r>
              <a:rPr lang="en-US" b="1" dirty="0" smtClean="0"/>
              <a:t>a</a:t>
            </a:r>
            <a:r>
              <a:rPr lang="ru-RU" b="1" dirty="0" smtClean="0"/>
              <a:t> и </a:t>
            </a:r>
            <a:r>
              <a:rPr lang="en-US" b="1" dirty="0" smtClean="0"/>
              <a:t>d </a:t>
            </a:r>
            <a:r>
              <a:rPr lang="ru-RU" b="1" dirty="0" smtClean="0"/>
              <a:t>называют ___________ членами, а числа </a:t>
            </a:r>
            <a:r>
              <a:rPr lang="en-US" b="1" dirty="0" smtClean="0"/>
              <a:t>b</a:t>
            </a:r>
            <a:r>
              <a:rPr lang="ru-RU" b="1" dirty="0" smtClean="0"/>
              <a:t> и с – средними членами пропорции. </a:t>
            </a:r>
            <a:endParaRPr lang="ru-RU" dirty="0" smtClean="0"/>
          </a:p>
          <a:p>
            <a:r>
              <a:rPr lang="ru-RU" b="1" dirty="0" smtClean="0"/>
              <a:t>4. Две величины называют ________________ , если при увеличении одной из них в несколько раз другая увеличивается во столько же раз.</a:t>
            </a:r>
            <a:endParaRPr lang="ru-RU" dirty="0" smtClean="0"/>
          </a:p>
          <a:p>
            <a:r>
              <a:rPr lang="ru-RU" b="1" dirty="0" smtClean="0"/>
              <a:t>5. Две величины называют обратно пропорциональными, если при увеличении одной из них в несколько раз другая _____________  во столько же раз.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Построение снеговика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2071702" cy="2786082"/>
          </a:xfrm>
          <a:prstGeom prst="rect">
            <a:avLst/>
          </a:prstGeom>
          <a:noFill/>
        </p:spPr>
      </p:pic>
      <p:pic>
        <p:nvPicPr>
          <p:cNvPr id="13320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1357298"/>
            <a:ext cx="2076450" cy="2200275"/>
          </a:xfrm>
          <a:prstGeom prst="rect">
            <a:avLst/>
          </a:prstGeom>
          <a:noFill/>
        </p:spPr>
      </p:pic>
      <p:pic>
        <p:nvPicPr>
          <p:cNvPr id="13322" name="Picture 10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285860"/>
            <a:ext cx="3286148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3324" name="Picture 12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857628"/>
            <a:ext cx="2571768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326" name="Picture 14" descr="Похожее изображени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4214818"/>
            <a:ext cx="278608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328" name="Picture 16" descr="Похожее изображен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4357694"/>
            <a:ext cx="2809876" cy="2214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142852"/>
            <a:ext cx="1571636" cy="135732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928662" y="1928802"/>
            <a:ext cx="1500198" cy="135732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28662" y="3643314"/>
            <a:ext cx="150019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285728"/>
            <a:ext cx="4143404" cy="92869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Чем выше пень, тем выше тень.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2000240"/>
            <a:ext cx="4214842" cy="85725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Чем больше народа, тем меньше кислорода.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3786190"/>
            <a:ext cx="414340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Счастье пытать – деньги терять.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8662" y="5286388"/>
            <a:ext cx="1500198" cy="142876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5500702"/>
            <a:ext cx="4214842" cy="92869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мало говорит, тот больше делает.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85786" y="357166"/>
            <a:ext cx="1500198" cy="1357322"/>
          </a:xfrm>
          <a:prstGeom prst="ellipse">
            <a:avLst/>
          </a:prstGeom>
          <a:solidFill>
            <a:srgbClr val="DC3A9A"/>
          </a:solidFill>
          <a:ln>
            <a:solidFill>
              <a:srgbClr val="DC3A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85786" y="1928802"/>
            <a:ext cx="1500198" cy="1357322"/>
          </a:xfrm>
          <a:prstGeom prst="ellipse">
            <a:avLst/>
          </a:prstGeom>
          <a:solidFill>
            <a:srgbClr val="F1600F"/>
          </a:solidFill>
          <a:ln>
            <a:solidFill>
              <a:srgbClr val="F160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85786" y="3714752"/>
            <a:ext cx="1500198" cy="135732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5786" y="5357826"/>
            <a:ext cx="1500198" cy="135732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571480"/>
            <a:ext cx="4357718" cy="928694"/>
          </a:xfrm>
          <a:prstGeom prst="rect">
            <a:avLst/>
          </a:prstGeom>
          <a:solidFill>
            <a:srgbClr val="DC3A9A"/>
          </a:solidFill>
          <a:ln>
            <a:solidFill>
              <a:srgbClr val="DC3A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посеешь, так и пожнешь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2214554"/>
            <a:ext cx="4357718" cy="857256"/>
          </a:xfrm>
          <a:prstGeom prst="rect">
            <a:avLst/>
          </a:prstGeom>
          <a:solidFill>
            <a:srgbClr val="F1600F"/>
          </a:solidFill>
          <a:ln>
            <a:solidFill>
              <a:srgbClr val="F160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Какова работа, такова и плата.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4000504"/>
            <a:ext cx="4500594" cy="92869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 терпенье дает бог спасенье.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5500702"/>
            <a:ext cx="4500594" cy="92869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много грозит, тот мало вредит.</a:t>
            </a:r>
            <a:endParaRPr lang="ru-RU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28604"/>
            <a:ext cx="8382000" cy="85725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Проверим построение снеговиков 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85860"/>
            <a:ext cx="4041648" cy="642942"/>
          </a:xfrm>
        </p:spPr>
        <p:txBody>
          <a:bodyPr/>
          <a:lstStyle/>
          <a:p>
            <a:pPr algn="ctr"/>
            <a:r>
              <a:rPr lang="ru-RU" sz="2800" dirty="0" smtClean="0"/>
              <a:t>1 вариант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81000" y="2071678"/>
            <a:ext cx="4041648" cy="45230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721225" y="1285860"/>
            <a:ext cx="4041775" cy="642942"/>
          </a:xfrm>
        </p:spPr>
        <p:txBody>
          <a:bodyPr/>
          <a:lstStyle/>
          <a:p>
            <a:pPr algn="ctr"/>
            <a:r>
              <a:rPr lang="ru-RU" sz="2800" dirty="0" smtClean="0"/>
              <a:t>2 вариант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071678"/>
            <a:ext cx="4041775" cy="45230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643042" y="2071678"/>
            <a:ext cx="1500198" cy="135732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43042" y="3500438"/>
            <a:ext cx="1571636" cy="1428760"/>
          </a:xfrm>
          <a:prstGeom prst="ellipse">
            <a:avLst/>
          </a:prstGeom>
          <a:solidFill>
            <a:srgbClr val="DC3A9A"/>
          </a:solidFill>
          <a:ln>
            <a:solidFill>
              <a:srgbClr val="DC3A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643042" y="5000636"/>
            <a:ext cx="1571636" cy="1500198"/>
          </a:xfrm>
          <a:prstGeom prst="ellipse">
            <a:avLst/>
          </a:prstGeom>
          <a:solidFill>
            <a:srgbClr val="F1600F"/>
          </a:solidFill>
          <a:ln>
            <a:solidFill>
              <a:srgbClr val="F160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2071678"/>
            <a:ext cx="1428760" cy="135732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143636" y="3500438"/>
            <a:ext cx="1500198" cy="142876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143636" y="5000636"/>
            <a:ext cx="1571636" cy="142876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32" name="Picture 2" descr="J:\ПРЕЗЕНТАЦИЯ\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13" y="-38100"/>
            <a:ext cx="9753601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71550" y="5300663"/>
          <a:ext cx="5469618" cy="964171"/>
        </p:xfrm>
        <a:graphic>
          <a:graphicData uri="http://schemas.openxmlformats.org/drawingml/2006/table">
            <a:tbl>
              <a:tblPr/>
              <a:tblGrid>
                <a:gridCol w="781164"/>
                <a:gridCol w="781164"/>
                <a:gridCol w="781164"/>
                <a:gridCol w="781164"/>
                <a:gridCol w="781164"/>
                <a:gridCol w="781899"/>
                <a:gridCol w="781899"/>
              </a:tblGrid>
              <a:tr h="500954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217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67" name="Прямая соединительная линия 26"/>
          <p:cNvSpPr>
            <a:spLocks noChangeShapeType="1"/>
          </p:cNvSpPr>
          <p:nvPr/>
        </p:nvSpPr>
        <p:spPr bwMode="auto">
          <a:xfrm>
            <a:off x="-203200" y="1046163"/>
            <a:ext cx="0" cy="4219575"/>
          </a:xfrm>
          <a:prstGeom prst="line">
            <a:avLst/>
          </a:prstGeom>
          <a:noFill/>
          <a:ln w="9525">
            <a:solidFill>
              <a:srgbClr val="4579B8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68" name="Rectangle 3"/>
          <p:cNvSpPr>
            <a:spLocks noChangeArrowheads="1"/>
          </p:cNvSpPr>
          <p:nvPr/>
        </p:nvSpPr>
        <p:spPr bwMode="auto">
          <a:xfrm>
            <a:off x="0" y="260350"/>
            <a:ext cx="9828213" cy="201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r>
              <a:rPr lang="en-US" sz="4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Вычислите отношения </a:t>
            </a:r>
            <a:r>
              <a:rPr lang="ru-RU" sz="28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и узнайте гостя: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indent="228600" eaLnBrk="0" hangingPunct="0"/>
            <a:r>
              <a:rPr lang="ru-RU" sz="4000" b="1" baseline="30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baseline="30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indent="228600" eaLnBrk="0" hangingPunct="0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88" y="5143500"/>
            <a:ext cx="5000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8850" y="5157788"/>
            <a:ext cx="5715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28813" y="5143500"/>
            <a:ext cx="571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1638" y="5157788"/>
            <a:ext cx="50006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263" y="5157788"/>
            <a:ext cx="642937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7400" y="5157788"/>
            <a:ext cx="500063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87450" y="5157788"/>
            <a:ext cx="35718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92500" y="5157788"/>
            <a:ext cx="42862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1028" name="Формула" r:id="rId4" imgW="914400" imgH="215640" progId="Equation.3">
              <p:embed/>
            </p:oleObj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524000" y="928671"/>
          <a:ext cx="2357455" cy="4071964"/>
        </p:xfrm>
        <a:graphic>
          <a:graphicData uri="http://schemas.openxmlformats.org/drawingml/2006/table">
            <a:tbl>
              <a:tblPr/>
              <a:tblGrid>
                <a:gridCol w="1500198"/>
                <a:gridCol w="857257"/>
              </a:tblGrid>
              <a:tr h="624323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48:2 </a:t>
                      </a:r>
                      <a:endParaRPr lang="ru-RU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2429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58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3,2:4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212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24: </a:t>
                      </a:r>
                      <a:r>
                        <a:rPr lang="ru-RU" sz="2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 </a:t>
                      </a:r>
                      <a:endParaRPr lang="ru-RU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949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</a:t>
                      </a:r>
                      <a:r>
                        <a:rPr lang="en-US" sz="2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ru-RU" sz="2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008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08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7,2: </a:t>
                      </a:r>
                      <a:r>
                        <a:rPr lang="ru-RU" sz="2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r>
                        <a:rPr lang="ru-RU" sz="2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2143108" y="1571612"/>
          <a:ext cx="444500" cy="774700"/>
        </p:xfrm>
        <a:graphic>
          <a:graphicData uri="http://schemas.openxmlformats.org/presentationml/2006/ole">
            <p:oleObj spid="_x0000_s1030" name="Формула" r:id="rId5" imgW="444240" imgH="774360" progId="Equation.3">
              <p:embed/>
            </p:oleObj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2143108" y="3857628"/>
          <a:ext cx="428628" cy="642942"/>
        </p:xfrm>
        <a:graphic>
          <a:graphicData uri="http://schemas.openxmlformats.org/presentationml/2006/ole">
            <p:oleObj spid="_x0000_s1032" name="Формула" r:id="rId6" imgW="228600" imgH="393480" progId="Equation.3">
              <p:embed/>
            </p:oleObj>
          </a:graphicData>
        </a:graphic>
      </p:graphicFrame>
      <p:pic>
        <p:nvPicPr>
          <p:cNvPr id="1034" name="Picture 10" descr="Похожее изображен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1500174"/>
            <a:ext cx="235745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507412" cy="230505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Спортсмен преодолевает спуск 1200 м за 15 мин. За какое время он преодолеет спуск длиной 2500 м, если будет двигаться с той же скоростью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defRPr/>
            </a:pPr>
            <a:endParaRPr lang="ru-RU" dirty="0" smtClean="0">
              <a:latin typeface="+mj-lt"/>
            </a:endParaRPr>
          </a:p>
        </p:txBody>
      </p:sp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Sans"/>
              </a:rPr>
              <a:t/>
            </a:r>
            <a:b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Sans"/>
              </a:rPr>
            </a:br>
            <a:r>
              <a:rPr lang="ru-RU" sz="5400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Sans"/>
              </a:rPr>
              <a:t>Слалом</a:t>
            </a:r>
            <a:r>
              <a:rPr lang="ru-RU" sz="5400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dirty="0" smtClean="0">
              <a:solidFill>
                <a:srgbClr val="00B0F0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2786058"/>
            <a:ext cx="4500594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349</TotalTime>
  <Words>437</Words>
  <PresentationFormat>Экран (4:3)</PresentationFormat>
  <Paragraphs>84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Открытая</vt:lpstr>
      <vt:lpstr>Официальная</vt:lpstr>
      <vt:lpstr>Справедливость</vt:lpstr>
      <vt:lpstr>Начальная</vt:lpstr>
      <vt:lpstr>Тема Office</vt:lpstr>
      <vt:lpstr>1_Открытая</vt:lpstr>
      <vt:lpstr>Бумажная</vt:lpstr>
      <vt:lpstr>1_Тема Office</vt:lpstr>
      <vt:lpstr>2_Открытая</vt:lpstr>
      <vt:lpstr>Формула</vt:lpstr>
      <vt:lpstr>Слайд 1</vt:lpstr>
      <vt:lpstr>Слайд 2</vt:lpstr>
      <vt:lpstr>Вставить недостающее слово</vt:lpstr>
      <vt:lpstr>Построение снеговика</vt:lpstr>
      <vt:lpstr>Слайд 5</vt:lpstr>
      <vt:lpstr>Слайд 6</vt:lpstr>
      <vt:lpstr>Проверим построение снеговиков </vt:lpstr>
      <vt:lpstr>Слайд 8</vt:lpstr>
      <vt:lpstr> Слалом </vt:lpstr>
      <vt:lpstr>Слайд 10</vt:lpstr>
      <vt:lpstr>Слайд 11</vt:lpstr>
      <vt:lpstr>Слайд 12</vt:lpstr>
      <vt:lpstr>Домашнее задание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USER</cp:lastModifiedBy>
  <cp:revision>48</cp:revision>
  <dcterms:created xsi:type="dcterms:W3CDTF">2016-01-22T15:58:16Z</dcterms:created>
  <dcterms:modified xsi:type="dcterms:W3CDTF">2020-11-07T16:47:27Z</dcterms:modified>
</cp:coreProperties>
</file>