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9"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660"/>
  </p:normalViewPr>
  <p:slideViewPr>
    <p:cSldViewPr>
      <p:cViewPr>
        <p:scale>
          <a:sx n="90" d="100"/>
          <a:sy n="90" d="100"/>
        </p:scale>
        <p:origin x="-804" y="6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68C4FF4-6EE1-4A76-9B8F-B2F594D6C874}" type="datetimeFigureOut">
              <a:rPr lang="ru-RU">
                <a:solidFill>
                  <a:prstClr val="black"/>
                </a:solidFill>
                <a:latin typeface="Arial" charset="0"/>
                <a:cs typeface="Arial" charset="0"/>
              </a:rPr>
              <a:pPr fontAlgn="base">
                <a:spcBef>
                  <a:spcPct val="0"/>
                </a:spcBef>
                <a:spcAft>
                  <a:spcPct val="0"/>
                </a:spcAft>
                <a:defRPr/>
              </a:pPr>
              <a:t>08.11.2020</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CBF7A747-1B53-4B3F-B8D2-D8AB0E12814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24BD201-5F9C-4593-BEFD-74C971F0B552}" type="datetimeFigureOut">
              <a:rPr lang="ru-RU">
                <a:solidFill>
                  <a:prstClr val="black"/>
                </a:solidFill>
                <a:latin typeface="Arial" charset="0"/>
                <a:cs typeface="Arial" charset="0"/>
              </a:rPr>
              <a:pPr fontAlgn="base">
                <a:spcBef>
                  <a:spcPct val="0"/>
                </a:spcBef>
                <a:spcAft>
                  <a:spcPct val="0"/>
                </a:spcAft>
                <a:defRPr/>
              </a:pPr>
              <a:t>08.11.2020</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4B22E6F0-797A-404D-B2F0-96032D2C16E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637A3035-02C7-4538-A480-C6887B19F5A6}" type="datetimeFigureOut">
              <a:rPr lang="ru-RU">
                <a:solidFill>
                  <a:prstClr val="black"/>
                </a:solidFill>
                <a:latin typeface="Arial" charset="0"/>
                <a:cs typeface="Arial" charset="0"/>
              </a:rPr>
              <a:pPr fontAlgn="base">
                <a:spcBef>
                  <a:spcPct val="0"/>
                </a:spcBef>
                <a:spcAft>
                  <a:spcPct val="0"/>
                </a:spcAft>
                <a:defRPr/>
              </a:pPr>
              <a:t>08.11.2020</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D518664C-3B03-4311-A452-8E87A1DF2E36}"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3152DDE1-E9F2-4B50-AB95-1A36B28481DE}" type="datetimeFigureOut">
              <a:rPr lang="ru-RU">
                <a:solidFill>
                  <a:prstClr val="black"/>
                </a:solidFill>
                <a:latin typeface="Arial" charset="0"/>
                <a:cs typeface="Arial" charset="0"/>
              </a:rPr>
              <a:pPr fontAlgn="base">
                <a:spcBef>
                  <a:spcPct val="0"/>
                </a:spcBef>
                <a:spcAft>
                  <a:spcPct val="0"/>
                </a:spcAft>
                <a:defRPr/>
              </a:pPr>
              <a:t>08.11.2020</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A087BA6C-DE82-4922-A007-5CB817EE4E20}"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D5011FA9-72D4-4D0D-AA04-5200C8F96D1C}" type="datetimeFigureOut">
              <a:rPr lang="ru-RU">
                <a:solidFill>
                  <a:prstClr val="black"/>
                </a:solidFill>
                <a:latin typeface="Arial" charset="0"/>
                <a:cs typeface="Arial" charset="0"/>
              </a:rPr>
              <a:pPr fontAlgn="base">
                <a:spcBef>
                  <a:spcPct val="0"/>
                </a:spcBef>
                <a:spcAft>
                  <a:spcPct val="0"/>
                </a:spcAft>
                <a:defRPr/>
              </a:pPr>
              <a:t>08.11.2020</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64CBFCBB-F7D8-4AD9-B5F9-93687358CA6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18AA105-3B9A-485F-A7BD-B3B1C1BFF994}" type="datetimeFigureOut">
              <a:rPr lang="ru-RU">
                <a:solidFill>
                  <a:prstClr val="black"/>
                </a:solidFill>
                <a:latin typeface="Arial" charset="0"/>
                <a:cs typeface="Arial" charset="0"/>
              </a:rPr>
              <a:pPr fontAlgn="base">
                <a:spcBef>
                  <a:spcPct val="0"/>
                </a:spcBef>
                <a:spcAft>
                  <a:spcPct val="0"/>
                </a:spcAft>
                <a:defRPr/>
              </a:pPr>
              <a:t>08.11.2020</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9217202-91A5-4841-8837-12B3422A9C1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003E727-7E97-4B76-A273-97C117DFD6DE}" type="datetimeFigureOut">
              <a:rPr lang="ru-RU">
                <a:solidFill>
                  <a:prstClr val="black"/>
                </a:solidFill>
                <a:latin typeface="Arial" charset="0"/>
                <a:cs typeface="Arial" charset="0"/>
              </a:rPr>
              <a:pPr fontAlgn="base">
                <a:spcBef>
                  <a:spcPct val="0"/>
                </a:spcBef>
                <a:spcAft>
                  <a:spcPct val="0"/>
                </a:spcAft>
                <a:defRPr/>
              </a:pPr>
              <a:t>08.11.2020</a:t>
            </a:fld>
            <a:endParaRPr lang="ru-RU">
              <a:solidFill>
                <a:prstClr val="black"/>
              </a:solidFill>
              <a:latin typeface="Arial" charset="0"/>
              <a:cs typeface="Arial" charset="0"/>
            </a:endParaRPr>
          </a:p>
        </p:txBody>
      </p:sp>
      <p:sp>
        <p:nvSpPr>
          <p:cNvPr id="8"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9"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09F140D1-42AB-456C-B3EB-2E58162D29C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C62FDA9A-A9AF-4522-BA4E-959710ABA8F2}" type="datetimeFigureOut">
              <a:rPr lang="ru-RU">
                <a:solidFill>
                  <a:prstClr val="black"/>
                </a:solidFill>
                <a:latin typeface="Arial" charset="0"/>
                <a:cs typeface="Arial" charset="0"/>
              </a:rPr>
              <a:pPr fontAlgn="base">
                <a:spcBef>
                  <a:spcPct val="0"/>
                </a:spcBef>
                <a:spcAft>
                  <a:spcPct val="0"/>
                </a:spcAft>
                <a:defRPr/>
              </a:pPr>
              <a:t>08.11.2020</a:t>
            </a:fld>
            <a:endParaRPr lang="ru-RU">
              <a:solidFill>
                <a:prstClr val="black"/>
              </a:solidFill>
              <a:latin typeface="Arial" charset="0"/>
              <a:cs typeface="Arial" charset="0"/>
            </a:endParaRPr>
          </a:p>
        </p:txBody>
      </p:sp>
      <p:sp>
        <p:nvSpPr>
          <p:cNvPr id="4"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5"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4C3DF-49FF-4AA4-A1AB-8615103FAECA}"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981C31E6-6AC6-4E62-806B-D0CB1E8C6262}" type="datetimeFigureOut">
              <a:rPr lang="ru-RU">
                <a:solidFill>
                  <a:prstClr val="black"/>
                </a:solidFill>
                <a:latin typeface="Arial" charset="0"/>
                <a:cs typeface="Arial" charset="0"/>
              </a:rPr>
              <a:pPr fontAlgn="base">
                <a:spcBef>
                  <a:spcPct val="0"/>
                </a:spcBef>
                <a:spcAft>
                  <a:spcPct val="0"/>
                </a:spcAft>
                <a:defRPr/>
              </a:pPr>
              <a:t>08.11.2020</a:t>
            </a:fld>
            <a:endParaRPr lang="ru-RU">
              <a:solidFill>
                <a:prstClr val="black"/>
              </a:solidFill>
              <a:latin typeface="Arial" charset="0"/>
              <a:cs typeface="Arial" charset="0"/>
            </a:endParaRPr>
          </a:p>
        </p:txBody>
      </p:sp>
      <p:sp>
        <p:nvSpPr>
          <p:cNvPr id="3"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4"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B1B0E188-B191-46AC-99B7-5113417AE6A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9E59BE0-226E-4980-AAF5-F1A9DF7C7AE8}" type="datetimeFigureOut">
              <a:rPr lang="ru-RU">
                <a:solidFill>
                  <a:prstClr val="black"/>
                </a:solidFill>
                <a:latin typeface="Arial" charset="0"/>
                <a:cs typeface="Arial" charset="0"/>
              </a:rPr>
              <a:pPr fontAlgn="base">
                <a:spcBef>
                  <a:spcPct val="0"/>
                </a:spcBef>
                <a:spcAft>
                  <a:spcPct val="0"/>
                </a:spcAft>
                <a:defRPr/>
              </a:pPr>
              <a:t>08.11.2020</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8ED8319C-EFFD-43A6-A723-9E31BBA50F6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8194FB44-2B3A-4EA5-B708-4FEB9F41BBF1}" type="datetimeFigureOut">
              <a:rPr lang="ru-RU">
                <a:solidFill>
                  <a:prstClr val="black"/>
                </a:solidFill>
                <a:latin typeface="Arial" charset="0"/>
                <a:cs typeface="Arial" charset="0"/>
              </a:rPr>
              <a:pPr fontAlgn="base">
                <a:spcBef>
                  <a:spcPct val="0"/>
                </a:spcBef>
                <a:spcAft>
                  <a:spcPct val="0"/>
                </a:spcAft>
                <a:defRPr/>
              </a:pPr>
              <a:t>08.11.2020</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51498-F984-481A-8E8C-4DDFA9BC918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alpha val="85000"/>
          </a:schemeClr>
        </a:solidFill>
        <a:effectLst/>
      </p:bgPr>
    </p:bg>
    <p:spTree>
      <p:nvGrpSpPr>
        <p:cNvPr id="1" name=""/>
        <p:cNvGrpSpPr/>
        <p:nvPr/>
      </p:nvGrpSpPr>
      <p:grpSpPr>
        <a:xfrm>
          <a:off x="0" y="0"/>
          <a:ext cx="0" cy="0"/>
          <a:chOff x="0" y="0"/>
          <a:chExt cx="0" cy="0"/>
        </a:xfrm>
      </p:grpSpPr>
      <p:sp>
        <p:nvSpPr>
          <p:cNvPr id="25" name="Прямоугольник 24"/>
          <p:cNvSpPr/>
          <p:nvPr userDrawn="1"/>
        </p:nvSpPr>
        <p:spPr>
          <a:xfrm rot="21365376">
            <a:off x="342641" y="350577"/>
            <a:ext cx="8501046" cy="6156277"/>
          </a:xfrm>
          <a:prstGeom prst="rect">
            <a:avLst/>
          </a:prstGeom>
          <a:solidFill>
            <a:schemeClr val="accent4"/>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userDrawn="1"/>
        </p:nvSpPr>
        <p:spPr>
          <a:xfrm rot="352294">
            <a:off x="353437" y="558538"/>
            <a:ext cx="8458738" cy="5814585"/>
          </a:xfrm>
          <a:prstGeom prst="rect">
            <a:avLst/>
          </a:prstGeom>
          <a:solidFill>
            <a:schemeClr val="accent4">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userDrawn="1"/>
        </p:nvSpPr>
        <p:spPr>
          <a:xfrm>
            <a:off x="428596" y="500042"/>
            <a:ext cx="8286808" cy="5929354"/>
          </a:xfrm>
          <a:prstGeom prst="rect">
            <a:avLst/>
          </a:prstGeom>
          <a:solidFill>
            <a:schemeClr val="bg1"/>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409" name="Rectangle 1"/>
          <p:cNvSpPr>
            <a:spLocks noChangeArrowheads="1"/>
          </p:cNvSpPr>
          <p:nvPr userDrawn="1"/>
        </p:nvSpPr>
        <p:spPr bwMode="auto">
          <a:xfrm>
            <a:off x="571472" y="6500834"/>
            <a:ext cx="1095172" cy="18466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smtClean="0">
                <a:ln>
                  <a:noFill/>
                </a:ln>
                <a:solidFill>
                  <a:schemeClr val="bg1">
                    <a:lumMod val="75000"/>
                  </a:schemeClr>
                </a:solidFill>
                <a:effectLst/>
                <a:latin typeface="Times New Roman" pitchFamily="18" charset="0"/>
                <a:ea typeface="Calibri" pitchFamily="34" charset="0"/>
                <a:cs typeface="Times New Roman" pitchFamily="18" charset="0"/>
              </a:rPr>
              <a:t>© Фокина Лидия Петровна </a:t>
            </a:r>
            <a:endParaRPr kumimoji="0" lang="ru-RU" sz="600" b="0" i="0" u="none" strike="noStrike" cap="none" normalizeH="0" baseline="0" dirty="0" smtClean="0">
              <a:ln>
                <a:noFill/>
              </a:ln>
              <a:solidFill>
                <a:schemeClr val="bg1">
                  <a:lumMod val="75000"/>
                </a:schemeClr>
              </a:solidFill>
              <a:effectLst/>
              <a:latin typeface="Arial" pitchFamily="34" charset="0"/>
              <a:cs typeface="Arial" pitchFamily="34" charset="0"/>
            </a:endParaRPr>
          </a:p>
        </p:txBody>
      </p:sp>
      <p:grpSp>
        <p:nvGrpSpPr>
          <p:cNvPr id="15" name="Группа 14"/>
          <p:cNvGrpSpPr/>
          <p:nvPr userDrawn="1"/>
        </p:nvGrpSpPr>
        <p:grpSpPr>
          <a:xfrm>
            <a:off x="714348" y="2214554"/>
            <a:ext cx="500066" cy="500066"/>
            <a:chOff x="571472" y="3929066"/>
            <a:chExt cx="785818" cy="785818"/>
          </a:xfrm>
        </p:grpSpPr>
        <p:sp>
          <p:nvSpPr>
            <p:cNvPr id="16" name="Овал 15"/>
            <p:cNvSpPr/>
            <p:nvPr/>
          </p:nvSpPr>
          <p:spPr>
            <a:xfrm>
              <a:off x="571472" y="3929066"/>
              <a:ext cx="785818" cy="785818"/>
            </a:xfrm>
            <a:prstGeom prst="ellipse">
              <a:avLst/>
            </a:prstGeom>
            <a:solidFill>
              <a:schemeClr val="accent4">
                <a:lumMod val="60000"/>
                <a:lumOff val="40000"/>
              </a:schemeClr>
            </a:solidFill>
            <a:ln>
              <a:solidFill>
                <a:srgbClr val="7030A0"/>
              </a:solidFill>
            </a:ln>
            <a:effectLst>
              <a:outerShdw blurRad="44450" dist="27940" dir="5400000" algn="ctr">
                <a:srgbClr val="000000">
                  <a:alpha val="32000"/>
                </a:srgb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Овал 16"/>
            <p:cNvSpPr/>
            <p:nvPr/>
          </p:nvSpPr>
          <p:spPr>
            <a:xfrm>
              <a:off x="714348" y="4071942"/>
              <a:ext cx="500066" cy="500066"/>
            </a:xfrm>
            <a:prstGeom prst="ellipse">
              <a:avLst/>
            </a:prstGeom>
            <a:solidFill>
              <a:schemeClr val="bg1"/>
            </a:solidFill>
            <a:ln>
              <a:solidFill>
                <a:srgbClr val="7030A0"/>
              </a:solidFill>
            </a:ln>
            <a:effectLst>
              <a:outerShdw blurRad="44450" dist="27940" dir="5400000" algn="ctr">
                <a:srgbClr val="000000">
                  <a:alpha val="32000"/>
                </a:srgb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18" name="Группа 17"/>
          <p:cNvGrpSpPr/>
          <p:nvPr userDrawn="1"/>
        </p:nvGrpSpPr>
        <p:grpSpPr>
          <a:xfrm>
            <a:off x="714348" y="3214686"/>
            <a:ext cx="500066" cy="500066"/>
            <a:chOff x="571472" y="3929066"/>
            <a:chExt cx="785818" cy="785818"/>
          </a:xfrm>
        </p:grpSpPr>
        <p:sp>
          <p:nvSpPr>
            <p:cNvPr id="19" name="Овал 18"/>
            <p:cNvSpPr/>
            <p:nvPr/>
          </p:nvSpPr>
          <p:spPr>
            <a:xfrm>
              <a:off x="571472" y="3929066"/>
              <a:ext cx="785818" cy="785818"/>
            </a:xfrm>
            <a:prstGeom prst="ellipse">
              <a:avLst/>
            </a:prstGeom>
            <a:solidFill>
              <a:schemeClr val="accent4">
                <a:lumMod val="60000"/>
                <a:lumOff val="40000"/>
              </a:schemeClr>
            </a:solidFill>
            <a:ln>
              <a:solidFill>
                <a:srgbClr val="7030A0"/>
              </a:solidFill>
            </a:ln>
            <a:effectLst>
              <a:outerShdw blurRad="44450" dist="27940" dir="5400000" algn="ctr">
                <a:srgbClr val="000000">
                  <a:alpha val="32000"/>
                </a:srgb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Овал 19"/>
            <p:cNvSpPr/>
            <p:nvPr/>
          </p:nvSpPr>
          <p:spPr>
            <a:xfrm>
              <a:off x="714348" y="4071942"/>
              <a:ext cx="500066" cy="500066"/>
            </a:xfrm>
            <a:prstGeom prst="ellipse">
              <a:avLst/>
            </a:prstGeom>
            <a:solidFill>
              <a:schemeClr val="bg1"/>
            </a:solidFill>
            <a:ln>
              <a:solidFill>
                <a:srgbClr val="7030A0"/>
              </a:solidFill>
            </a:ln>
            <a:effectLst>
              <a:outerShdw blurRad="44450" dist="27940" dir="5400000" algn="ctr">
                <a:srgbClr val="000000">
                  <a:alpha val="32000"/>
                </a:srgb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21" name="Группа 20"/>
          <p:cNvGrpSpPr/>
          <p:nvPr userDrawn="1"/>
        </p:nvGrpSpPr>
        <p:grpSpPr>
          <a:xfrm>
            <a:off x="714348" y="4214818"/>
            <a:ext cx="500066" cy="500066"/>
            <a:chOff x="571472" y="3929066"/>
            <a:chExt cx="785818" cy="785818"/>
          </a:xfrm>
        </p:grpSpPr>
        <p:sp>
          <p:nvSpPr>
            <p:cNvPr id="22" name="Овал 21"/>
            <p:cNvSpPr/>
            <p:nvPr/>
          </p:nvSpPr>
          <p:spPr>
            <a:xfrm>
              <a:off x="571472" y="3929066"/>
              <a:ext cx="785818" cy="785818"/>
            </a:xfrm>
            <a:prstGeom prst="ellipse">
              <a:avLst/>
            </a:prstGeom>
            <a:solidFill>
              <a:schemeClr val="accent4">
                <a:lumMod val="60000"/>
                <a:lumOff val="40000"/>
              </a:schemeClr>
            </a:solidFill>
            <a:ln>
              <a:solidFill>
                <a:srgbClr val="7030A0"/>
              </a:solidFill>
            </a:ln>
            <a:effectLst>
              <a:outerShdw blurRad="44450" dist="27940" dir="5400000" algn="ctr">
                <a:srgbClr val="000000">
                  <a:alpha val="32000"/>
                </a:srgb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Овал 22"/>
            <p:cNvSpPr/>
            <p:nvPr/>
          </p:nvSpPr>
          <p:spPr>
            <a:xfrm>
              <a:off x="714348" y="4071942"/>
              <a:ext cx="500066" cy="500066"/>
            </a:xfrm>
            <a:prstGeom prst="ellipse">
              <a:avLst/>
            </a:prstGeom>
            <a:solidFill>
              <a:schemeClr val="bg1"/>
            </a:solidFill>
            <a:ln>
              <a:solidFill>
                <a:srgbClr val="7030A0"/>
              </a:solidFill>
            </a:ln>
            <a:effectLst>
              <a:outerShdw blurRad="44450" dist="27940" dir="5400000" algn="ctr">
                <a:srgbClr val="000000">
                  <a:alpha val="32000"/>
                </a:srgb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xmlns=""/>
              </a:ext>
            </a:extLst>
          </a:blip>
          <a:srcRect/>
          <a:stretch/>
        </p:blipFill>
        <p:spPr>
          <a:xfrm flipH="1">
            <a:off x="857224" y="3786190"/>
            <a:ext cx="1577487" cy="2508004"/>
          </a:xfrm>
          <a:prstGeom prst="rect">
            <a:avLst/>
          </a:prstGeom>
        </p:spPr>
      </p:pic>
      <p:sp>
        <p:nvSpPr>
          <p:cNvPr id="3" name="Прямоугольник 2"/>
          <p:cNvSpPr/>
          <p:nvPr/>
        </p:nvSpPr>
        <p:spPr>
          <a:xfrm>
            <a:off x="1691680" y="764704"/>
            <a:ext cx="6480720" cy="3170099"/>
          </a:xfrm>
          <a:prstGeom prst="rect">
            <a:avLst/>
          </a:prstGeom>
          <a:noFill/>
        </p:spPr>
        <p:txBody>
          <a:bodyPr wrap="square">
            <a:spAutoFit/>
          </a:bodyPr>
          <a:lstStyle/>
          <a:p>
            <a:pPr algn="ctr" fontAlgn="base">
              <a:spcBef>
                <a:spcPct val="0"/>
              </a:spcBef>
              <a:spcAft>
                <a:spcPct val="0"/>
              </a:spcAft>
              <a:defRPr/>
            </a:pPr>
            <a:r>
              <a:rPr lang="ru-RU" sz="2000" b="1" dirty="0" smtClean="0">
                <a:ln w="19050">
                  <a:noFill/>
                  <a:prstDash val="solid"/>
                </a:ln>
                <a:solidFill>
                  <a:srgbClr val="7030A0"/>
                </a:solidFill>
                <a:cs typeface="Arial" charset="0"/>
              </a:rPr>
              <a:t>Муниципальное бюджетное дошкольное образовательное учреждение</a:t>
            </a:r>
          </a:p>
          <a:p>
            <a:pPr algn="ctr" fontAlgn="base">
              <a:spcBef>
                <a:spcPct val="0"/>
              </a:spcBef>
              <a:spcAft>
                <a:spcPct val="0"/>
              </a:spcAft>
              <a:defRPr/>
            </a:pPr>
            <a:r>
              <a:rPr lang="ru-RU" sz="2000" b="1" dirty="0" smtClean="0">
                <a:ln w="19050">
                  <a:noFill/>
                  <a:prstDash val="solid"/>
                </a:ln>
                <a:solidFill>
                  <a:srgbClr val="7030A0"/>
                </a:solidFill>
                <a:cs typeface="Arial" charset="0"/>
              </a:rPr>
              <a:t>«Детский сад </a:t>
            </a:r>
            <a:r>
              <a:rPr lang="ru-RU" sz="2000" b="1" dirty="0" smtClean="0">
                <a:ln w="19050">
                  <a:noFill/>
                  <a:prstDash val="solid"/>
                </a:ln>
                <a:solidFill>
                  <a:srgbClr val="7030A0"/>
                </a:solidFill>
                <a:cs typeface="Arial" charset="0"/>
              </a:rPr>
              <a:t>комбинированного </a:t>
            </a:r>
            <a:r>
              <a:rPr lang="ru-RU" sz="2000" b="1" dirty="0" smtClean="0">
                <a:ln w="19050">
                  <a:noFill/>
                  <a:prstDash val="solid"/>
                </a:ln>
                <a:solidFill>
                  <a:srgbClr val="7030A0"/>
                </a:solidFill>
                <a:cs typeface="Arial" charset="0"/>
              </a:rPr>
              <a:t>вида </a:t>
            </a:r>
            <a:r>
              <a:rPr lang="ru-RU" sz="2000" b="1" dirty="0" smtClean="0">
                <a:ln w="19050">
                  <a:noFill/>
                  <a:prstDash val="solid"/>
                </a:ln>
                <a:solidFill>
                  <a:srgbClr val="7030A0"/>
                </a:solidFill>
                <a:cs typeface="Arial" charset="0"/>
              </a:rPr>
              <a:t>№ </a:t>
            </a:r>
            <a:r>
              <a:rPr lang="ru-RU" sz="2000" b="1" dirty="0" smtClean="0">
                <a:ln w="19050">
                  <a:noFill/>
                  <a:prstDash val="solid"/>
                </a:ln>
                <a:solidFill>
                  <a:srgbClr val="7030A0"/>
                </a:solidFill>
                <a:cs typeface="Arial" charset="0"/>
              </a:rPr>
              <a:t>8</a:t>
            </a:r>
            <a:r>
              <a:rPr lang="ru-RU" sz="2000" b="1" dirty="0" smtClean="0">
                <a:ln w="19050">
                  <a:noFill/>
                  <a:prstDash val="solid"/>
                </a:ln>
                <a:solidFill>
                  <a:srgbClr val="7030A0"/>
                </a:solidFill>
                <a:cs typeface="Arial" charset="0"/>
              </a:rPr>
              <a:t>»</a:t>
            </a:r>
            <a:endParaRPr lang="ru-RU" sz="2000" b="1" dirty="0" smtClean="0">
              <a:ln w="19050">
                <a:noFill/>
                <a:prstDash val="solid"/>
              </a:ln>
              <a:solidFill>
                <a:srgbClr val="7030A0"/>
              </a:solidFill>
              <a:cs typeface="Arial" charset="0"/>
            </a:endParaRPr>
          </a:p>
          <a:p>
            <a:pPr algn="ctr" fontAlgn="base">
              <a:spcBef>
                <a:spcPct val="0"/>
              </a:spcBef>
              <a:spcAft>
                <a:spcPct val="0"/>
              </a:spcAft>
              <a:defRPr/>
            </a:pPr>
            <a:endParaRPr lang="ru-RU" sz="2000" b="1" dirty="0" smtClean="0">
              <a:ln w="19050">
                <a:noFill/>
                <a:prstDash val="solid"/>
              </a:ln>
              <a:solidFill>
                <a:srgbClr val="7030A0"/>
              </a:solidFill>
              <a:cs typeface="Arial" charset="0"/>
            </a:endParaRPr>
          </a:p>
          <a:p>
            <a:pPr algn="ctr" fontAlgn="base">
              <a:spcBef>
                <a:spcPct val="0"/>
              </a:spcBef>
              <a:spcAft>
                <a:spcPct val="0"/>
              </a:spcAft>
              <a:defRPr/>
            </a:pPr>
            <a:endParaRPr lang="ru-RU" sz="2000" b="1" dirty="0" smtClean="0">
              <a:ln w="19050">
                <a:noFill/>
                <a:prstDash val="solid"/>
              </a:ln>
              <a:solidFill>
                <a:srgbClr val="7030A0"/>
              </a:solidFill>
              <a:cs typeface="Arial" charset="0"/>
            </a:endParaRPr>
          </a:p>
          <a:p>
            <a:pPr algn="ctr" fontAlgn="base">
              <a:spcBef>
                <a:spcPct val="0"/>
              </a:spcBef>
              <a:spcAft>
                <a:spcPct val="0"/>
              </a:spcAft>
              <a:defRPr/>
            </a:pPr>
            <a:endParaRPr lang="ru-RU" sz="2000" b="1" dirty="0" smtClean="0">
              <a:ln w="19050">
                <a:noFill/>
                <a:prstDash val="solid"/>
              </a:ln>
              <a:solidFill>
                <a:srgbClr val="7030A0"/>
              </a:solidFill>
              <a:cs typeface="Arial" charset="0"/>
            </a:endParaRPr>
          </a:p>
          <a:p>
            <a:pPr algn="ctr" fontAlgn="base">
              <a:spcBef>
                <a:spcPct val="0"/>
              </a:spcBef>
              <a:spcAft>
                <a:spcPct val="0"/>
              </a:spcAft>
              <a:defRPr/>
            </a:pPr>
            <a:endParaRPr lang="ru-RU" sz="2000" b="1" dirty="0" smtClean="0">
              <a:ln w="19050">
                <a:noFill/>
                <a:prstDash val="solid"/>
              </a:ln>
              <a:solidFill>
                <a:srgbClr val="7030A0"/>
              </a:solidFill>
              <a:cs typeface="Arial" charset="0"/>
            </a:endParaRPr>
          </a:p>
          <a:p>
            <a:pPr algn="ctr" fontAlgn="base">
              <a:spcBef>
                <a:spcPct val="0"/>
              </a:spcBef>
              <a:spcAft>
                <a:spcPct val="0"/>
              </a:spcAft>
              <a:defRPr/>
            </a:pPr>
            <a:endParaRPr lang="ru-RU" sz="2000" b="1" dirty="0" smtClean="0">
              <a:ln w="19050">
                <a:noFill/>
                <a:prstDash val="solid"/>
              </a:ln>
              <a:solidFill>
                <a:srgbClr val="7030A0"/>
              </a:solidFill>
              <a:cs typeface="Arial" charset="0"/>
            </a:endParaRPr>
          </a:p>
          <a:p>
            <a:pPr algn="ctr" fontAlgn="base">
              <a:spcBef>
                <a:spcPct val="0"/>
              </a:spcBef>
              <a:spcAft>
                <a:spcPct val="0"/>
              </a:spcAft>
              <a:defRPr/>
            </a:pPr>
            <a:endParaRPr lang="ru-RU" sz="2000" b="1" dirty="0" smtClean="0">
              <a:ln w="19050">
                <a:noFill/>
                <a:prstDash val="solid"/>
              </a:ln>
              <a:solidFill>
                <a:srgbClr val="7030A0"/>
              </a:solidFill>
              <a:cs typeface="Arial" charset="0"/>
            </a:endParaRPr>
          </a:p>
          <a:p>
            <a:pPr algn="ctr" fontAlgn="base">
              <a:spcBef>
                <a:spcPct val="0"/>
              </a:spcBef>
              <a:spcAft>
                <a:spcPct val="0"/>
              </a:spcAft>
              <a:defRPr/>
            </a:pPr>
            <a:endParaRPr lang="ru-RU" sz="2000" b="1" dirty="0" smtClean="0">
              <a:ln w="19050">
                <a:noFill/>
                <a:prstDash val="solid"/>
              </a:ln>
              <a:solidFill>
                <a:srgbClr val="7030A0"/>
              </a:solidFill>
              <a:cs typeface="Arial" charset="0"/>
            </a:endParaRPr>
          </a:p>
        </p:txBody>
      </p:sp>
      <p:sp>
        <p:nvSpPr>
          <p:cNvPr id="4" name="Прямоугольник 3"/>
          <p:cNvSpPr/>
          <p:nvPr/>
        </p:nvSpPr>
        <p:spPr>
          <a:xfrm>
            <a:off x="2285984" y="5229200"/>
            <a:ext cx="6215106" cy="584775"/>
          </a:xfrm>
          <a:prstGeom prst="rect">
            <a:avLst/>
          </a:prstGeom>
        </p:spPr>
        <p:txBody>
          <a:bodyPr wrap="square">
            <a:spAutoFit/>
          </a:bodyPr>
          <a:lstStyle/>
          <a:p>
            <a:pPr algn="ctr" fontAlgn="base">
              <a:spcBef>
                <a:spcPct val="0"/>
              </a:spcBef>
              <a:spcAft>
                <a:spcPct val="0"/>
              </a:spcAft>
              <a:defRPr/>
            </a:pPr>
            <a:r>
              <a:rPr lang="ru-RU" sz="1600" b="1" dirty="0">
                <a:solidFill>
                  <a:srgbClr val="7030A0"/>
                </a:solidFill>
                <a:cs typeface="Arial" charset="0"/>
              </a:rPr>
              <a:t>Автор : </a:t>
            </a:r>
            <a:r>
              <a:rPr lang="ru-RU" sz="1600" b="1" dirty="0" smtClean="0">
                <a:solidFill>
                  <a:srgbClr val="7030A0"/>
                </a:solidFill>
                <a:cs typeface="Arial" charset="0"/>
              </a:rPr>
              <a:t>Валиева </a:t>
            </a:r>
            <a:r>
              <a:rPr lang="ru-RU" sz="1600" b="1" dirty="0" err="1" smtClean="0">
                <a:solidFill>
                  <a:srgbClr val="7030A0"/>
                </a:solidFill>
                <a:cs typeface="Arial" charset="0"/>
              </a:rPr>
              <a:t>Гульназ</a:t>
            </a:r>
            <a:r>
              <a:rPr lang="ru-RU" sz="1600" b="1" dirty="0" smtClean="0">
                <a:solidFill>
                  <a:srgbClr val="7030A0"/>
                </a:solidFill>
                <a:cs typeface="Arial" charset="0"/>
              </a:rPr>
              <a:t> </a:t>
            </a:r>
            <a:r>
              <a:rPr lang="ru-RU" sz="1600" b="1" dirty="0" err="1" smtClean="0">
                <a:solidFill>
                  <a:srgbClr val="7030A0"/>
                </a:solidFill>
                <a:cs typeface="Arial" charset="0"/>
              </a:rPr>
              <a:t>Камилевна</a:t>
            </a:r>
            <a:r>
              <a:rPr lang="ru-RU" sz="1600" b="1" dirty="0" smtClean="0">
                <a:solidFill>
                  <a:srgbClr val="7030A0"/>
                </a:solidFill>
                <a:cs typeface="Arial" charset="0"/>
              </a:rPr>
              <a:t>, </a:t>
            </a:r>
            <a:r>
              <a:rPr lang="ru-RU" sz="1600" b="1" dirty="0" smtClean="0">
                <a:solidFill>
                  <a:srgbClr val="7030A0"/>
                </a:solidFill>
                <a:cs typeface="Arial" charset="0"/>
              </a:rPr>
              <a:t>воспитатель МБДОУ № </a:t>
            </a:r>
            <a:r>
              <a:rPr lang="ru-RU" sz="1600" b="1" dirty="0" smtClean="0">
                <a:solidFill>
                  <a:srgbClr val="7030A0"/>
                </a:solidFill>
                <a:cs typeface="Arial" charset="0"/>
              </a:rPr>
              <a:t>8</a:t>
            </a:r>
            <a:endParaRPr lang="ru-RU" sz="1600" b="1" dirty="0">
              <a:solidFill>
                <a:srgbClr val="7030A0"/>
              </a:solidFill>
              <a:cs typeface="Arial" charset="0"/>
            </a:endParaRPr>
          </a:p>
          <a:p>
            <a:pPr algn="ctr" fontAlgn="base">
              <a:spcBef>
                <a:spcPct val="0"/>
              </a:spcBef>
              <a:spcAft>
                <a:spcPct val="0"/>
              </a:spcAft>
              <a:defRPr/>
            </a:pPr>
            <a:r>
              <a:rPr lang="ru-RU" sz="1600" b="1" dirty="0" smtClean="0">
                <a:solidFill>
                  <a:srgbClr val="7030A0"/>
                </a:solidFill>
                <a:cs typeface="Arial" charset="0"/>
              </a:rPr>
              <a:t>Город Нижнекамск, </a:t>
            </a:r>
            <a:r>
              <a:rPr lang="ru-RU" sz="1600" b="1" dirty="0" smtClean="0">
                <a:solidFill>
                  <a:srgbClr val="7030A0"/>
                </a:solidFill>
                <a:cs typeface="Arial" charset="0"/>
              </a:rPr>
              <a:t>2018 год</a:t>
            </a:r>
            <a:endParaRPr lang="ru-RU" sz="1600" b="1" dirty="0">
              <a:solidFill>
                <a:srgbClr val="7030A0"/>
              </a:solidFill>
              <a:cs typeface="Arial" charset="0"/>
            </a:endParaRPr>
          </a:p>
        </p:txBody>
      </p:sp>
      <p:sp>
        <p:nvSpPr>
          <p:cNvPr id="17409" name="Rectangle 1"/>
          <p:cNvSpPr>
            <a:spLocks noChangeArrowheads="1"/>
          </p:cNvSpPr>
          <p:nvPr/>
        </p:nvSpPr>
        <p:spPr bwMode="auto">
          <a:xfrm>
            <a:off x="1214414" y="2000240"/>
            <a:ext cx="6929486"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199043"/>
                </a:solidFill>
                <a:effectLst/>
                <a:latin typeface="Calibri" pitchFamily="34" charset="0"/>
                <a:ea typeface="Times New Roman" pitchFamily="18" charset="0"/>
                <a:cs typeface="Helvetica"/>
              </a:rPr>
              <a:t>Использование артикуляционных гимнастик, </a:t>
            </a:r>
            <a:r>
              <a:rPr kumimoji="0" lang="ru-RU" sz="2800" b="0" i="0" u="none" strike="noStrike" cap="none" normalizeH="0" baseline="0" dirty="0" err="1" smtClean="0">
                <a:ln>
                  <a:noFill/>
                </a:ln>
                <a:solidFill>
                  <a:srgbClr val="199043"/>
                </a:solidFill>
                <a:effectLst/>
                <a:latin typeface="Calibri" pitchFamily="34" charset="0"/>
                <a:ea typeface="Times New Roman" pitchFamily="18" charset="0"/>
                <a:cs typeface="Helvetica"/>
              </a:rPr>
              <a:t>чистоговорок</a:t>
            </a:r>
            <a:r>
              <a:rPr kumimoji="0" lang="ru-RU" sz="2800" b="0" i="0" u="none" strike="noStrike" cap="none" normalizeH="0" baseline="0" dirty="0" smtClean="0">
                <a:ln>
                  <a:noFill/>
                </a:ln>
                <a:solidFill>
                  <a:srgbClr val="199043"/>
                </a:solidFill>
                <a:effectLst/>
                <a:latin typeface="Calibri" pitchFamily="34" charset="0"/>
                <a:ea typeface="Times New Roman" pitchFamily="18" charset="0"/>
                <a:cs typeface="Helvetica"/>
              </a:rPr>
              <a:t> и скороговорок на </a:t>
            </a:r>
            <a:r>
              <a:rPr kumimoji="0" lang="ru-RU" sz="2800" b="0" i="0" u="none" strike="noStrike" cap="none" normalizeH="0" baseline="0" dirty="0" smtClean="0">
                <a:ln>
                  <a:noFill/>
                </a:ln>
                <a:solidFill>
                  <a:srgbClr val="199043"/>
                </a:solidFill>
                <a:effectLst/>
                <a:latin typeface="Calibri" pitchFamily="34" charset="0"/>
                <a:ea typeface="Times New Roman" pitchFamily="18" charset="0"/>
                <a:cs typeface="Helvetica"/>
              </a:rPr>
              <a:t>С</a:t>
            </a:r>
            <a:r>
              <a:rPr lang="ru-RU" sz="2800" dirty="0" smtClean="0">
                <a:solidFill>
                  <a:srgbClr val="199043"/>
                </a:solidFill>
                <a:latin typeface="Calibri" pitchFamily="34" charset="0"/>
                <a:ea typeface="Times New Roman" pitchFamily="18" charset="0"/>
                <a:cs typeface="Helvetica"/>
              </a:rPr>
              <a:t>ОД</a:t>
            </a:r>
            <a:r>
              <a:rPr kumimoji="0" lang="ru-RU" sz="2800" b="0" i="0" u="none" strike="noStrike" cap="none" normalizeH="0" baseline="0" dirty="0" smtClean="0">
                <a:ln>
                  <a:noFill/>
                </a:ln>
                <a:solidFill>
                  <a:srgbClr val="199043"/>
                </a:solidFill>
                <a:effectLst/>
                <a:latin typeface="Calibri" pitchFamily="34" charset="0"/>
                <a:ea typeface="Times New Roman" pitchFamily="18" charset="0"/>
                <a:cs typeface="Helvetica"/>
              </a:rPr>
              <a:t> </a:t>
            </a:r>
            <a:r>
              <a:rPr kumimoji="0" lang="ru-RU" sz="2800" b="0" i="0" u="none" strike="noStrike" cap="none" normalizeH="0" baseline="0" dirty="0" smtClean="0">
                <a:ln>
                  <a:noFill/>
                </a:ln>
                <a:solidFill>
                  <a:srgbClr val="199043"/>
                </a:solidFill>
                <a:effectLst/>
                <a:latin typeface="Calibri" pitchFamily="34" charset="0"/>
                <a:ea typeface="Times New Roman" pitchFamily="18" charset="0"/>
                <a:cs typeface="Helvetica"/>
              </a:rPr>
              <a:t>по развитию речи с детьми 5–6 лет</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60472"/>
          </a:xfrm>
        </p:spPr>
        <p:txBody>
          <a:bodyPr/>
          <a:lstStyle/>
          <a:p>
            <a:r>
              <a:rPr lang="ru-RU" sz="2800" b="1" i="1" dirty="0" smtClean="0">
                <a:solidFill>
                  <a:srgbClr val="7030A0"/>
                </a:solidFill>
              </a:rPr>
              <a:t>Артикуляционные игры и упражнения, основанные на сюжетно – ролевых играх.</a:t>
            </a:r>
            <a:r>
              <a:rPr lang="ru-RU" b="1" dirty="0" smtClean="0">
                <a:solidFill>
                  <a:srgbClr val="7030A0"/>
                </a:solidFill>
              </a:rPr>
              <a:t/>
            </a:r>
            <a:br>
              <a:rPr lang="ru-RU" b="1" dirty="0" smtClean="0">
                <a:solidFill>
                  <a:srgbClr val="7030A0"/>
                </a:solidFill>
              </a:rPr>
            </a:br>
            <a:endParaRPr lang="ru-RU" b="1" dirty="0">
              <a:solidFill>
                <a:srgbClr val="7030A0"/>
              </a:solidFill>
            </a:endParaRPr>
          </a:p>
        </p:txBody>
      </p:sp>
      <p:sp>
        <p:nvSpPr>
          <p:cNvPr id="3" name="Содержимое 2"/>
          <p:cNvSpPr>
            <a:spLocks noGrp="1"/>
          </p:cNvSpPr>
          <p:nvPr>
            <p:ph idx="1"/>
          </p:nvPr>
        </p:nvSpPr>
        <p:spPr>
          <a:xfrm>
            <a:off x="457200" y="1357298"/>
            <a:ext cx="8229600" cy="4768865"/>
          </a:xfrm>
        </p:spPr>
        <p:txBody>
          <a:bodyPr/>
          <a:lstStyle/>
          <a:p>
            <a:pPr>
              <a:buNone/>
            </a:pPr>
            <a:r>
              <a:rPr lang="ru-RU" sz="1600" b="1" dirty="0" smtClean="0">
                <a:solidFill>
                  <a:srgbClr val="FF0000"/>
                </a:solidFill>
              </a:rPr>
              <a:t>     - “Снежинка”. </a:t>
            </a:r>
            <a:r>
              <a:rPr lang="ru-RU" sz="1600" dirty="0" smtClean="0"/>
              <a:t>У каждого ребёнка на ладошке лежит снежинка, вырезанная из бумаги. Рука мёрзнет, поэтому снежинку нужно сдуть. А так как она очень маленькая и лёгкая, то сдувать её нужно очень осторожно. Поэтому дуть будем на неё вот так: сомкнуть губы, произнести звук </a:t>
            </a:r>
            <a:r>
              <a:rPr lang="ru-RU" sz="1600" dirty="0" err="1" smtClean="0"/>
              <a:t>п</a:t>
            </a:r>
            <a:r>
              <a:rPr lang="ru-RU" sz="1600" dirty="0" smtClean="0"/>
              <a:t> один раз. Не сдули. Тогда произносим звук </a:t>
            </a:r>
            <a:r>
              <a:rPr lang="ru-RU" sz="1600" dirty="0" err="1" smtClean="0"/>
              <a:t>п</a:t>
            </a:r>
            <a:r>
              <a:rPr lang="ru-RU" sz="1600" dirty="0" smtClean="0"/>
              <a:t> несколько раз подряд, пока снежинка не слетит: </a:t>
            </a:r>
            <a:r>
              <a:rPr lang="ru-RU" sz="1600" dirty="0" err="1" smtClean="0"/>
              <a:t>п-п-п</a:t>
            </a:r>
            <a:r>
              <a:rPr lang="ru-RU" sz="1600" dirty="0" smtClean="0"/>
              <a:t>.</a:t>
            </a:r>
          </a:p>
          <a:p>
            <a:pPr>
              <a:buNone/>
            </a:pPr>
            <a:r>
              <a:rPr lang="ru-RU" sz="1600" b="1" dirty="0" smtClean="0">
                <a:solidFill>
                  <a:srgbClr val="FF0000"/>
                </a:solidFill>
              </a:rPr>
              <a:t>     - “Греем руки”. </a:t>
            </a:r>
            <a:r>
              <a:rPr lang="ru-RU" sz="1600" dirty="0" smtClean="0"/>
              <a:t>Можно эту игру использовать как продолжение предыдущей. А можно придумать новый сюжет. Например такой: мы лепили снеговика и у нас очень замёрзли руки. Нужно их согреть. Подносим руки ко рту и дуем на них вот так: </a:t>
            </a:r>
            <a:r>
              <a:rPr lang="ru-RU" sz="1600" dirty="0" err="1" smtClean="0"/>
              <a:t>х-х-х</a:t>
            </a:r>
            <a:r>
              <a:rPr lang="ru-RU" sz="1600" dirty="0" smtClean="0"/>
              <a:t>. - “Подуй на шарик”. Представим, что у нас на ладошках лежит воздушный шарик. Объявляется соревнование, кто быстрее сдует его. Но сдувать нужно аккуратно и медленно.</a:t>
            </a:r>
          </a:p>
          <a:p>
            <a:pPr>
              <a:buNone/>
            </a:pPr>
            <a:r>
              <a:rPr lang="ru-RU" sz="1600" b="1" dirty="0" smtClean="0">
                <a:solidFill>
                  <a:srgbClr val="FF0000"/>
                </a:solidFill>
              </a:rPr>
              <a:t>     - “Лошадки”. </a:t>
            </a:r>
            <a:r>
              <a:rPr lang="ru-RU" sz="1600" dirty="0" smtClean="0"/>
              <a:t>Дети, изображая лошадок, стоят в “конюшне”. Учитель говорит: “Наступило утро. Все лошадки идут гулять”. Дети друг за другом идут по комнате, высоко поднимая ноги, как лошадки. По сигналу: “Лошадки идут домой!” - дети произносят “</a:t>
            </a:r>
            <a:r>
              <a:rPr lang="ru-RU" sz="1600" dirty="0" err="1" smtClean="0"/>
              <a:t>и-го-го</a:t>
            </a:r>
            <a:r>
              <a:rPr lang="ru-RU" sz="1600" dirty="0" smtClean="0"/>
              <a:t>” и быстро бегут в “конюшню”.</a:t>
            </a:r>
          </a:p>
          <a:p>
            <a:pPr>
              <a:buNone/>
            </a:pPr>
            <a:r>
              <a:rPr lang="ru-RU" sz="1600" b="1" dirty="0" smtClean="0">
                <a:solidFill>
                  <a:srgbClr val="FF0000"/>
                </a:solidFill>
              </a:rPr>
              <a:t>      - “Автомобили”. </a:t>
            </a:r>
            <a:r>
              <a:rPr lang="ru-RU" sz="1600" dirty="0" smtClean="0"/>
              <a:t>Дети делятся на две группы и становятся дуг за другом у противоположных стен. На команду: “Поехали!” дети, изображая руками движения руля, идут друг за другом навстречу. Встречаясь, они дают сигналы “</a:t>
            </a:r>
            <a:r>
              <a:rPr lang="ru-RU" sz="1600" dirty="0" err="1" smtClean="0"/>
              <a:t>Би-би</a:t>
            </a:r>
            <a:r>
              <a:rPr lang="ru-RU" sz="1600" dirty="0" smtClean="0"/>
              <a:t>, </a:t>
            </a:r>
            <a:r>
              <a:rPr lang="ru-RU" sz="1600" dirty="0" err="1" smtClean="0"/>
              <a:t>би-би</a:t>
            </a:r>
            <a:r>
              <a:rPr lang="ru-RU" sz="1600" dirty="0" smtClean="0"/>
              <a:t>”, чтобы автомобили не столкнулись.</a:t>
            </a:r>
          </a:p>
          <a:p>
            <a:endParaRPr lang="ru-RU"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917596"/>
          </a:xfrm>
        </p:spPr>
        <p:txBody>
          <a:bodyPr/>
          <a:lstStyle/>
          <a:p>
            <a:r>
              <a:rPr lang="ru-RU" b="1" i="1" dirty="0" err="1" smtClean="0">
                <a:solidFill>
                  <a:srgbClr val="7030A0"/>
                </a:solidFill>
              </a:rPr>
              <a:t>Чистоговорки</a:t>
            </a:r>
            <a:r>
              <a:rPr lang="ru-RU" b="1" i="1" dirty="0" smtClean="0">
                <a:solidFill>
                  <a:srgbClr val="7030A0"/>
                </a:solidFill>
              </a:rPr>
              <a:t>.</a:t>
            </a:r>
            <a:endParaRPr lang="ru-RU" b="1" dirty="0">
              <a:solidFill>
                <a:srgbClr val="7030A0"/>
              </a:solidFill>
            </a:endParaRPr>
          </a:p>
        </p:txBody>
      </p:sp>
      <p:sp>
        <p:nvSpPr>
          <p:cNvPr id="3" name="Содержимое 2"/>
          <p:cNvSpPr>
            <a:spLocks noGrp="1"/>
          </p:cNvSpPr>
          <p:nvPr>
            <p:ph idx="1"/>
          </p:nvPr>
        </p:nvSpPr>
        <p:spPr>
          <a:xfrm>
            <a:off x="457200" y="1285860"/>
            <a:ext cx="8229600" cy="4840303"/>
          </a:xfrm>
        </p:spPr>
        <p:txBody>
          <a:bodyPr/>
          <a:lstStyle/>
          <a:p>
            <a:pPr>
              <a:buNone/>
            </a:pPr>
            <a:r>
              <a:rPr lang="ru-RU" sz="1800" b="1" dirty="0" smtClean="0">
                <a:solidFill>
                  <a:srgbClr val="FF0000"/>
                </a:solidFill>
              </a:rPr>
              <a:t>       </a:t>
            </a:r>
            <a:r>
              <a:rPr lang="ru-RU" sz="1800" b="1" dirty="0" err="1" smtClean="0">
                <a:solidFill>
                  <a:srgbClr val="FF0000"/>
                </a:solidFill>
              </a:rPr>
              <a:t>Чистоговорки</a:t>
            </a:r>
            <a:r>
              <a:rPr lang="ru-RU" sz="1800" dirty="0" smtClean="0"/>
              <a:t> – это стихотворные упражнения, направленные на развитие органов артикуляционного аппарата и помогающие отработке произношения какого – то звука при регулярном их повторении.</a:t>
            </a:r>
          </a:p>
          <a:p>
            <a:pPr>
              <a:buNone/>
            </a:pPr>
            <a:r>
              <a:rPr lang="ru-RU" sz="1800" dirty="0" smtClean="0"/>
              <a:t>      Произносить их целесообразно сначала медленно, чётко артикулируя каждый звук, словно говоришь глухому человеку, который умеет читать по губам. А затем темп следует увеличивать, но не снижая качества произношения. Можно проговаривать </a:t>
            </a:r>
            <a:r>
              <a:rPr lang="ru-RU" sz="1800" dirty="0" err="1" smtClean="0"/>
              <a:t>чистоговорки</a:t>
            </a:r>
            <a:r>
              <a:rPr lang="ru-RU" sz="1800" dirty="0" smtClean="0"/>
              <a:t> сначала шёпотом, стараясь при этом активно работать губами и языком, а затем – громко, с такой же активностью органов артикуляции. Или можно произносить текст вначале со сжатыми зубами, активизируя работу губ, а потом повторить фразы с разжатыми зубами.</a:t>
            </a:r>
          </a:p>
          <a:p>
            <a:pPr>
              <a:buNone/>
            </a:pPr>
            <a:r>
              <a:rPr lang="ru-RU" sz="1800" dirty="0" smtClean="0"/>
              <a:t>       Далее приводится примерный набор </a:t>
            </a:r>
            <a:r>
              <a:rPr lang="ru-RU" sz="1800" dirty="0" err="1" smtClean="0"/>
              <a:t>чистоговорок</a:t>
            </a:r>
            <a:r>
              <a:rPr lang="ru-RU" sz="1800" dirty="0" smtClean="0"/>
              <a:t>, которые можно использовать на занятиях по развитию речи для развития правильного звукопроизношения.</a:t>
            </a:r>
          </a:p>
          <a:p>
            <a:endParaRPr lang="ru-RU"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60472"/>
          </a:xfrm>
        </p:spPr>
        <p:txBody>
          <a:bodyPr/>
          <a:lstStyle/>
          <a:p>
            <a:r>
              <a:rPr lang="ru-RU" sz="2400" b="1" i="1" dirty="0" err="1" smtClean="0">
                <a:solidFill>
                  <a:srgbClr val="7030A0"/>
                </a:solidFill>
              </a:rPr>
              <a:t>Чистоговорки</a:t>
            </a:r>
            <a:r>
              <a:rPr lang="ru-RU" sz="2400" b="1" i="1" dirty="0" smtClean="0">
                <a:solidFill>
                  <a:srgbClr val="7030A0"/>
                </a:solidFill>
              </a:rPr>
              <a:t>, основанные только на повторении отрабатываемых звуков и не несущих смысловой нагрузки.</a:t>
            </a:r>
            <a:endParaRPr lang="ru-RU" sz="2400" b="1" dirty="0">
              <a:solidFill>
                <a:srgbClr val="7030A0"/>
              </a:solidFill>
            </a:endParaRPr>
          </a:p>
        </p:txBody>
      </p:sp>
      <p:sp>
        <p:nvSpPr>
          <p:cNvPr id="3" name="Содержимое 2"/>
          <p:cNvSpPr>
            <a:spLocks noGrp="1"/>
          </p:cNvSpPr>
          <p:nvPr>
            <p:ph idx="1"/>
          </p:nvPr>
        </p:nvSpPr>
        <p:spPr/>
        <p:txBody>
          <a:bodyPr/>
          <a:lstStyle/>
          <a:p>
            <a:r>
              <a:rPr lang="ru-RU" sz="1600" dirty="0" smtClean="0"/>
              <a:t>- </a:t>
            </a:r>
            <a:r>
              <a:rPr lang="ru-RU" sz="1600" dirty="0" err="1" smtClean="0"/>
              <a:t>Ба-бо-бы</a:t>
            </a:r>
            <a:r>
              <a:rPr lang="ru-RU" sz="1600" dirty="0" smtClean="0"/>
              <a:t> – на дворе стоят столбы.</a:t>
            </a:r>
          </a:p>
          <a:p>
            <a:r>
              <a:rPr lang="ru-RU" sz="1600" dirty="0" smtClean="0"/>
              <a:t>- </a:t>
            </a:r>
            <a:r>
              <a:rPr lang="ru-RU" sz="1600" dirty="0" err="1" smtClean="0"/>
              <a:t>Бу-бы-ба</a:t>
            </a:r>
            <a:r>
              <a:rPr lang="ru-RU" sz="1600" dirty="0" smtClean="0"/>
              <a:t> – из окна торчит труба.</a:t>
            </a:r>
          </a:p>
          <a:p>
            <a:r>
              <a:rPr lang="ru-RU" sz="1600" dirty="0" smtClean="0"/>
              <a:t>- </a:t>
            </a:r>
            <a:r>
              <a:rPr lang="ru-RU" sz="1600" dirty="0" err="1" smtClean="0"/>
              <a:t>Жи-жи-жи</a:t>
            </a:r>
            <a:r>
              <a:rPr lang="ru-RU" sz="1600" dirty="0" smtClean="0"/>
              <a:t> – здесь живут ежи.</a:t>
            </a:r>
          </a:p>
          <a:p>
            <a:r>
              <a:rPr lang="ru-RU" sz="1600" dirty="0" smtClean="0"/>
              <a:t>- </a:t>
            </a:r>
            <a:r>
              <a:rPr lang="ru-RU" sz="1600" dirty="0" err="1" smtClean="0"/>
              <a:t>Жа-жа-жа</a:t>
            </a:r>
            <a:r>
              <a:rPr lang="ru-RU" sz="1600" dirty="0" smtClean="0"/>
              <a:t> – есть иголки у ежа.</a:t>
            </a:r>
          </a:p>
          <a:p>
            <a:r>
              <a:rPr lang="ru-RU" sz="1600" dirty="0" smtClean="0"/>
              <a:t>- </a:t>
            </a:r>
            <a:r>
              <a:rPr lang="ru-RU" sz="1600" dirty="0" err="1" smtClean="0"/>
              <a:t>Жу-жу-жу</a:t>
            </a:r>
            <a:r>
              <a:rPr lang="ru-RU" sz="1600" dirty="0" smtClean="0"/>
              <a:t> – молоко дадим ежу.</a:t>
            </a:r>
          </a:p>
          <a:p>
            <a:r>
              <a:rPr lang="ru-RU" sz="1600" dirty="0" smtClean="0"/>
              <a:t>- Же-же-же – дождь пошёл уже.</a:t>
            </a:r>
          </a:p>
          <a:p>
            <a:r>
              <a:rPr lang="ru-RU" sz="1600" dirty="0" smtClean="0"/>
              <a:t>- </a:t>
            </a:r>
            <a:r>
              <a:rPr lang="ru-RU" sz="1600" dirty="0" err="1" smtClean="0"/>
              <a:t>Ло-ло-ло</a:t>
            </a:r>
            <a:r>
              <a:rPr lang="ru-RU" sz="1600" dirty="0" smtClean="0"/>
              <a:t> – на улице тепло.</a:t>
            </a:r>
          </a:p>
          <a:p>
            <a:r>
              <a:rPr lang="ru-RU" sz="1600" dirty="0" smtClean="0"/>
              <a:t>- </a:t>
            </a:r>
            <a:r>
              <a:rPr lang="ru-RU" sz="1600" dirty="0" err="1" smtClean="0"/>
              <a:t>Лу-лу-лу</a:t>
            </a:r>
            <a:r>
              <a:rPr lang="ru-RU" sz="1600" dirty="0" smtClean="0"/>
              <a:t> – стол стоит в углу.</a:t>
            </a:r>
          </a:p>
          <a:p>
            <a:r>
              <a:rPr lang="ru-RU" sz="1600" dirty="0" smtClean="0"/>
              <a:t>- </a:t>
            </a:r>
            <a:r>
              <a:rPr lang="ru-RU" sz="1600" dirty="0" err="1" smtClean="0"/>
              <a:t>Ул-ул-ул</a:t>
            </a:r>
            <a:r>
              <a:rPr lang="ru-RU" sz="1600" dirty="0" smtClean="0"/>
              <a:t> – у нас сломался стул.</a:t>
            </a:r>
          </a:p>
          <a:p>
            <a:r>
              <a:rPr lang="ru-RU" sz="1600" dirty="0" smtClean="0"/>
              <a:t>- </a:t>
            </a:r>
            <a:r>
              <a:rPr lang="ru-RU" sz="1600" dirty="0" err="1" smtClean="0"/>
              <a:t>Оль-оль-оль</a:t>
            </a:r>
            <a:r>
              <a:rPr lang="ru-RU" sz="1600" dirty="0" smtClean="0"/>
              <a:t> – мы купили соль. </a:t>
            </a:r>
          </a:p>
          <a:p>
            <a:r>
              <a:rPr lang="ru-RU" sz="1600" dirty="0" smtClean="0"/>
              <a:t>- </a:t>
            </a:r>
            <a:r>
              <a:rPr lang="ru-RU" sz="1600" dirty="0" err="1" smtClean="0"/>
              <a:t>Ра-ра-ра</a:t>
            </a:r>
            <a:r>
              <a:rPr lang="ru-RU" sz="1600" dirty="0" smtClean="0"/>
              <a:t> – Кате спать пора.</a:t>
            </a:r>
          </a:p>
          <a:p>
            <a:r>
              <a:rPr lang="ru-RU" sz="1600" dirty="0" smtClean="0"/>
              <a:t>- </a:t>
            </a:r>
            <a:r>
              <a:rPr lang="ru-RU" sz="1600" dirty="0" err="1" smtClean="0"/>
              <a:t>Ры-ры-ры</a:t>
            </a:r>
            <a:r>
              <a:rPr lang="ru-RU" sz="1600" dirty="0" smtClean="0"/>
              <a:t> – летают комары.</a:t>
            </a:r>
          </a:p>
          <a:p>
            <a:r>
              <a:rPr lang="ru-RU" sz="1600" dirty="0" smtClean="0"/>
              <a:t>- </a:t>
            </a:r>
            <a:r>
              <a:rPr lang="ru-RU" sz="1600" dirty="0" err="1" smtClean="0"/>
              <a:t>Ро-ро-ро</a:t>
            </a:r>
            <a:r>
              <a:rPr lang="ru-RU" sz="1600" dirty="0" smtClean="0"/>
              <a:t> – на полу стоит ведро.</a:t>
            </a:r>
          </a:p>
          <a:p>
            <a:r>
              <a:rPr lang="ru-RU" sz="1600" dirty="0" smtClean="0"/>
              <a:t>- Ор-ор-ор – подмели мы двор.</a:t>
            </a:r>
          </a:p>
          <a:p>
            <a:r>
              <a:rPr lang="ru-RU" sz="1600" dirty="0" smtClean="0"/>
              <a:t>- </a:t>
            </a:r>
            <a:r>
              <a:rPr lang="ru-RU" sz="1600" dirty="0" err="1" smtClean="0"/>
              <a:t>Ри-ри-ри</a:t>
            </a:r>
            <a:r>
              <a:rPr lang="ru-RU" sz="1600" dirty="0" smtClean="0"/>
              <a:t> – на ветке снегири.</a:t>
            </a:r>
          </a:p>
          <a:p>
            <a:r>
              <a:rPr lang="ru-RU" sz="1600" dirty="0" smtClean="0"/>
              <a:t>- </a:t>
            </a:r>
            <a:r>
              <a:rPr lang="ru-RU" sz="1600" dirty="0" err="1" smtClean="0"/>
              <a:t>Арь-арь-арь</a:t>
            </a:r>
            <a:r>
              <a:rPr lang="ru-RU" sz="1600" dirty="0" smtClean="0"/>
              <a:t> – на стене висит фонарь.</a:t>
            </a:r>
          </a:p>
          <a:p>
            <a:endParaRPr lang="ru-RU" sz="1600" dirty="0" smtClean="0"/>
          </a:p>
          <a:p>
            <a:endParaRPr lang="ru-RU" sz="16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917596"/>
          </a:xfrm>
        </p:spPr>
        <p:txBody>
          <a:bodyPr/>
          <a:lstStyle/>
          <a:p>
            <a:r>
              <a:rPr lang="ru-RU" sz="2000" b="1" i="1" dirty="0" err="1" smtClean="0">
                <a:solidFill>
                  <a:srgbClr val="7030A0"/>
                </a:solidFill>
              </a:rPr>
              <a:t>Чистоговорки</a:t>
            </a:r>
            <a:r>
              <a:rPr lang="ru-RU" sz="2000" b="1" i="1" dirty="0" smtClean="0">
                <a:solidFill>
                  <a:srgbClr val="7030A0"/>
                </a:solidFill>
              </a:rPr>
              <a:t>, имеющие вид обычного детского стихотворения, в котором часто повторяется отрабатываемый звук, несущие в себе обязательную смысловую нагрузку.</a:t>
            </a:r>
            <a:endParaRPr lang="ru-RU" sz="2000" b="1" dirty="0">
              <a:solidFill>
                <a:srgbClr val="7030A0"/>
              </a:solidFill>
            </a:endParaRPr>
          </a:p>
        </p:txBody>
      </p:sp>
      <p:sp>
        <p:nvSpPr>
          <p:cNvPr id="3" name="Содержимое 2"/>
          <p:cNvSpPr>
            <a:spLocks noGrp="1"/>
          </p:cNvSpPr>
          <p:nvPr>
            <p:ph idx="1"/>
          </p:nvPr>
        </p:nvSpPr>
        <p:spPr/>
        <p:txBody>
          <a:bodyPr/>
          <a:lstStyle/>
          <a:p>
            <a:r>
              <a:rPr lang="ru-RU" sz="1800" dirty="0" smtClean="0"/>
              <a:t>- Зачем у маленькой хозяйки- </a:t>
            </a:r>
            <a:br>
              <a:rPr lang="ru-RU" sz="1800" dirty="0" smtClean="0"/>
            </a:br>
            <a:r>
              <a:rPr lang="ru-RU" sz="1800" dirty="0" smtClean="0"/>
              <a:t>Зелёный зонтик взяли зайки? </a:t>
            </a:r>
            <a:br>
              <a:rPr lang="ru-RU" sz="1800" dirty="0" smtClean="0"/>
            </a:br>
            <a:r>
              <a:rPr lang="ru-RU" sz="1800" dirty="0" smtClean="0"/>
              <a:t>Затем, чтоб спрятаться от волка </a:t>
            </a:r>
            <a:br>
              <a:rPr lang="ru-RU" sz="1800" dirty="0" smtClean="0"/>
            </a:br>
            <a:r>
              <a:rPr lang="ru-RU" sz="1800" dirty="0" smtClean="0"/>
              <a:t>Под этим зонтиком из шёлка.</a:t>
            </a:r>
          </a:p>
          <a:p>
            <a:r>
              <a:rPr lang="ru-RU" sz="1800" dirty="0" smtClean="0"/>
              <a:t>- Лежат ежи у ёлки, </a:t>
            </a:r>
            <a:br>
              <a:rPr lang="ru-RU" sz="1800" dirty="0" smtClean="0"/>
            </a:br>
            <a:r>
              <a:rPr lang="ru-RU" sz="1800" dirty="0" smtClean="0"/>
              <a:t>У ежат иголки. </a:t>
            </a:r>
            <a:br>
              <a:rPr lang="ru-RU" sz="1800" dirty="0" smtClean="0"/>
            </a:br>
            <a:r>
              <a:rPr lang="ru-RU" sz="1800" dirty="0" smtClean="0"/>
              <a:t>А внизу, похожие на маленьких ежат, </a:t>
            </a:r>
            <a:br>
              <a:rPr lang="ru-RU" sz="1800" dirty="0" smtClean="0"/>
            </a:br>
            <a:r>
              <a:rPr lang="ru-RU" sz="1800" dirty="0" smtClean="0"/>
              <a:t>Шишки прошлогодние на траве лежат.</a:t>
            </a:r>
          </a:p>
          <a:p>
            <a:r>
              <a:rPr lang="ru-RU" sz="1800" dirty="0" smtClean="0"/>
              <a:t>- Щебетал щегол и щёлкал, </a:t>
            </a:r>
            <a:br>
              <a:rPr lang="ru-RU" sz="1800" dirty="0" smtClean="0"/>
            </a:br>
            <a:r>
              <a:rPr lang="ru-RU" sz="1800" dirty="0" smtClean="0"/>
              <a:t>Раздувал, как шарик, щёки. </a:t>
            </a:r>
            <a:br>
              <a:rPr lang="ru-RU" sz="1800" dirty="0" smtClean="0"/>
            </a:br>
            <a:r>
              <a:rPr lang="ru-RU" sz="1800" dirty="0" smtClean="0"/>
              <a:t>Из пруда глядела щука, </a:t>
            </a:r>
            <a:br>
              <a:rPr lang="ru-RU" sz="1800" dirty="0" smtClean="0"/>
            </a:br>
            <a:r>
              <a:rPr lang="ru-RU" sz="1800" dirty="0" smtClean="0"/>
              <a:t>Удивлялась, что за штука.</a:t>
            </a:r>
          </a:p>
          <a:p>
            <a:r>
              <a:rPr lang="ru-RU" sz="1800" dirty="0" smtClean="0"/>
              <a:t>- В небе громко гром гремит – </a:t>
            </a:r>
            <a:br>
              <a:rPr lang="ru-RU" sz="1800" dirty="0" smtClean="0"/>
            </a:br>
            <a:r>
              <a:rPr lang="ru-RU" sz="1800" dirty="0" smtClean="0"/>
              <a:t>Громко нам гроза грозит. </a:t>
            </a:r>
            <a:br>
              <a:rPr lang="ru-RU" sz="1800" dirty="0" smtClean="0"/>
            </a:br>
            <a:r>
              <a:rPr lang="ru-RU" sz="1800" dirty="0" smtClean="0"/>
              <a:t>Не гремите, не грозите, </a:t>
            </a:r>
            <a:br>
              <a:rPr lang="ru-RU" sz="1800" dirty="0" smtClean="0"/>
            </a:br>
            <a:r>
              <a:rPr lang="ru-RU" sz="1800" dirty="0" smtClean="0"/>
              <a:t>Дождём грядки напоите.</a:t>
            </a:r>
          </a:p>
          <a:p>
            <a:endParaRPr lang="ru-RU"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89034"/>
          </a:xfrm>
        </p:spPr>
        <p:txBody>
          <a:bodyPr/>
          <a:lstStyle/>
          <a:p>
            <a:r>
              <a:rPr lang="ru-RU" b="1" i="1" dirty="0" smtClean="0">
                <a:solidFill>
                  <a:srgbClr val="7030A0"/>
                </a:solidFill>
              </a:rPr>
              <a:t>Скороговорки.</a:t>
            </a:r>
            <a:endParaRPr lang="ru-RU" b="1" dirty="0">
              <a:solidFill>
                <a:srgbClr val="7030A0"/>
              </a:solidFill>
            </a:endParaRPr>
          </a:p>
        </p:txBody>
      </p:sp>
      <p:sp>
        <p:nvSpPr>
          <p:cNvPr id="3" name="Содержимое 2"/>
          <p:cNvSpPr>
            <a:spLocks noGrp="1"/>
          </p:cNvSpPr>
          <p:nvPr>
            <p:ph idx="1"/>
          </p:nvPr>
        </p:nvSpPr>
        <p:spPr>
          <a:xfrm>
            <a:off x="457200" y="1071546"/>
            <a:ext cx="8229600" cy="5054617"/>
          </a:xfrm>
        </p:spPr>
        <p:txBody>
          <a:bodyPr/>
          <a:lstStyle/>
          <a:p>
            <a:r>
              <a:rPr lang="ru-RU" sz="1600" dirty="0" smtClean="0"/>
              <a:t>Что такое скороговорка? На первый взгляд кажется, что скороговорка – это весёлая и безобидная игра в быстрое повторение труднопроизносимых стихов и фраз. Но попробуйте сразу правильно и быстро произнести любую скороговорку. </a:t>
            </a:r>
          </a:p>
          <a:p>
            <a:r>
              <a:rPr lang="ru-RU" sz="1600" dirty="0" smtClean="0"/>
              <a:t>Вся прелесть скороговорки в том, что с первого раза её ни за что не проговоришь. Ведь по правилам игры скороговорку не читают, а повторяют со слуха, что гораздо труднее. Это делает скороговорки полезными упражнениями, которые способствуют улучшению звукопроизношения, дикции ребёнка, приучают быстро менять положение органов артикуляции при произношении трудных сочетаний звуков, помогают устранить нечёткое, словно с кашей во рту, произношение, а также превращает их в увлекательную игру, в словотворчество.</a:t>
            </a:r>
          </a:p>
          <a:p>
            <a:r>
              <a:rPr lang="ru-RU" sz="1600" dirty="0" smtClean="0"/>
              <a:t>Чтобы научиться произносить скороговорку быстро и правильно, нужно делать это постепенно и следовать </a:t>
            </a:r>
            <a:r>
              <a:rPr lang="ru-RU" sz="1600" b="1" i="1" dirty="0" smtClean="0">
                <a:solidFill>
                  <a:srgbClr val="FF0000"/>
                </a:solidFill>
              </a:rPr>
              <a:t>нескольким правилам.</a:t>
            </a:r>
            <a:endParaRPr lang="ru-RU" sz="1600" b="1" dirty="0" smtClean="0">
              <a:solidFill>
                <a:srgbClr val="FF0000"/>
              </a:solidFill>
            </a:endParaRPr>
          </a:p>
          <a:p>
            <a:r>
              <a:rPr lang="ru-RU" sz="1600" dirty="0" smtClean="0"/>
              <a:t>- Научитесь произносить скороговорки медленно, но чётко, внятно и без запинок.</a:t>
            </a:r>
          </a:p>
          <a:p>
            <a:r>
              <a:rPr lang="ru-RU" sz="1600" dirty="0" smtClean="0"/>
              <a:t>- Выучите скороговорку наизусть, при заучивании произносите её в обычном темпе.</a:t>
            </a:r>
          </a:p>
          <a:p>
            <a:r>
              <a:rPr lang="ru-RU" sz="1600" dirty="0" smtClean="0"/>
              <a:t>- Научитесь произносить скороговорку быстро, постепенно увеличивая темп.</a:t>
            </a:r>
          </a:p>
          <a:p>
            <a:endParaRPr lang="ru-RU"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74720"/>
          </a:xfrm>
        </p:spPr>
        <p:txBody>
          <a:bodyPr/>
          <a:lstStyle/>
          <a:p>
            <a:r>
              <a:rPr lang="ru-RU" b="1" i="1" dirty="0" smtClean="0">
                <a:solidFill>
                  <a:srgbClr val="7030A0"/>
                </a:solidFill>
              </a:rPr>
              <a:t>Скороговорки.</a:t>
            </a:r>
            <a:endParaRPr lang="ru-RU" dirty="0"/>
          </a:p>
        </p:txBody>
      </p:sp>
      <p:sp>
        <p:nvSpPr>
          <p:cNvPr id="3" name="Содержимое 2"/>
          <p:cNvSpPr>
            <a:spLocks noGrp="1"/>
          </p:cNvSpPr>
          <p:nvPr>
            <p:ph idx="1"/>
          </p:nvPr>
        </p:nvSpPr>
        <p:spPr>
          <a:xfrm>
            <a:off x="457200" y="1500174"/>
            <a:ext cx="8229600" cy="4625989"/>
          </a:xfrm>
        </p:spPr>
        <p:txBody>
          <a:bodyPr/>
          <a:lstStyle/>
          <a:p>
            <a:r>
              <a:rPr lang="ru-RU" sz="2000" dirty="0" smtClean="0"/>
              <a:t>Для интересного введения скороговорки на занятии можно использовать разные сказочные персонажи, например, сорока Маруся – чемпион по произношению скороговорок. </a:t>
            </a:r>
          </a:p>
          <a:p>
            <a:r>
              <a:rPr lang="ru-RU" sz="2000" dirty="0" smtClean="0"/>
              <a:t>Также существуют специальные стихи, которые очень нравятся детям:</a:t>
            </a:r>
          </a:p>
          <a:p>
            <a:r>
              <a:rPr lang="ru-RU" sz="2000" i="1" dirty="0" smtClean="0"/>
              <a:t>- Усядемся на пригорке, да расскажем скороговорки.</a:t>
            </a:r>
            <a:endParaRPr lang="ru-RU" sz="2000" dirty="0" smtClean="0"/>
          </a:p>
          <a:p>
            <a:r>
              <a:rPr lang="ru-RU" sz="2000" i="1" dirty="0" smtClean="0"/>
              <a:t>- Кто хочет разговаривать, тот должен выговаривать</a:t>
            </a:r>
            <a:endParaRPr lang="ru-RU" sz="2000" dirty="0" smtClean="0"/>
          </a:p>
          <a:p>
            <a:r>
              <a:rPr lang="ru-RU" sz="2000" i="1" dirty="0" smtClean="0"/>
              <a:t>Всё правильно и внятно, чтоб было всем понятно. Мы будем разговаривать, и будем выговаривать</a:t>
            </a:r>
            <a:endParaRPr lang="ru-RU" sz="2000" dirty="0" smtClean="0"/>
          </a:p>
          <a:p>
            <a:r>
              <a:rPr lang="ru-RU" sz="2000" i="1" dirty="0" smtClean="0"/>
              <a:t>Так правильно и внятно, чтоб было всем понятно.</a:t>
            </a:r>
            <a:endParaRPr lang="ru-RU" sz="2000" dirty="0" smtClean="0"/>
          </a:p>
          <a:p>
            <a:r>
              <a:rPr lang="ru-RU" sz="2000" dirty="0" smtClean="0"/>
              <a:t>Это весёлые стишки, с которых можно начать знакомство со скороговорками.</a:t>
            </a:r>
          </a:p>
          <a:p>
            <a:endParaRPr lang="ru-RU"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89034"/>
          </a:xfrm>
        </p:spPr>
        <p:txBody>
          <a:bodyPr/>
          <a:lstStyle/>
          <a:p>
            <a:r>
              <a:rPr lang="ru-RU" sz="2800" b="1" i="1" dirty="0" smtClean="0">
                <a:solidFill>
                  <a:srgbClr val="7030A0"/>
                </a:solidFill>
              </a:rPr>
              <a:t>Примерное собрание скороговорок по развитию речи.</a:t>
            </a:r>
            <a:r>
              <a:rPr lang="ru-RU" dirty="0" smtClean="0"/>
              <a:t/>
            </a:r>
            <a:br>
              <a:rPr lang="ru-RU" dirty="0" smtClean="0"/>
            </a:br>
            <a:endParaRPr lang="ru-RU" dirty="0"/>
          </a:p>
        </p:txBody>
      </p:sp>
      <p:sp>
        <p:nvSpPr>
          <p:cNvPr id="3" name="Содержимое 2"/>
          <p:cNvSpPr>
            <a:spLocks noGrp="1"/>
          </p:cNvSpPr>
          <p:nvPr>
            <p:ph idx="1"/>
          </p:nvPr>
        </p:nvSpPr>
        <p:spPr>
          <a:xfrm>
            <a:off x="457200" y="1428736"/>
            <a:ext cx="8229600" cy="4697427"/>
          </a:xfrm>
        </p:spPr>
        <p:txBody>
          <a:bodyPr/>
          <a:lstStyle/>
          <a:p>
            <a:r>
              <a:rPr lang="ru-RU" sz="1600" dirty="0" smtClean="0"/>
              <a:t>- Водовоз вёз воду из водопровода.</a:t>
            </a:r>
          </a:p>
          <a:p>
            <a:r>
              <a:rPr lang="ru-RU" sz="1600" dirty="0" smtClean="0"/>
              <a:t>- Грабли – грести, метла – мести.</a:t>
            </a:r>
          </a:p>
          <a:p>
            <a:r>
              <a:rPr lang="ru-RU" sz="1600" dirty="0" smtClean="0"/>
              <a:t>Вёсла – везти, полозья – ползти.</a:t>
            </a:r>
          </a:p>
          <a:p>
            <a:r>
              <a:rPr lang="ru-RU" sz="1600" dirty="0" smtClean="0"/>
              <a:t>- Кукушка кукушонку купила капюшон.</a:t>
            </a:r>
          </a:p>
          <a:p>
            <a:r>
              <a:rPr lang="ru-RU" sz="1600" dirty="0" smtClean="0"/>
              <a:t>Надел кукушонок капюшон, как в капюшоне он смешон.</a:t>
            </a:r>
          </a:p>
          <a:p>
            <a:r>
              <a:rPr lang="ru-RU" sz="1600" dirty="0" smtClean="0"/>
              <a:t>- На дворе – трава, на траве – дрова.</a:t>
            </a:r>
          </a:p>
          <a:p>
            <a:r>
              <a:rPr lang="ru-RU" sz="1600" dirty="0" smtClean="0"/>
              <a:t>Не руби дрова на траве двора.</a:t>
            </a:r>
          </a:p>
          <a:p>
            <a:r>
              <a:rPr lang="ru-RU" sz="1600" dirty="0" smtClean="0"/>
              <a:t>- Перепёлка перепелят прятала от ребят.</a:t>
            </a:r>
          </a:p>
          <a:p>
            <a:r>
              <a:rPr lang="ru-RU" sz="1600" dirty="0" smtClean="0"/>
              <a:t>- Проворонила ворона воронёнка.</a:t>
            </a:r>
          </a:p>
          <a:p>
            <a:r>
              <a:rPr lang="ru-RU" sz="1600" dirty="0" smtClean="0"/>
              <a:t>- У Кондрата куртка коротковата.</a:t>
            </a:r>
          </a:p>
          <a:p>
            <a:r>
              <a:rPr lang="ru-RU" sz="1600" dirty="0" smtClean="0"/>
              <a:t>- У осы не усы, не усищи. А усики.</a:t>
            </a:r>
          </a:p>
          <a:p>
            <a:r>
              <a:rPr lang="ru-RU" sz="1600" dirty="0" smtClean="0"/>
              <a:t>- Хохлатые хохотушки хохотали, хохотали.</a:t>
            </a:r>
          </a:p>
          <a:p>
            <a:r>
              <a:rPr lang="ru-RU" sz="1600" dirty="0" smtClean="0"/>
              <a:t>- Белые бараны били в барабаны.</a:t>
            </a:r>
          </a:p>
          <a:p>
            <a:r>
              <a:rPr lang="ru-RU" sz="1600" dirty="0" smtClean="0"/>
              <a:t>- Бублик, баранку, батон и буханку</a:t>
            </a:r>
          </a:p>
          <a:p>
            <a:r>
              <a:rPr lang="ru-RU" sz="1600" dirty="0" smtClean="0"/>
              <a:t>Пекарь из теста испёк спозаранку.</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46158"/>
          </a:xfrm>
        </p:spPr>
        <p:txBody>
          <a:bodyPr/>
          <a:lstStyle/>
          <a:p>
            <a:r>
              <a:rPr lang="ru-RU" dirty="0" smtClean="0">
                <a:solidFill>
                  <a:srgbClr val="00B0F0"/>
                </a:solidFill>
              </a:rPr>
              <a:t>Пояснительная записка</a:t>
            </a:r>
            <a:endParaRPr lang="ru-RU" dirty="0">
              <a:solidFill>
                <a:srgbClr val="00B0F0"/>
              </a:solidFill>
            </a:endParaRPr>
          </a:p>
        </p:txBody>
      </p:sp>
      <p:sp>
        <p:nvSpPr>
          <p:cNvPr id="3" name="Содержимое 2"/>
          <p:cNvSpPr>
            <a:spLocks noGrp="1"/>
          </p:cNvSpPr>
          <p:nvPr>
            <p:ph idx="1"/>
          </p:nvPr>
        </p:nvSpPr>
        <p:spPr>
          <a:xfrm>
            <a:off x="457200" y="1285860"/>
            <a:ext cx="8229600" cy="4840303"/>
          </a:xfrm>
        </p:spPr>
        <p:txBody>
          <a:bodyPr/>
          <a:lstStyle/>
          <a:p>
            <a:pPr>
              <a:buNone/>
            </a:pPr>
            <a:r>
              <a:rPr lang="ru-RU" sz="1600" dirty="0" smtClean="0"/>
              <a:t>        Исследованиями установлено, что правильное произношение звуков очень важно для формирования полноценной личности. Ребёнок с хорошей, внятной речью легче вступает в контакт со сверстниками и взрослыми, может понятно выразить свои мысли, желания. Дефекты в звукопроизношении затрудняют контакт. Часто у детей с проблемами в звукопроизношении наблюдается задержка в психическом развитии.</a:t>
            </a:r>
          </a:p>
          <a:p>
            <a:pPr>
              <a:buNone/>
            </a:pPr>
            <a:r>
              <a:rPr lang="ru-RU" sz="1600" dirty="0" smtClean="0"/>
              <a:t>       Развитие правильного звукопроизношения очень важно и при поступлении ребёнка в школу. Одной из причин неуспеваемости по русскому языку в начальной школе является недостаточно чёткое произношение звуков. Таким детям трудно определить количество звуков в слове, их последовательность, подобрать слово с заданным звуком. Дети с плохо или недостаточно развитым фонематическим слухом затрудняются в овладении навыками письма в школе.</a:t>
            </a:r>
          </a:p>
          <a:p>
            <a:pPr>
              <a:buNone/>
            </a:pPr>
            <a:r>
              <a:rPr lang="ru-RU" sz="1600" dirty="0" smtClean="0"/>
              <a:t>        Исследования учёных показывают, что 20% детей, поступающих в школу, имеют дефекты в звукопроизношении, что доказывает необходимости работы по обучению детей правильному звукопроизношению. В этом хорошо помогают различные тренировочные упражнения, такие как:</a:t>
            </a:r>
          </a:p>
          <a:p>
            <a:pPr>
              <a:buNone/>
            </a:pPr>
            <a:r>
              <a:rPr lang="ru-RU" sz="1600" b="1" dirty="0" smtClean="0">
                <a:solidFill>
                  <a:srgbClr val="FF0000"/>
                </a:solidFill>
              </a:rPr>
              <a:t>       - Артикуляционные гимнастики и упражнения.</a:t>
            </a:r>
          </a:p>
          <a:p>
            <a:pPr>
              <a:buNone/>
            </a:pPr>
            <a:r>
              <a:rPr lang="ru-RU" sz="1600" b="1" dirty="0" smtClean="0">
                <a:solidFill>
                  <a:srgbClr val="FF0000"/>
                </a:solidFill>
              </a:rPr>
              <a:t>       - </a:t>
            </a:r>
            <a:r>
              <a:rPr lang="ru-RU" sz="1600" b="1" dirty="0" err="1" smtClean="0">
                <a:solidFill>
                  <a:srgbClr val="FF0000"/>
                </a:solidFill>
              </a:rPr>
              <a:t>Чистоговорки</a:t>
            </a:r>
            <a:r>
              <a:rPr lang="ru-RU" sz="1600" b="1" dirty="0" smtClean="0">
                <a:solidFill>
                  <a:srgbClr val="FF0000"/>
                </a:solidFill>
              </a:rPr>
              <a:t>.</a:t>
            </a:r>
          </a:p>
          <a:p>
            <a:pPr>
              <a:buNone/>
            </a:pPr>
            <a:r>
              <a:rPr lang="ru-RU" sz="1600" b="1" dirty="0" smtClean="0">
                <a:solidFill>
                  <a:srgbClr val="FF0000"/>
                </a:solidFill>
              </a:rPr>
              <a:t>       - Скороговорки.</a:t>
            </a:r>
          </a:p>
          <a:p>
            <a:endParaRPr lang="ru-RU"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46158"/>
          </a:xfrm>
        </p:spPr>
        <p:txBody>
          <a:bodyPr/>
          <a:lstStyle/>
          <a:p>
            <a:r>
              <a:rPr lang="ru-RU" dirty="0" smtClean="0"/>
              <a:t>Артикуляционная гимнастика</a:t>
            </a:r>
            <a:endParaRPr lang="ru-RU" dirty="0"/>
          </a:p>
        </p:txBody>
      </p:sp>
      <p:sp>
        <p:nvSpPr>
          <p:cNvPr id="3" name="Содержимое 2"/>
          <p:cNvSpPr>
            <a:spLocks noGrp="1"/>
          </p:cNvSpPr>
          <p:nvPr>
            <p:ph idx="1"/>
          </p:nvPr>
        </p:nvSpPr>
        <p:spPr/>
        <p:txBody>
          <a:bodyPr/>
          <a:lstStyle/>
          <a:p>
            <a:pPr>
              <a:buNone/>
            </a:pPr>
            <a:r>
              <a:rPr lang="ru-RU" sz="1600" b="1" i="1" dirty="0" smtClean="0">
                <a:solidFill>
                  <a:srgbClr val="FF0000"/>
                </a:solidFill>
              </a:rPr>
              <a:t>                                    1. Артикуляционные гимнастики и упражнения</a:t>
            </a:r>
            <a:r>
              <a:rPr lang="ru-RU" sz="1600" i="1" dirty="0" smtClean="0"/>
              <a:t>.</a:t>
            </a:r>
            <a:endParaRPr lang="ru-RU" sz="1600" dirty="0" smtClean="0"/>
          </a:p>
          <a:p>
            <a:pPr>
              <a:buNone/>
            </a:pPr>
            <a:r>
              <a:rPr lang="ru-RU" sz="1600" dirty="0" smtClean="0"/>
              <a:t>       Чтобы ребёнок научился произносить сложные звуки, его губы и язык должны быть сильными и гибкими, долго удерживать необходимое положение, без труда совершать многократные переходы от одного движения к другому. Всему этому помогут научиться артикуляционные гимнастики и упражнения.</a:t>
            </a:r>
          </a:p>
          <a:p>
            <a:pPr algn="ctr">
              <a:buNone/>
            </a:pPr>
            <a:r>
              <a:rPr lang="ru-RU" sz="1600" b="1" i="1" dirty="0" smtClean="0">
                <a:solidFill>
                  <a:srgbClr val="FF0000"/>
                </a:solidFill>
              </a:rPr>
              <a:t>                              Причины, по которым необходимо заниматься артикуляционной гимнастикой.</a:t>
            </a:r>
            <a:endParaRPr lang="ru-RU" sz="1600" b="1" dirty="0" smtClean="0">
              <a:solidFill>
                <a:srgbClr val="FF0000"/>
              </a:solidFill>
            </a:endParaRPr>
          </a:p>
          <a:p>
            <a:pPr>
              <a:buNone/>
            </a:pPr>
            <a:r>
              <a:rPr lang="ru-RU" sz="1600" dirty="0" smtClean="0"/>
              <a:t>       1. Благодаря своевременным занятиям артикуляционной гимнастикой и упражнениями по развитию речевого аппарата дети сами могут научиться говорить чисто и правильно, без помощи специалиста.</a:t>
            </a:r>
          </a:p>
          <a:p>
            <a:pPr>
              <a:buNone/>
            </a:pPr>
            <a:r>
              <a:rPr lang="ru-RU" sz="1600" dirty="0" smtClean="0"/>
              <a:t>       2. Артикуляционная гимнастика очень полезна также детям с правильным, но вялым звукопроизношением, про которых говорят, что у них “каша во рту”.</a:t>
            </a:r>
          </a:p>
          <a:p>
            <a:pPr>
              <a:buNone/>
            </a:pPr>
            <a:r>
              <a:rPr lang="ru-RU" sz="1600" dirty="0" smtClean="0"/>
              <a:t>      Надо помнить, что чёткое произношение звуков является основой при обучении письму на начальном этапе.</a:t>
            </a:r>
          </a:p>
          <a:p>
            <a:pPr>
              <a:buNone/>
            </a:pPr>
            <a:r>
              <a:rPr lang="ru-RU" sz="1600" dirty="0" smtClean="0"/>
              <a:t>      3. Занятия артикуляционной гимнастикой позволят детям научиться говорить правильно, четко и красиво.</a:t>
            </a:r>
          </a:p>
          <a:p>
            <a:endParaRPr lang="ru-RU"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89034"/>
          </a:xfrm>
        </p:spPr>
        <p:txBody>
          <a:bodyPr/>
          <a:lstStyle/>
          <a:p>
            <a:r>
              <a:rPr lang="ru-RU" sz="3200" i="1" dirty="0" smtClean="0">
                <a:solidFill>
                  <a:schemeClr val="tx2">
                    <a:lumMod val="60000"/>
                    <a:lumOff val="40000"/>
                  </a:schemeClr>
                </a:solidFill>
              </a:rPr>
              <a:t>Как правильно заниматься артикуляционной гимнастикой:</a:t>
            </a:r>
            <a:r>
              <a:rPr lang="ru-RU" sz="3200" dirty="0" smtClean="0">
                <a:solidFill>
                  <a:schemeClr val="tx2">
                    <a:lumMod val="60000"/>
                    <a:lumOff val="40000"/>
                  </a:schemeClr>
                </a:solidFill>
              </a:rPr>
              <a:t/>
            </a:r>
            <a:br>
              <a:rPr lang="ru-RU" sz="3200" dirty="0" smtClean="0">
                <a:solidFill>
                  <a:schemeClr val="tx2">
                    <a:lumMod val="60000"/>
                    <a:lumOff val="40000"/>
                  </a:schemeClr>
                </a:solidFill>
              </a:rPr>
            </a:br>
            <a:endParaRPr lang="ru-RU" sz="3200" dirty="0">
              <a:solidFill>
                <a:schemeClr val="tx2">
                  <a:lumMod val="60000"/>
                  <a:lumOff val="40000"/>
                </a:schemeClr>
              </a:solidFill>
            </a:endParaRPr>
          </a:p>
        </p:txBody>
      </p:sp>
      <p:sp>
        <p:nvSpPr>
          <p:cNvPr id="3" name="Содержимое 2"/>
          <p:cNvSpPr>
            <a:spLocks noGrp="1"/>
          </p:cNvSpPr>
          <p:nvPr>
            <p:ph idx="1"/>
          </p:nvPr>
        </p:nvSpPr>
        <p:spPr>
          <a:xfrm>
            <a:off x="457200" y="1500174"/>
            <a:ext cx="8229600" cy="4625989"/>
          </a:xfrm>
        </p:spPr>
        <p:txBody>
          <a:bodyPr/>
          <a:lstStyle/>
          <a:p>
            <a:pPr>
              <a:buNone/>
            </a:pPr>
            <a:r>
              <a:rPr lang="ru-RU" sz="1400" dirty="0" smtClean="0"/>
              <a:t>      - Сначала знакомим ребёнка с основными положениями губ и языка с помощью весёлых историй о Язычке. На этом этапе он должен повторять упражнения 2-3 раза. Затем повторяйте с ним все упражнения не менее 5-6 раз.</a:t>
            </a:r>
          </a:p>
          <a:p>
            <a:pPr>
              <a:buNone/>
            </a:pPr>
            <a:r>
              <a:rPr lang="ru-RU" sz="1400" dirty="0" smtClean="0"/>
              <a:t>      Не забываем выполнять задания, направленные на развитие голоса, дыхания и речевого слуха. Это очень важно для правильного звукопроизношения.</a:t>
            </a:r>
          </a:p>
          <a:p>
            <a:pPr algn="ctr">
              <a:buNone/>
            </a:pPr>
            <a:r>
              <a:rPr lang="ru-RU" sz="1400" dirty="0" smtClean="0"/>
              <a:t>         </a:t>
            </a:r>
            <a:r>
              <a:rPr lang="ru-RU" sz="1400" b="1" dirty="0" smtClean="0">
                <a:solidFill>
                  <a:srgbClr val="FF0000"/>
                </a:solidFill>
              </a:rPr>
              <a:t>Все упражнения для развития артикуляционного аппарата направлены на решение </a:t>
            </a:r>
            <a:r>
              <a:rPr lang="ru-RU" sz="1400" b="1" i="1" dirty="0" smtClean="0">
                <a:solidFill>
                  <a:srgbClr val="FF0000"/>
                </a:solidFill>
              </a:rPr>
              <a:t>трех задач и, соответственно, делятся на три группы.</a:t>
            </a:r>
            <a:endParaRPr lang="ru-RU" sz="1400" b="1" dirty="0" smtClean="0">
              <a:solidFill>
                <a:srgbClr val="FF0000"/>
              </a:solidFill>
            </a:endParaRPr>
          </a:p>
          <a:p>
            <a:pPr>
              <a:buNone/>
            </a:pPr>
            <a:r>
              <a:rPr lang="ru-RU" sz="1400" dirty="0" smtClean="0"/>
              <a:t>       - </a:t>
            </a:r>
            <a:r>
              <a:rPr lang="ru-RU" sz="1400" dirty="0" smtClean="0">
                <a:solidFill>
                  <a:srgbClr val="7030A0"/>
                </a:solidFill>
              </a:rPr>
              <a:t>-</a:t>
            </a:r>
            <a:r>
              <a:rPr lang="ru-RU" sz="1400" b="1" dirty="0" smtClean="0">
                <a:solidFill>
                  <a:srgbClr val="7030A0"/>
                </a:solidFill>
              </a:rPr>
              <a:t>Развитие подвижности языка </a:t>
            </a:r>
            <a:r>
              <a:rPr lang="ru-RU" sz="1400" dirty="0" smtClean="0"/>
              <a:t>(умение делать язык широким и узким, удерживать широкий язык за нижними резцами, поднимать за верхние зубы, отодвигать его назад и вглубь рта).</a:t>
            </a:r>
          </a:p>
          <a:p>
            <a:pPr>
              <a:buNone/>
            </a:pPr>
            <a:r>
              <a:rPr lang="ru-RU" sz="1400" b="1" dirty="0" smtClean="0">
                <a:solidFill>
                  <a:srgbClr val="7030A0"/>
                </a:solidFill>
              </a:rPr>
              <a:t>         - Развитие достаточной подвижности губ </a:t>
            </a:r>
            <a:r>
              <a:rPr lang="ru-RU" sz="1400" dirty="0" smtClean="0"/>
              <a:t>(умение вытягивать их вперед, округлять, растягивать в улыбку, образовывать нижней губой щель с передними верхними зубами).</a:t>
            </a:r>
          </a:p>
          <a:p>
            <a:pPr>
              <a:buNone/>
            </a:pPr>
            <a:r>
              <a:rPr lang="ru-RU" sz="1400" b="1" dirty="0" smtClean="0">
                <a:solidFill>
                  <a:srgbClr val="FF0000"/>
                </a:solidFill>
              </a:rPr>
              <a:t>        </a:t>
            </a:r>
            <a:r>
              <a:rPr lang="ru-RU" sz="1400" b="1" dirty="0" smtClean="0">
                <a:solidFill>
                  <a:srgbClr val="7030A0"/>
                </a:solidFill>
              </a:rPr>
              <a:t>- Развитие умения удерживать нижнюю челюсть в определенном положении, что важно для произношения звуков</a:t>
            </a:r>
            <a:r>
              <a:rPr lang="ru-RU" sz="1400" dirty="0" smtClean="0"/>
              <a:t>. Проводя с ребёнком упражнения и гимнастики для развития его речевого аппарата и профилактики речевых проблем, нужно помнить следующее: надо начинать занятия со статических упражнений (где язычок не выполняет постоянные движения, а лишь занимает то или иное положение) и переходить к динамическим лишь тогда, когда малыш освоит первый этап. Упражнения для губ можно делать в любом случае.</a:t>
            </a:r>
          </a:p>
          <a:p>
            <a:pPr>
              <a:buNone/>
            </a:pPr>
            <a:r>
              <a:rPr lang="ru-RU" sz="1400" dirty="0" smtClean="0"/>
              <a:t>        Далее приводятся различные игровые упражнения для развития артикуляционного аппарата, следствием чего является улучшение звукопроизношения, которые целесообразно использовать на занятиях по развитию речи.</a:t>
            </a:r>
          </a:p>
          <a:p>
            <a:endParaRPr lang="ru-RU"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8229600" cy="703282"/>
          </a:xfrm>
        </p:spPr>
        <p:txBody>
          <a:bodyPr/>
          <a:lstStyle/>
          <a:p>
            <a:r>
              <a:rPr lang="ru-RU" sz="3600" b="1" i="1" dirty="0" smtClean="0">
                <a:solidFill>
                  <a:srgbClr val="FF0000"/>
                </a:solidFill>
              </a:rPr>
              <a:t>Сказочные истории из жизни Язычка.</a:t>
            </a:r>
            <a:r>
              <a:rPr lang="ru-RU" sz="3600" b="1" dirty="0" smtClean="0">
                <a:solidFill>
                  <a:srgbClr val="FF0000"/>
                </a:solidFill>
              </a:rPr>
              <a:t/>
            </a:r>
            <a:br>
              <a:rPr lang="ru-RU" sz="3600" b="1" dirty="0" smtClean="0">
                <a:solidFill>
                  <a:srgbClr val="FF0000"/>
                </a:solidFill>
              </a:rPr>
            </a:br>
            <a:endParaRPr lang="ru-RU" sz="3600" b="1" dirty="0">
              <a:solidFill>
                <a:srgbClr val="FF0000"/>
              </a:solidFill>
            </a:endParaRPr>
          </a:p>
        </p:txBody>
      </p:sp>
      <p:sp>
        <p:nvSpPr>
          <p:cNvPr id="3" name="Содержимое 2"/>
          <p:cNvSpPr>
            <a:spLocks noGrp="1"/>
          </p:cNvSpPr>
          <p:nvPr>
            <p:ph idx="1"/>
          </p:nvPr>
        </p:nvSpPr>
        <p:spPr/>
        <p:txBody>
          <a:bodyPr/>
          <a:lstStyle/>
          <a:p>
            <a:pPr algn="ctr">
              <a:buNone/>
            </a:pPr>
            <a:r>
              <a:rPr lang="ru-RU" sz="2000" b="1" i="1" dirty="0" smtClean="0">
                <a:solidFill>
                  <a:srgbClr val="7030A0"/>
                </a:solidFill>
              </a:rPr>
              <a:t>    История №1 “Домик для Язычка”.</a:t>
            </a:r>
            <a:endParaRPr lang="ru-RU" sz="2000" b="1" dirty="0" smtClean="0">
              <a:solidFill>
                <a:srgbClr val="7030A0"/>
              </a:solidFill>
            </a:endParaRPr>
          </a:p>
          <a:p>
            <a:pPr>
              <a:buNone/>
            </a:pPr>
            <a:r>
              <a:rPr lang="ru-RU" sz="2000" dirty="0" smtClean="0"/>
              <a:t>          Жил – был Язычок, очень грустный Язычок. Да и откуда взяться веселью, если не было у него своего домика? Язычку ничего не оставалось, как жить на улице, а там: осенью – дождь, зимой – снег. Плохо было Язычку. Он часто простужался и болел. Но вот однажды нашёл Язычок себе домик – (какой?) – рот и очень обрадовался. Дом должен быть крепостью, поэтому Язычок установил две двери – (какие?) - первая дверь – губы, вторая – зубы. В доме Язычка не было окон, но зато были построенные стены: они могли раздуваться, как шарики.</a:t>
            </a:r>
          </a:p>
          <a:p>
            <a:pPr>
              <a:buNone/>
            </a:pPr>
            <a:r>
              <a:rPr lang="ru-RU" sz="2000" dirty="0" smtClean="0"/>
              <a:t>     Как они называются? Правильно, это щёки. А потолок был твёрдым и назывался нёбо. В домике у Язычка было тепло и не было сквозняков.</a:t>
            </a:r>
          </a:p>
          <a:p>
            <a:endParaRPr lang="ru-RU"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631844"/>
          </a:xfrm>
        </p:spPr>
        <p:txBody>
          <a:bodyPr/>
          <a:lstStyle/>
          <a:p>
            <a:r>
              <a:rPr lang="ru-RU" sz="2000" b="1" i="1" dirty="0" smtClean="0">
                <a:solidFill>
                  <a:srgbClr val="7030A0"/>
                </a:solidFill>
              </a:rPr>
              <a:t>История №2 “Язычок делает ремонт”.</a:t>
            </a:r>
            <a:r>
              <a:rPr lang="ru-RU" sz="2000" dirty="0" smtClean="0"/>
              <a:t/>
            </a:r>
            <a:br>
              <a:rPr lang="ru-RU" sz="2000" dirty="0" smtClean="0"/>
            </a:br>
            <a:r>
              <a:rPr lang="ru-RU" sz="2000" dirty="0" smtClean="0"/>
              <a:t>Из-за постоянной сырости Язычку часто приходилось делать ремонт. Прежде всего он проветривал свой дом, для чего открывал сначала первую дверь – губы, а потом вторую – зубы. После этого он тщательно протирал их сначала с наружной, а потом с внутренней стороны (дети под руководством учителя делают соответствующие движения, то есть проводят языком по внутренней и наружной стороне губ и зубов). Потом Язычок брал большую кисть и красил потолок – нёбо. Красить надо было хорошо и для этого он крепко прижимал кисточку ( широко открыв рот, ребёнок двигает языком 5-10 раз вперёд – назад – упражнение “Маляр”). Выполнив эту работу, Язычок приступал к оклейке стен – щёк обоями. Делал он это очень аккуратно (дети двигают язычок сверху вниз по внутренней стороне обеих щёк).</a:t>
            </a:r>
            <a:br>
              <a:rPr lang="ru-RU" sz="2000" dirty="0" smtClean="0"/>
            </a:br>
            <a:r>
              <a:rPr lang="ru-RU" sz="2000" dirty="0" smtClean="0"/>
              <a:t>После ремонта Язычок мыл пол (дети двигают кончик язычка из стороны в сторону под языком и возле передних зубов, открыв при этом рот).</a:t>
            </a:r>
            <a:br>
              <a:rPr lang="ru-RU" sz="2000" dirty="0" smtClean="0"/>
            </a:br>
            <a:endParaRPr lang="ru-RU"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071570"/>
          </a:xfrm>
        </p:spPr>
        <p:txBody>
          <a:bodyPr/>
          <a:lstStyle/>
          <a:p>
            <a:r>
              <a:rPr lang="ru-RU" sz="2800" b="1" i="1" dirty="0" smtClean="0">
                <a:solidFill>
                  <a:srgbClr val="7030A0"/>
                </a:solidFill>
              </a:rPr>
              <a:t>Артикуляционные гимнастики и упражнения, основанные на звукопроизношении.</a:t>
            </a:r>
            <a:endParaRPr lang="ru-RU" sz="2800" b="1" dirty="0">
              <a:solidFill>
                <a:srgbClr val="7030A0"/>
              </a:solidFill>
            </a:endParaRPr>
          </a:p>
        </p:txBody>
      </p:sp>
      <p:pic>
        <p:nvPicPr>
          <p:cNvPr id="30722" name="Picture 2" descr="C:\Users\NK-CITY\Desktop\page-210.jpg"/>
          <p:cNvPicPr>
            <a:picLocks noGrp="1" noChangeAspect="1" noChangeArrowheads="1"/>
          </p:cNvPicPr>
          <p:nvPr>
            <p:ph idx="1"/>
          </p:nvPr>
        </p:nvPicPr>
        <p:blipFill>
          <a:blip r:embed="rId2"/>
          <a:srcRect/>
          <a:stretch>
            <a:fillRect/>
          </a:stretch>
        </p:blipFill>
        <p:spPr bwMode="auto">
          <a:xfrm>
            <a:off x="1214414" y="1428736"/>
            <a:ext cx="3233448" cy="4525963"/>
          </a:xfrm>
          <a:prstGeom prst="rect">
            <a:avLst/>
          </a:prstGeom>
          <a:noFill/>
        </p:spPr>
      </p:pic>
      <p:pic>
        <p:nvPicPr>
          <p:cNvPr id="30723" name="Picture 3" descr="C:\Users\NK-CITY\Desktop\186892957.286836522.jpeg"/>
          <p:cNvPicPr>
            <a:picLocks noChangeAspect="1" noChangeArrowheads="1"/>
          </p:cNvPicPr>
          <p:nvPr/>
        </p:nvPicPr>
        <p:blipFill>
          <a:blip r:embed="rId3"/>
          <a:srcRect/>
          <a:stretch>
            <a:fillRect/>
          </a:stretch>
        </p:blipFill>
        <p:spPr bwMode="auto">
          <a:xfrm>
            <a:off x="5072066" y="1571612"/>
            <a:ext cx="3000396" cy="419880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89034"/>
          </a:xfrm>
        </p:spPr>
        <p:txBody>
          <a:bodyPr/>
          <a:lstStyle/>
          <a:p>
            <a:r>
              <a:rPr lang="ru-RU" sz="2800" b="1" i="1" dirty="0" smtClean="0">
                <a:solidFill>
                  <a:srgbClr val="7030A0"/>
                </a:solidFill>
              </a:rPr>
              <a:t>Артикуляционные гимнастики и упражнения, основанные на звукопроизношении.</a:t>
            </a:r>
            <a:endParaRPr lang="ru-RU" sz="2800" dirty="0"/>
          </a:p>
        </p:txBody>
      </p:sp>
      <p:pic>
        <p:nvPicPr>
          <p:cNvPr id="31746" name="Picture 2" descr="C:\Users\NK-CITY\Desktop\186892957.286836605.jpeg"/>
          <p:cNvPicPr>
            <a:picLocks noGrp="1" noChangeAspect="1" noChangeArrowheads="1"/>
          </p:cNvPicPr>
          <p:nvPr>
            <p:ph idx="1"/>
          </p:nvPr>
        </p:nvPicPr>
        <p:blipFill>
          <a:blip r:embed="rId2"/>
          <a:srcRect/>
          <a:stretch>
            <a:fillRect/>
          </a:stretch>
        </p:blipFill>
        <p:spPr bwMode="auto">
          <a:xfrm>
            <a:off x="1357290" y="1571612"/>
            <a:ext cx="3262465" cy="4525963"/>
          </a:xfrm>
          <a:prstGeom prst="rect">
            <a:avLst/>
          </a:prstGeom>
          <a:noFill/>
        </p:spPr>
      </p:pic>
      <p:pic>
        <p:nvPicPr>
          <p:cNvPr id="31747" name="Picture 3" descr="C:\Users\NK-CITY\Desktop\186892957.286836676.jpeg"/>
          <p:cNvPicPr>
            <a:picLocks noChangeAspect="1" noChangeArrowheads="1"/>
          </p:cNvPicPr>
          <p:nvPr/>
        </p:nvPicPr>
        <p:blipFill>
          <a:blip r:embed="rId3"/>
          <a:srcRect/>
          <a:stretch>
            <a:fillRect/>
          </a:stretch>
        </p:blipFill>
        <p:spPr bwMode="auto">
          <a:xfrm>
            <a:off x="5000628" y="1571612"/>
            <a:ext cx="3199018" cy="447676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89034"/>
          </a:xfrm>
        </p:spPr>
        <p:txBody>
          <a:bodyPr/>
          <a:lstStyle/>
          <a:p>
            <a:r>
              <a:rPr lang="ru-RU" sz="2800" b="1" i="1" dirty="0" smtClean="0">
                <a:solidFill>
                  <a:srgbClr val="7030A0"/>
                </a:solidFill>
              </a:rPr>
              <a:t>Артикуляционные игры и упражнения, основанные на воображении и представлении.</a:t>
            </a:r>
            <a:endParaRPr lang="ru-RU" sz="2800" b="1" dirty="0">
              <a:solidFill>
                <a:srgbClr val="7030A0"/>
              </a:solidFill>
            </a:endParaRPr>
          </a:p>
        </p:txBody>
      </p:sp>
      <p:sp>
        <p:nvSpPr>
          <p:cNvPr id="3" name="Содержимое 2"/>
          <p:cNvSpPr>
            <a:spLocks noGrp="1"/>
          </p:cNvSpPr>
          <p:nvPr>
            <p:ph idx="1"/>
          </p:nvPr>
        </p:nvSpPr>
        <p:spPr>
          <a:xfrm>
            <a:off x="457200" y="1428736"/>
            <a:ext cx="8229600" cy="4697427"/>
          </a:xfrm>
        </p:spPr>
        <p:txBody>
          <a:bodyPr/>
          <a:lstStyle/>
          <a:p>
            <a:pPr>
              <a:buNone/>
            </a:pPr>
            <a:r>
              <a:rPr lang="ru-RU" sz="1600" dirty="0" smtClean="0"/>
              <a:t>      - “</a:t>
            </a:r>
            <a:r>
              <a:rPr lang="ru-RU" sz="1600" b="1" dirty="0" smtClean="0">
                <a:solidFill>
                  <a:srgbClr val="FF0000"/>
                </a:solidFill>
              </a:rPr>
              <a:t>Футбол” </a:t>
            </a:r>
            <a:r>
              <a:rPr lang="ru-RU" sz="1600" dirty="0" smtClean="0"/>
              <a:t>(Играем в футбол – забиваем голы то в левые ворота, то в правые. Нужно ударять язычком по очереди то в левую щёку, то в правую).</a:t>
            </a:r>
          </a:p>
          <a:p>
            <a:pPr>
              <a:buNone/>
            </a:pPr>
            <a:r>
              <a:rPr lang="ru-RU" sz="1600" dirty="0" smtClean="0"/>
              <a:t>      </a:t>
            </a:r>
            <a:r>
              <a:rPr lang="ru-RU" sz="1600" b="1" dirty="0" smtClean="0">
                <a:solidFill>
                  <a:srgbClr val="FF0000"/>
                </a:solidFill>
              </a:rPr>
              <a:t>- “Грибок”</a:t>
            </a:r>
            <a:r>
              <a:rPr lang="ru-RU" sz="1600" dirty="0" smtClean="0"/>
              <a:t> (Язык представляем в виде гриба. Для этого язычок присасывается к нёбу и удерживается в таком положении. При этом нужно открыть рот как можно шире, не отрывая язычок от нёба).</a:t>
            </a:r>
          </a:p>
          <a:p>
            <a:pPr>
              <a:buNone/>
            </a:pPr>
            <a:r>
              <a:rPr lang="ru-RU" sz="1600" b="1" dirty="0" smtClean="0">
                <a:solidFill>
                  <a:srgbClr val="FF0000"/>
                </a:solidFill>
              </a:rPr>
              <a:t>    - “Сладкое варенье” </a:t>
            </a:r>
            <a:r>
              <a:rPr lang="ru-RU" sz="1600" dirty="0" smtClean="0"/>
              <a:t>(Облизываем языком сначала нижнюю губу, а потом верхнюю. И так несколько раз).</a:t>
            </a:r>
          </a:p>
          <a:p>
            <a:pPr>
              <a:buNone/>
            </a:pPr>
            <a:r>
              <a:rPr lang="ru-RU" sz="1600" b="1" dirty="0" smtClean="0">
                <a:solidFill>
                  <a:srgbClr val="FF0000"/>
                </a:solidFill>
              </a:rPr>
              <a:t>   - “Иголочка” </a:t>
            </a:r>
            <a:r>
              <a:rPr lang="ru-RU" sz="1600" dirty="0" smtClean="0"/>
              <a:t>(Превращаем язычок в иголочку. Вытягиваем его вперёд как можно дальше).</a:t>
            </a:r>
          </a:p>
          <a:p>
            <a:pPr>
              <a:buNone/>
            </a:pPr>
            <a:r>
              <a:rPr lang="ru-RU" sz="1600" b="1" dirty="0" smtClean="0">
                <a:solidFill>
                  <a:srgbClr val="FF0000"/>
                </a:solidFill>
              </a:rPr>
              <a:t>    - “Часики”</a:t>
            </a:r>
            <a:r>
              <a:rPr lang="ru-RU" sz="1600" dirty="0" smtClean="0"/>
              <a:t> (Язычок – стрелочка. Вытягиваем его вперёд и водим им влево – вправо).</a:t>
            </a:r>
          </a:p>
          <a:p>
            <a:pPr>
              <a:buNone/>
            </a:pPr>
            <a:r>
              <a:rPr lang="ru-RU" sz="1600" b="1" dirty="0" smtClean="0">
                <a:solidFill>
                  <a:srgbClr val="FF0000"/>
                </a:solidFill>
              </a:rPr>
              <a:t>      - “Толстый – тонкий” </a:t>
            </a:r>
            <a:r>
              <a:rPr lang="ru-RU" sz="1600" dirty="0" smtClean="0"/>
              <a:t>(становимся то толстыми, то тонкими. Для этого сначала надуваем губы как можно сильнее, то втягиваем их вовнутрь как можно сильнее).</a:t>
            </a:r>
          </a:p>
          <a:p>
            <a:pPr>
              <a:buNone/>
            </a:pPr>
            <a:r>
              <a:rPr lang="ru-RU" sz="1600" b="1" dirty="0" smtClean="0">
                <a:solidFill>
                  <a:srgbClr val="FF0000"/>
                </a:solidFill>
              </a:rPr>
              <a:t>     -“Забор – дудочка” </a:t>
            </a:r>
            <a:r>
              <a:rPr lang="ru-RU" sz="1600" dirty="0" smtClean="0"/>
              <a:t>(Сначала растягиваем губы в стороны, показываем зубы. Это забор.</a:t>
            </a:r>
          </a:p>
          <a:p>
            <a:pPr>
              <a:buNone/>
            </a:pPr>
            <a:r>
              <a:rPr lang="ru-RU" sz="1600" dirty="0" smtClean="0"/>
              <a:t>       Затем вытягиваем губы трубочкой и гудим: “у-у-у”).</a:t>
            </a:r>
          </a:p>
          <a:p>
            <a:endParaRPr lang="ru-RU" sz="1600" dirty="0"/>
          </a:p>
        </p:txBody>
      </p:sp>
    </p:spTree>
  </p:cSld>
  <p:clrMapOvr>
    <a:masterClrMapping/>
  </p:clrMapOvr>
</p:sld>
</file>

<file path=ppt/theme/theme1.xml><?xml version="1.0" encoding="utf-8"?>
<a:theme xmlns:a="http://schemas.openxmlformats.org/drawingml/2006/main" name="1_Тема Office">
  <a:themeElements>
    <a:clrScheme name="Другая 33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030A0"/>
      </a:hlink>
      <a:folHlink>
        <a:srgbClr val="7030A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TotalTime>
  <Words>1766</Words>
  <Application>Microsoft Office PowerPoint</Application>
  <PresentationFormat>Экран (4:3)</PresentationFormat>
  <Paragraphs>111</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1_Тема Office</vt:lpstr>
      <vt:lpstr>Слайд 1</vt:lpstr>
      <vt:lpstr>Пояснительная записка</vt:lpstr>
      <vt:lpstr>Артикуляционная гимнастика</vt:lpstr>
      <vt:lpstr>Как правильно заниматься артикуляционной гимнастикой: </vt:lpstr>
      <vt:lpstr>Сказочные истории из жизни Язычка. </vt:lpstr>
      <vt:lpstr>История №2 “Язычок делает ремонт”. Из-за постоянной сырости Язычку часто приходилось делать ремонт. Прежде всего он проветривал свой дом, для чего открывал сначала первую дверь – губы, а потом вторую – зубы. После этого он тщательно протирал их сначала с наружной, а потом с внутренней стороны (дети под руководством учителя делают соответствующие движения, то есть проводят языком по внутренней и наружной стороне губ и зубов). Потом Язычок брал большую кисть и красил потолок – нёбо. Красить надо было хорошо и для этого он крепко прижимал кисточку ( широко открыв рот, ребёнок двигает языком 5-10 раз вперёд – назад – упражнение “Маляр”). Выполнив эту работу, Язычок приступал к оклейке стен – щёк обоями. Делал он это очень аккуратно (дети двигают язычок сверху вниз по внутренней стороне обеих щёк). После ремонта Язычок мыл пол (дети двигают кончик язычка из стороны в сторону под языком и возле передних зубов, открыв при этом рот). </vt:lpstr>
      <vt:lpstr>Артикуляционные гимнастики и упражнения, основанные на звукопроизношении.</vt:lpstr>
      <vt:lpstr>Артикуляционные гимнастики и упражнения, основанные на звукопроизношении.</vt:lpstr>
      <vt:lpstr>Артикуляционные игры и упражнения, основанные на воображении и представлении.</vt:lpstr>
      <vt:lpstr>Артикуляционные игры и упражнения, основанные на сюжетно – ролевых играх. </vt:lpstr>
      <vt:lpstr>Чистоговорки.</vt:lpstr>
      <vt:lpstr>Чистоговорки, основанные только на повторении отрабатываемых звуков и не несущих смысловой нагрузки.</vt:lpstr>
      <vt:lpstr>Чистоговорки, имеющие вид обычного детского стихотворения, в котором часто повторяется отрабатываемый звук, несущие в себе обязательную смысловую нагрузку.</vt:lpstr>
      <vt:lpstr>Скороговорки.</vt:lpstr>
      <vt:lpstr>Скороговорки.</vt:lpstr>
      <vt:lpstr>Примерное собрание скороговорок по развитию речи.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Профессии</dc:title>
  <dc:creator>Фокина Лидия Петровна</dc:creator>
  <cp:keywords>Игра для дошкольников</cp:keywords>
  <cp:lastModifiedBy>NK-CITY</cp:lastModifiedBy>
  <cp:revision>45</cp:revision>
  <dcterms:created xsi:type="dcterms:W3CDTF">2014-07-06T18:18:01Z</dcterms:created>
  <dcterms:modified xsi:type="dcterms:W3CDTF">2020-11-08T16:03:56Z</dcterms:modified>
</cp:coreProperties>
</file>