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3" autoAdjust="0"/>
    <p:restoredTop sz="94660"/>
  </p:normalViewPr>
  <p:slideViewPr>
    <p:cSldViewPr>
      <p:cViewPr>
        <p:scale>
          <a:sx n="60" d="100"/>
          <a:sy n="60" d="100"/>
        </p:scale>
        <p:origin x="-63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9C4B4E-7B30-4EEB-AC47-A2F6D28D21C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6F5B44E-E97D-404C-A8D0-684266FDDF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764704"/>
            <a:ext cx="8280921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Родительское собрание</a:t>
            </a:r>
          </a:p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тему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«Детская агрессия».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1027" name="Picture 3" descr="C:\Users\DIMON\Desktop\Картинки с ТЕЛЕФОНА\image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442360"/>
            <a:ext cx="2408938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48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8208912" cy="612068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В своих методах воспитания, в предъявлении требовательности к ребёнку родители должны быть </a:t>
            </a:r>
            <a:r>
              <a:rPr lang="ru-RU" dirty="0" smtClean="0">
                <a:solidFill>
                  <a:srgbClr val="0070C0"/>
                </a:solidFill>
              </a:rPr>
              <a:t>последовательны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0070C0"/>
                </a:solidFill>
              </a:rPr>
              <a:t>едины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dirty="0" smtClean="0"/>
              <a:t>Как только в семье поселяются тайны друг от друга, уходит доверие родителей друг к другу в воспитании ребёнка, это даст возможность ребёнку лавировать между родителями, шантажировать их, врать им.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Если это удаётся длительное время, а затем налагается запрет, то, как правило, результат – проявление агрессивности со стороны ребёнка.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Коррекция агрессивности в поведении детей.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может стать агрессивным из-за серьёзных проблем в семье, из-за сложившейся ситуации в школе.</a:t>
            </a:r>
          </a:p>
          <a:p>
            <a:pPr>
              <a:buFont typeface="Arial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(чтение произведений, в которых раскрывается сила добра и слабость зла; обсуждение, собственная оценка действиям и поступкам героев)</a:t>
            </a:r>
          </a:p>
        </p:txBody>
      </p:sp>
    </p:spTree>
    <p:extLst>
      <p:ext uri="{BB962C8B-B14F-4D97-AF65-F5344CB8AC3E}">
        <p14:creationId xmlns:p14="http://schemas.microsoft.com/office/powerpoint/2010/main" val="264731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6048672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Психотехнические освобождающие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(направлены на ослабление внутренней  агрессивной напряжённости ребёнка  и на приобретение эмоциональной поведенческой стабильности). 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Это игры типа «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бросалок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кричалок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(Игра «Тир», «Цыплята», 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«Молчанка», «Где прячется злость?»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Режиссёрские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(сам придумывает игру и сам выходит из сложных ситуаций, применяя приемлемую форму поведения для героев).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хочется, чтобы всё, что было сказано, оказалось для вас полезным, заставило задуматься.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советов.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Учитесь слышать своих детей.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делать так, чтобы только вы, родители, снимали их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эмоциональное напряжение.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запрещайте детям выражать отрицательные эмоции.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Умейте принять и любить их такими, какие они есть.</a:t>
            </a: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66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04664"/>
            <a:ext cx="7920880" cy="6120680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 smtClean="0"/>
              <a:t>Для преодоления детской агрессии в педагогическом арсенале родители должны иметь: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внимание,</a:t>
            </a:r>
          </a:p>
          <a:p>
            <a:pPr>
              <a:buFont typeface="Arial" charset="0"/>
              <a:buChar char="•"/>
            </a:pPr>
            <a:r>
              <a:rPr lang="ru-RU" dirty="0"/>
              <a:t>с</a:t>
            </a:r>
            <a:r>
              <a:rPr lang="ru-RU" dirty="0" smtClean="0"/>
              <a:t>очувствие,</a:t>
            </a:r>
          </a:p>
          <a:p>
            <a:pPr>
              <a:buFont typeface="Arial" charset="0"/>
              <a:buChar char="•"/>
            </a:pPr>
            <a:r>
              <a:rPr lang="ru-RU" dirty="0"/>
              <a:t>т</a:t>
            </a:r>
            <a:r>
              <a:rPr lang="ru-RU" dirty="0" smtClean="0"/>
              <a:t>ерпение,</a:t>
            </a:r>
          </a:p>
          <a:p>
            <a:pPr>
              <a:buFont typeface="Arial" charset="0"/>
              <a:buChar char="•"/>
            </a:pPr>
            <a:r>
              <a:rPr lang="ru-RU" dirty="0"/>
              <a:t>т</a:t>
            </a:r>
            <a:r>
              <a:rPr lang="ru-RU" dirty="0" smtClean="0"/>
              <a:t>ребовательность,</a:t>
            </a:r>
          </a:p>
          <a:p>
            <a:pPr>
              <a:buFont typeface="Arial" charset="0"/>
              <a:buChar char="•"/>
            </a:pPr>
            <a:r>
              <a:rPr lang="ru-RU" dirty="0"/>
              <a:t>ч</a:t>
            </a:r>
            <a:r>
              <a:rPr lang="ru-RU" dirty="0" smtClean="0"/>
              <a:t>естность,</a:t>
            </a:r>
          </a:p>
          <a:p>
            <a:pPr>
              <a:buFont typeface="Arial" charset="0"/>
              <a:buChar char="•"/>
            </a:pPr>
            <a:r>
              <a:rPr lang="ru-RU" dirty="0"/>
              <a:t>о</a:t>
            </a:r>
            <a:r>
              <a:rPr lang="ru-RU" dirty="0" smtClean="0"/>
              <a:t>ткрытость,</a:t>
            </a:r>
          </a:p>
          <a:p>
            <a:pPr>
              <a:buFont typeface="Arial" charset="0"/>
              <a:buChar char="•"/>
            </a:pPr>
            <a:r>
              <a:rPr lang="ru-RU" dirty="0"/>
              <a:t>о</a:t>
            </a:r>
            <a:r>
              <a:rPr lang="ru-RU" dirty="0" smtClean="0"/>
              <a:t>бязательность,</a:t>
            </a:r>
          </a:p>
          <a:p>
            <a:pPr>
              <a:buFont typeface="Arial" charset="0"/>
              <a:buChar char="•"/>
            </a:pPr>
            <a:r>
              <a:rPr lang="ru-RU" dirty="0"/>
              <a:t>д</a:t>
            </a:r>
            <a:r>
              <a:rPr lang="ru-RU" dirty="0" smtClean="0"/>
              <a:t>оброту,</a:t>
            </a:r>
          </a:p>
          <a:p>
            <a:pPr>
              <a:buFont typeface="Arial" charset="0"/>
              <a:buChar char="•"/>
            </a:pPr>
            <a:r>
              <a:rPr lang="ru-RU" dirty="0"/>
              <a:t>л</a:t>
            </a:r>
            <a:r>
              <a:rPr lang="ru-RU" dirty="0" smtClean="0"/>
              <a:t>аску,</a:t>
            </a:r>
          </a:p>
          <a:p>
            <a:pPr>
              <a:buFont typeface="Arial" charset="0"/>
              <a:buChar char="•"/>
            </a:pPr>
            <a:r>
              <a:rPr lang="ru-RU" dirty="0"/>
              <a:t>з</a:t>
            </a:r>
            <a:r>
              <a:rPr lang="ru-RU" dirty="0" smtClean="0"/>
              <a:t>аботу,</a:t>
            </a:r>
          </a:p>
          <a:p>
            <a:pPr>
              <a:buFont typeface="Arial" charset="0"/>
              <a:buChar char="•"/>
            </a:pPr>
            <a:r>
              <a:rPr lang="ru-RU" dirty="0"/>
              <a:t>д</a:t>
            </a:r>
            <a:r>
              <a:rPr lang="ru-RU" dirty="0" smtClean="0"/>
              <a:t>оверие,</a:t>
            </a:r>
          </a:p>
          <a:p>
            <a:pPr>
              <a:buFont typeface="Arial" charset="0"/>
              <a:buChar char="•"/>
            </a:pPr>
            <a:r>
              <a:rPr lang="ru-RU" dirty="0"/>
              <a:t>п</a:t>
            </a:r>
            <a:r>
              <a:rPr lang="ru-RU" dirty="0" smtClean="0"/>
              <a:t>онимание,</a:t>
            </a:r>
          </a:p>
          <a:p>
            <a:pPr>
              <a:buFont typeface="Arial" charset="0"/>
              <a:buChar char="•"/>
            </a:pPr>
            <a:r>
              <a:rPr lang="ru-RU" dirty="0"/>
              <a:t>ч</a:t>
            </a:r>
            <a:r>
              <a:rPr lang="ru-RU" dirty="0" smtClean="0"/>
              <a:t>увство юмора, </a:t>
            </a:r>
          </a:p>
          <a:p>
            <a:pPr>
              <a:buFont typeface="Arial" charset="0"/>
              <a:buChar char="•"/>
            </a:pPr>
            <a:r>
              <a:rPr lang="ru-RU" dirty="0"/>
              <a:t>о</a:t>
            </a:r>
            <a:r>
              <a:rPr lang="ru-RU" dirty="0" smtClean="0"/>
              <a:t>тветственность,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такт</a:t>
            </a:r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pPr>
              <a:buFont typeface="Arial" charset="0"/>
              <a:buChar char="•"/>
            </a:pPr>
            <a:endParaRPr lang="ru-RU" dirty="0"/>
          </a:p>
        </p:txBody>
      </p:sp>
      <p:pic>
        <p:nvPicPr>
          <p:cNvPr id="4" name="Picture 2" descr="C:\Users\DIMON\Desktop\Картинки с ТЕЛЕФОНА\images (7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28800"/>
            <a:ext cx="439248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68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846004"/>
            <a:ext cx="7632848" cy="582335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ХОТИМ НАПОМНИТЬ ВАМ, ЧТО ТАКИЕ ВОЛШЕБНЫЕ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КАК «ЗДРАВСТВУЙТЕ», «ПОЖАЛУЙСТА», «СПАСИБО», «ИЗВИНИТЕ», ВПЕРВЫЕ УЗНАЮТСЯ ДОМА.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ДОМА ДЕТИ УЧАТСЯ БЫТЬ ЧЕСТНЫМИ, ПУНКТУАЛЬНЫМИ И ПРИЛЕЖНЫМИ, ХОРОШО ОТНОСИТЬСЯ К ДРУЗЬЯМ, УВАЖАТЬ СТАРШИХ И УЧИТЕЛЕЙ.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ДОМА ОНИ УЧАТСЯ БЫТЬ АККУРАТНЫМИ, НЕ ГОВОРИТЬ С НАБИТЫМ РТОМ И БРОСАТЬ МУСОР В УРНУ.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 ОНИ ТАКЖЕ УЧАТСЯ БЫТЬ ОРГАНИЗОВАННЫМИ, УХАЖИВАТЬ ЗА СВОИМИ ВЕЩАМИ И НЕ ТРОГАТЬ ЧУЖИЕ.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ШКОЛЕ МЫ УЧИМ ИХ ЯЗЫКУ, МАТЕМАТИКЕ, ГЕОГРАФИИ, ФИЗИКЕ, ХИМИИ И ФИЗКУЛЬТУРЕ.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ВОСПИТАНИЕ МЫ ЛИШЬ ПОДКРЕПЛЯЕМ, НО НЕ ЗАМЕНЯЕМ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476672"/>
            <a:ext cx="3004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УВАЖАЕМЫЕ РОДИТЕЛИ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5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DIMON\Desktop\Картинки\oboi_ded_moroz_i_snegovik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413995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IMON\Desktop\Картинки\novyj_god_2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01208"/>
            <a:ext cx="129614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55977" y="1268760"/>
            <a:ext cx="446449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 Новым годом!  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 Новым годом!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 новым счастьем и добром.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Пусть он принесёт здоровье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И достаток в каждый  дом!</a:t>
            </a:r>
          </a:p>
          <a:p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06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064896" cy="6120680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мамы и папы! 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нашей встречи серьёзна и трудна. Это тема проявления нашими детьми жестокости и агрессии.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проявления агрессии явно помолодел. Агрессию проявляют не только подростки и взрослые, но и малыши. 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чем это связано?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бороться с проявлением детской агрессии?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как мы, взрослые, можем помочь детям преодолеть её.</a:t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эти и другие вопросы мы попытаемся сегодня ответить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01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332656"/>
            <a:ext cx="7746064" cy="591574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поведение, которое причиняет вред предмету или  предметам, человеку или группе людей.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 может проявляться физически (драки) и вербально (нарушение прав другого человека без физического вмешательства). </a:t>
            </a: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</a:t>
            </a: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</a:p>
          <a:p>
            <a:pPr marL="82296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инструментальная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враждебная</a:t>
            </a:r>
          </a:p>
          <a:p>
            <a:pPr marL="82296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человеком для                                       проявляется у старших детей и</a:t>
            </a:r>
          </a:p>
          <a:p>
            <a:pPr marL="82296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определённой                                        направлена на то, чтобы причинить </a:t>
            </a:r>
          </a:p>
          <a:p>
            <a:pPr marL="82296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цели. Очень часто выражается                                 человеку боль</a:t>
            </a:r>
          </a:p>
          <a:p>
            <a:pPr marL="82296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маленьких детей (я хочу забрать</a:t>
            </a:r>
          </a:p>
          <a:p>
            <a:pPr marL="82296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игрушку, предмет и т.д.)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055174" y="2780928"/>
            <a:ext cx="1073937" cy="8640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860032" y="2780928"/>
            <a:ext cx="1224136" cy="87881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08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332656"/>
            <a:ext cx="7746064" cy="59157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 агрессию, её проявления, путают с настойчивостью, напористостью. 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считаете, это качества равнозначные?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вас больше обрадует в вашем ребёнке: настойчивость или агрессивность? Безусловно, настойчивость. Так как это качество не допускает оскорбления, издевательства и т.д.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агрессивности детей меняется в зависимости от ситуации в большей или меньшей степени, но иногда агрессивность принимает устойчивые формы.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 для такого поведения много: </a:t>
            </a:r>
          </a:p>
          <a:p>
            <a:pPr marL="82296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۷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ребёнка в коллективе,</a:t>
            </a:r>
          </a:p>
          <a:p>
            <a:pPr marL="82296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۷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нему сверстников,</a:t>
            </a:r>
          </a:p>
          <a:p>
            <a:pPr marL="82296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۷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взаимоотношения с учителем и т д.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52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35608" y="404664"/>
            <a:ext cx="7498080" cy="612068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частой причиной детской агрессии является </a:t>
            </a: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емейная ситуация.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семье ребёнок видит агрессивное поведение взрослых (крики, ругань, хамство, унижение друг друга, взаимные упрёки и оскорбления), то это становится нормой его жизни.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Непоследовательность родителей в обучении детей правилам и нормам поведения. Эта методика воспитания детей отвратительна тем, что у них формируется нравственный стержень поведения:</a:t>
            </a: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егодня родителям удобно говорить одно, и они навязывают эту линию поведения детям, завтра им удобно говорить другое, что вновь навязывается детям.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приводит к растерянности, озлоблению, агрессии против родителей и других людей.</a:t>
            </a:r>
          </a:p>
          <a:p>
            <a:pPr marL="82296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18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260648"/>
            <a:ext cx="7956376" cy="5987752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воспитании выделяют два важных признака, которые положительно или отрицательно влияют на формирование детской агрессии:</a:t>
            </a:r>
          </a:p>
          <a:p>
            <a:pPr marL="82296" indent="0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                                Неприятие</a:t>
            </a:r>
          </a:p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помогает                             Стимулирует детскую агрессию.</a:t>
            </a:r>
          </a:p>
          <a:p>
            <a:pPr marL="8229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ебёнку преодолеть                       Характеризуется безразличием, </a:t>
            </a:r>
          </a:p>
          <a:p>
            <a:pPr marL="8229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рудности,                                      устранением от общения, </a:t>
            </a:r>
          </a:p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 слушать ребёнка,                нетерпимостью и властностью,</a:t>
            </a:r>
          </a:p>
          <a:p>
            <a:pPr marL="8229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ключают в общение                    враждебностью к факту </a:t>
            </a:r>
          </a:p>
          <a:p>
            <a:pPr marL="8229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епло, доброе слово,                     существования ребёнка.</a:t>
            </a:r>
          </a:p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ласковый взгляд.                           Это всё приводит к заболеванию -</a:t>
            </a:r>
          </a:p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детский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(одиночество , </a:t>
            </a:r>
          </a:p>
          <a:p>
            <a:pPr marL="8229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отсутствие желания общаться с </a:t>
            </a:r>
          </a:p>
          <a:p>
            <a:pPr marL="8229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родными людьми, отсутствие в </a:t>
            </a:r>
          </a:p>
          <a:p>
            <a:pPr marL="8229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семье традиций, обычаев, законов).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05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60648"/>
            <a:ext cx="7674056" cy="5987752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Огромное значение в воспитании детей имеет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словом, взглядом, жестом, действием.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значимо для ребёнка и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если:</a:t>
            </a:r>
          </a:p>
          <a:p>
            <a:pPr marL="82296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۷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 следует немедленно за проступком;</a:t>
            </a:r>
          </a:p>
          <a:p>
            <a:pPr marL="82296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۷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объяснено ребёнку;</a:t>
            </a:r>
          </a:p>
          <a:p>
            <a:pPr marL="82296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۷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 суровое, но не жёсткое;</a:t>
            </a:r>
          </a:p>
          <a:p>
            <a:pPr marL="82296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۷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оценивает действия ребёнка, а не его человеческие качества. Наказывая, отец или мать проявляют терпение, спокойствие и выдержку.</a:t>
            </a:r>
          </a:p>
          <a:p>
            <a:pPr marL="82296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1.Бывает ли ваш ребёнок агрессивным?</a:t>
            </a: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 каких ситуациях он проявляет агрессию?</a:t>
            </a: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3.Против кого он проявляет агрессию?</a:t>
            </a: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4.Что вы предпринимаете в семье, чтобы преодолеть</a:t>
            </a: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агрессивность ребёнка?</a:t>
            </a:r>
          </a:p>
          <a:p>
            <a:pPr marL="82296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1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60648"/>
            <a:ext cx="8128992" cy="6192688"/>
          </a:xfrm>
        </p:spPr>
        <p:txBody>
          <a:bodyPr/>
          <a:lstStyle/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проявления детской агрессии могут быть связаны как со школой, так и с семьёй.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Стойкая агрессивность некоторых детей проявляется в том, что они иначе, чем другие, понимают иногда поведение окружающих, интерпретируя его как враждебное.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агрессия проявляется в семье - то он получает уроки мастерства в проявлении агрессии.  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главных условий предотвращения агрессивного поведения детей является требовательность родителей по отношению к себе и по отношению к собственному ребёнку. 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Требовательный по отношению к себе родитель никогда не позволит требовать от своего ребёнка то, что им самим в его ребёнке не заложено. Он способен анализировать методы своего воспитания и корректировать их с учётом складывающейся ситуации.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33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8208912" cy="61206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Требовательность должна быть разумной и доброжелательной.</a:t>
            </a:r>
          </a:p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 детская агрессивность связана именно с тем, что родители проявляют ничем не обоснованные и бессмысленные требования, абсолютно не проявляя при этом дружелюбия и поддержки.</a:t>
            </a:r>
          </a:p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следует уступать капризам и делать поблажки без нужды…</a:t>
            </a:r>
          </a:p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Требовательность должна быть разумной. Необходимо считаться с обстоятельствами, с физическим и душевным состоянием ребёнка.</a:t>
            </a:r>
          </a:p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Требовательность оправдана тогда, когда перед ребёнком выдвигаются посильные задачи и оказывается посильная помощь, иначе она просто лишена смысла.</a:t>
            </a:r>
          </a:p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требование не объяснено и выражено в деспотичной форме, оно вызовет сопротивление любого ребёнка, даже самого покладистого. Покладистый ребёнок выражает протест скрыто, а не очень покладистый – открыто .</a:t>
            </a: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01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398</TotalTime>
  <Words>1154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Уважаемые мамы и папы!  Тема нашей встречи серьёзна и трудна. Это тема проявления нашими детьми жестокости и агрессии. Возраст проявления агрессии явно помолодел. Агрессию проявляют не только подростки и взрослые, но и малыши.  С чем это связано? Как бороться с проявлением детской агрессии? И как мы, взрослые, можем помочь детям преодолеть её. На эти и другие вопросы мы попытаемся сегодня ответить.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DIMON</dc:creator>
  <cp:lastModifiedBy>Учитель</cp:lastModifiedBy>
  <cp:revision>33</cp:revision>
  <dcterms:created xsi:type="dcterms:W3CDTF">2017-12-23T10:32:12Z</dcterms:created>
  <dcterms:modified xsi:type="dcterms:W3CDTF">2017-12-24T07:33:29Z</dcterms:modified>
</cp:coreProperties>
</file>