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7" r:id="rId3"/>
    <p:sldId id="285" r:id="rId4"/>
    <p:sldId id="286" r:id="rId5"/>
    <p:sldId id="275" r:id="rId6"/>
    <p:sldId id="284" r:id="rId7"/>
    <p:sldId id="288" r:id="rId8"/>
    <p:sldId id="289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61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483224"/>
    <a:srgbClr val="624330"/>
    <a:srgbClr val="FFFF99"/>
    <a:srgbClr val="DFDD7D"/>
    <a:srgbClr val="CACA36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5DE4A-AAC0-4AD3-B316-ACD8DCB2FE69}" type="datetimeFigureOut">
              <a:rPr lang="ru-RU" smtClean="0"/>
              <a:t>08.11.2020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0387D-5887-4159-80C5-E7E92F91D1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946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0387D-5887-4159-80C5-E7E92F91D1C9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6715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5.png"/><Relationship Id="rId5" Type="http://schemas.openxmlformats.org/officeDocument/2006/relationships/image" Target="../media/image1.jpeg"/><Relationship Id="rId10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21.png"/><Relationship Id="rId5" Type="http://schemas.openxmlformats.org/officeDocument/2006/relationships/image" Target="../media/image1.jpeg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2" cstate="print">
            <a:lum bright="10000" contrast="20000"/>
          </a:blip>
          <a:srcRect b="4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pic>
        <p:nvPicPr>
          <p:cNvPr id="12328" name="Picture 40" descr="&amp;kcy;&amp;ncy;&amp;icy;&amp;gcy;&amp;icy;"/>
          <p:cNvPicPr>
            <a:picLocks noChangeAspect="1" noChangeArrowheads="1"/>
          </p:cNvPicPr>
          <p:nvPr userDrawn="1"/>
        </p:nvPicPr>
        <p:blipFill>
          <a:blip r:embed="rId3" cstate="print">
            <a:lum contrast="20000"/>
          </a:blip>
          <a:stretch>
            <a:fillRect/>
          </a:stretch>
        </p:blipFill>
        <p:spPr bwMode="auto">
          <a:xfrm>
            <a:off x="2714612" y="1500180"/>
            <a:ext cx="1285884" cy="785818"/>
          </a:xfrm>
          <a:prstGeom prst="rect">
            <a:avLst/>
          </a:prstGeom>
          <a:noFill/>
        </p:spPr>
      </p:pic>
      <p:pic>
        <p:nvPicPr>
          <p:cNvPr id="16386" name="Picture 2" descr="http://img-fotki.yandex.ru/get/6613/16969765.4b/0_68f3f_7613360a_orig.png"/>
          <p:cNvPicPr>
            <a:picLocks noChangeAspect="1" noChangeArrowheads="1"/>
          </p:cNvPicPr>
          <p:nvPr userDrawn="1"/>
        </p:nvPicPr>
        <p:blipFill>
          <a:blip r:embed="rId4" cstate="print"/>
          <a:srcRect t="2903"/>
          <a:stretch>
            <a:fillRect/>
          </a:stretch>
        </p:blipFill>
        <p:spPr bwMode="auto">
          <a:xfrm>
            <a:off x="142844" y="142858"/>
            <a:ext cx="2597847" cy="5000642"/>
          </a:xfrm>
          <a:prstGeom prst="rect">
            <a:avLst/>
          </a:prstGeom>
          <a:noFill/>
        </p:spPr>
      </p:pic>
      <p:pic>
        <p:nvPicPr>
          <p:cNvPr id="17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2" cstate="print">
            <a:lum bright="10000" contrast="-20000"/>
          </a:blip>
          <a:srcRect b="45"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4668"/>
            </a:avLst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16408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0" y="0"/>
            <a:ext cx="3071834" cy="409578"/>
          </a:xfrm>
          <a:prstGeom prst="rect">
            <a:avLst/>
          </a:prstGeom>
          <a:noFill/>
        </p:spPr>
      </p:pic>
      <p:pic>
        <p:nvPicPr>
          <p:cNvPr id="2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3071802" y="0"/>
            <a:ext cx="3071834" cy="409578"/>
          </a:xfrm>
          <a:prstGeom prst="rect">
            <a:avLst/>
          </a:prstGeom>
          <a:noFill/>
        </p:spPr>
      </p:pic>
      <p:pic>
        <p:nvPicPr>
          <p:cNvPr id="2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6072166" y="0"/>
            <a:ext cx="3071834" cy="409578"/>
          </a:xfrm>
          <a:prstGeom prst="rect">
            <a:avLst/>
          </a:prstGeom>
          <a:noFill/>
        </p:spPr>
      </p:pic>
      <p:pic>
        <p:nvPicPr>
          <p:cNvPr id="22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0" y="4733922"/>
            <a:ext cx="3071834" cy="409578"/>
          </a:xfrm>
          <a:prstGeom prst="rect">
            <a:avLst/>
          </a:prstGeom>
          <a:noFill/>
        </p:spPr>
      </p:pic>
      <p:pic>
        <p:nvPicPr>
          <p:cNvPr id="24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6000760" y="4733922"/>
            <a:ext cx="3071834" cy="409578"/>
          </a:xfrm>
          <a:prstGeom prst="rect">
            <a:avLst/>
          </a:prstGeom>
          <a:noFill/>
        </p:spPr>
      </p:pic>
      <p:pic>
        <p:nvPicPr>
          <p:cNvPr id="25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160763" y="1160763"/>
            <a:ext cx="2678684" cy="357158"/>
          </a:xfrm>
          <a:prstGeom prst="rect">
            <a:avLst/>
          </a:prstGeom>
          <a:noFill/>
        </p:spPr>
      </p:pic>
      <p:pic>
        <p:nvPicPr>
          <p:cNvPr id="2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114425" y="3686175"/>
            <a:ext cx="2571750" cy="342900"/>
          </a:xfrm>
          <a:prstGeom prst="rect">
            <a:avLst/>
          </a:prstGeom>
          <a:noFill/>
        </p:spPr>
      </p:pic>
      <p:pic>
        <p:nvPicPr>
          <p:cNvPr id="27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626079" y="1160763"/>
            <a:ext cx="2678684" cy="357158"/>
          </a:xfrm>
          <a:prstGeom prst="rect">
            <a:avLst/>
          </a:prstGeom>
          <a:noFill/>
        </p:spPr>
      </p:pic>
      <p:pic>
        <p:nvPicPr>
          <p:cNvPr id="28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626079" y="3625579"/>
            <a:ext cx="2678684" cy="357158"/>
          </a:xfrm>
          <a:prstGeom prst="rect">
            <a:avLst/>
          </a:prstGeom>
          <a:noFill/>
        </p:spPr>
      </p:pic>
      <p:pic>
        <p:nvPicPr>
          <p:cNvPr id="23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3000364" y="4733922"/>
            <a:ext cx="3071834" cy="409578"/>
          </a:xfrm>
          <a:prstGeom prst="rect">
            <a:avLst/>
          </a:prstGeom>
          <a:noFill/>
        </p:spPr>
      </p:pic>
      <p:pic>
        <p:nvPicPr>
          <p:cNvPr id="16424" name="Picture 40" descr="http://img-fotki.yandex.ru/get/4133/16969765.112/0_706b7_cfaf38fe_M.png"/>
          <p:cNvPicPr>
            <a:picLocks noChangeAspect="1" noChangeArrowheads="1"/>
          </p:cNvPicPr>
          <p:nvPr userDrawn="1"/>
        </p:nvPicPr>
        <p:blipFill>
          <a:blip r:embed="rId6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1285852" y="642924"/>
            <a:ext cx="804936" cy="1428761"/>
          </a:xfrm>
          <a:prstGeom prst="rect">
            <a:avLst/>
          </a:prstGeom>
          <a:noFill/>
        </p:spPr>
      </p:pic>
      <p:pic>
        <p:nvPicPr>
          <p:cNvPr id="37" name="Picture 40" descr="&amp;kcy;&amp;ncy;&amp;icy;&amp;gcy;&amp;icy;"/>
          <p:cNvPicPr>
            <a:picLocks noChangeAspect="1" noChangeArrowheads="1"/>
          </p:cNvPicPr>
          <p:nvPr userDrawn="1"/>
        </p:nvPicPr>
        <p:blipFill>
          <a:blip r:embed="rId3" cstate="print">
            <a:lum contrast="20000"/>
          </a:blip>
          <a:stretch>
            <a:fillRect/>
          </a:stretch>
        </p:blipFill>
        <p:spPr bwMode="auto">
          <a:xfrm flipH="1">
            <a:off x="1785918" y="1643056"/>
            <a:ext cx="1052087" cy="642942"/>
          </a:xfrm>
          <a:prstGeom prst="rect">
            <a:avLst/>
          </a:prstGeom>
          <a:noFill/>
        </p:spPr>
      </p:pic>
      <p:pic>
        <p:nvPicPr>
          <p:cNvPr id="12302" name="Picture 14" descr="https://img-fotki.yandex.ru/get/51592/200418627.167/0_171c28_63112767_orig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50471" y="2214560"/>
            <a:ext cx="3111404" cy="2471359"/>
          </a:xfrm>
          <a:prstGeom prst="rect">
            <a:avLst/>
          </a:prstGeom>
          <a:noFill/>
        </p:spPr>
      </p:pic>
      <p:pic>
        <p:nvPicPr>
          <p:cNvPr id="16414" name="Picture 30" descr="http://img-fotki.yandex.ru/get/9584/16969765.17d/0_7c177_1ab03f7f_M.png"/>
          <p:cNvPicPr>
            <a:picLocks noChangeAspect="1" noChangeArrowheads="1"/>
          </p:cNvPicPr>
          <p:nvPr userDrawn="1"/>
        </p:nvPicPr>
        <p:blipFill>
          <a:blip r:embed="rId8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3143240" y="4357700"/>
            <a:ext cx="1143008" cy="585221"/>
          </a:xfrm>
          <a:prstGeom prst="rect">
            <a:avLst/>
          </a:prstGeom>
          <a:noFill/>
        </p:spPr>
      </p:pic>
      <p:pic>
        <p:nvPicPr>
          <p:cNvPr id="12312" name="Picture 24" descr="&amp;kcy;&amp;ocy;&amp;tcy;&amp;yacy;&amp;tcy;&amp;acy;"/>
          <p:cNvPicPr>
            <a:picLocks noChangeAspect="1" noChangeArrowheads="1"/>
          </p:cNvPicPr>
          <p:nvPr userDrawn="1"/>
        </p:nvPicPr>
        <p:blipFill>
          <a:blip r:embed="rId9" cstate="print">
            <a:lum bright="-10000" contrast="10000"/>
          </a:blip>
          <a:srcRect/>
          <a:stretch>
            <a:fillRect/>
          </a:stretch>
        </p:blipFill>
        <p:spPr bwMode="auto">
          <a:xfrm flipH="1">
            <a:off x="3428992" y="3786196"/>
            <a:ext cx="827577" cy="842955"/>
          </a:xfrm>
          <a:prstGeom prst="rect">
            <a:avLst/>
          </a:prstGeom>
          <a:noFill/>
        </p:spPr>
      </p:pic>
      <p:pic>
        <p:nvPicPr>
          <p:cNvPr id="13" name="Рисунок 12" descr="a052fo4oi0fdekzl4iuntobip.png"/>
          <p:cNvPicPr>
            <a:picLocks noChangeAspect="1"/>
          </p:cNvPicPr>
          <p:nvPr userDrawn="1"/>
        </p:nvPicPr>
        <p:blipFill>
          <a:blip r:embed="rId10" cstate="print">
            <a:lum bright="-10000" contrast="10000"/>
          </a:blip>
          <a:stretch>
            <a:fillRect/>
          </a:stretch>
        </p:blipFill>
        <p:spPr>
          <a:xfrm flipH="1">
            <a:off x="428596" y="2428874"/>
            <a:ext cx="2071702" cy="24866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3CBA70-CB08-4CF4-9FF1-C0D42FE370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0AB9407-256D-4541-A28C-F359C01C7F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3CBA70-CB08-4CF4-9FF1-C0D42FE370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0AB9407-256D-4541-A28C-F359C01C7F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40" descr="&amp;kcy;&amp;ncy;&amp;icy;&amp;gcy;&amp;icy;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 b="333"/>
          <a:stretch>
            <a:fillRect/>
          </a:stretch>
        </p:blipFill>
        <p:spPr bwMode="auto">
          <a:xfrm>
            <a:off x="1714480" y="2643188"/>
            <a:ext cx="857256" cy="523879"/>
          </a:xfrm>
          <a:prstGeom prst="rect">
            <a:avLst/>
          </a:prstGeom>
          <a:noFill/>
        </p:spPr>
      </p:pic>
      <p:pic>
        <p:nvPicPr>
          <p:cNvPr id="24" name="Picture 40" descr="&amp;kcy;&amp;ncy;&amp;icy;&amp;gcy;&amp;icy;"/>
          <p:cNvPicPr>
            <a:picLocks noChangeAspect="1" noChangeArrowheads="1"/>
          </p:cNvPicPr>
          <p:nvPr userDrawn="1"/>
        </p:nvPicPr>
        <p:blipFill>
          <a:blip r:embed="rId3" cstate="print">
            <a:lum contrast="20000"/>
          </a:blip>
          <a:srcRect b="106"/>
          <a:stretch>
            <a:fillRect/>
          </a:stretch>
        </p:blipFill>
        <p:spPr bwMode="auto">
          <a:xfrm flipH="1">
            <a:off x="2500297" y="2643188"/>
            <a:ext cx="818290" cy="500066"/>
          </a:xfrm>
          <a:prstGeom prst="rect">
            <a:avLst/>
          </a:prstGeom>
          <a:noFill/>
        </p:spPr>
      </p:pic>
      <p:pic>
        <p:nvPicPr>
          <p:cNvPr id="7" name="Picture 2" descr="http://img-fotki.yandex.ru/get/6613/16969765.4b/0_68f3f_7613360a_orig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142844" y="71421"/>
            <a:ext cx="2523623" cy="5072080"/>
          </a:xfrm>
          <a:prstGeom prst="rect">
            <a:avLst/>
          </a:prstGeom>
          <a:noFill/>
        </p:spPr>
      </p:pic>
      <p:pic>
        <p:nvPicPr>
          <p:cNvPr id="12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5" cstate="print">
            <a:lum bright="10000" contrast="20000"/>
          </a:blip>
          <a:srcRect t="3933" b="5597"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2803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3" name="Picture 14" descr="https://img-fotki.yandex.ru/get/51592/200418627.167/0_171c28_63112767_orig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3071816"/>
            <a:ext cx="2307083" cy="1832494"/>
          </a:xfrm>
          <a:prstGeom prst="rect">
            <a:avLst/>
          </a:prstGeom>
          <a:noFill/>
        </p:spPr>
      </p:pic>
      <p:pic>
        <p:nvPicPr>
          <p:cNvPr id="8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0" y="0"/>
            <a:ext cx="3071834" cy="409578"/>
          </a:xfrm>
          <a:prstGeom prst="rect">
            <a:avLst/>
          </a:prstGeom>
          <a:noFill/>
        </p:spPr>
      </p:pic>
      <p:pic>
        <p:nvPicPr>
          <p:cNvPr id="9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3071802" y="0"/>
            <a:ext cx="3071834" cy="409578"/>
          </a:xfrm>
          <a:prstGeom prst="rect">
            <a:avLst/>
          </a:prstGeom>
          <a:noFill/>
        </p:spPr>
      </p:pic>
      <p:pic>
        <p:nvPicPr>
          <p:cNvPr id="1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6072166" y="0"/>
            <a:ext cx="3071834" cy="409578"/>
          </a:xfrm>
          <a:prstGeom prst="rect">
            <a:avLst/>
          </a:prstGeom>
          <a:noFill/>
        </p:spPr>
      </p:pic>
      <p:pic>
        <p:nvPicPr>
          <p:cNvPr id="1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0" y="4733922"/>
            <a:ext cx="3071834" cy="409578"/>
          </a:xfrm>
          <a:prstGeom prst="rect">
            <a:avLst/>
          </a:prstGeom>
          <a:noFill/>
        </p:spPr>
      </p:pic>
      <p:pic>
        <p:nvPicPr>
          <p:cNvPr id="15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6000760" y="4733922"/>
            <a:ext cx="3071834" cy="409578"/>
          </a:xfrm>
          <a:prstGeom prst="rect">
            <a:avLst/>
          </a:prstGeom>
          <a:noFill/>
        </p:spPr>
      </p:pic>
      <p:pic>
        <p:nvPicPr>
          <p:cNvPr id="1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160763" y="1160763"/>
            <a:ext cx="2678684" cy="357158"/>
          </a:xfrm>
          <a:prstGeom prst="rect">
            <a:avLst/>
          </a:prstGeom>
          <a:noFill/>
        </p:spPr>
      </p:pic>
      <p:pic>
        <p:nvPicPr>
          <p:cNvPr id="17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114425" y="3686175"/>
            <a:ext cx="2571750" cy="342900"/>
          </a:xfrm>
          <a:prstGeom prst="rect">
            <a:avLst/>
          </a:prstGeom>
          <a:noFill/>
        </p:spPr>
      </p:pic>
      <p:pic>
        <p:nvPicPr>
          <p:cNvPr id="2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626079" y="1160763"/>
            <a:ext cx="2678684" cy="357158"/>
          </a:xfrm>
          <a:prstGeom prst="rect">
            <a:avLst/>
          </a:prstGeom>
          <a:noFill/>
        </p:spPr>
      </p:pic>
      <p:pic>
        <p:nvPicPr>
          <p:cNvPr id="2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626079" y="3625579"/>
            <a:ext cx="2678684" cy="357158"/>
          </a:xfrm>
          <a:prstGeom prst="rect">
            <a:avLst/>
          </a:prstGeom>
          <a:noFill/>
        </p:spPr>
      </p:pic>
      <p:pic>
        <p:nvPicPr>
          <p:cNvPr id="14" name="Рисунок 13" descr="a052fo4oi0fdekzl4iuntobip.png"/>
          <p:cNvPicPr>
            <a:picLocks noChangeAspect="1"/>
          </p:cNvPicPr>
          <p:nvPr userDrawn="1"/>
        </p:nvPicPr>
        <p:blipFill>
          <a:blip r:embed="rId8" cstate="print">
            <a:lum bright="-10000" contrast="10000"/>
          </a:blip>
          <a:stretch>
            <a:fillRect/>
          </a:stretch>
        </p:blipFill>
        <p:spPr>
          <a:xfrm flipH="1">
            <a:off x="285720" y="3143254"/>
            <a:ext cx="1571636" cy="1886434"/>
          </a:xfrm>
          <a:prstGeom prst="rect">
            <a:avLst/>
          </a:prstGeom>
        </p:spPr>
      </p:pic>
      <p:pic>
        <p:nvPicPr>
          <p:cNvPr id="22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3000364" y="4733922"/>
            <a:ext cx="3071834" cy="409578"/>
          </a:xfrm>
          <a:prstGeom prst="rect">
            <a:avLst/>
          </a:prstGeom>
          <a:noFill/>
        </p:spPr>
      </p:pic>
      <p:pic>
        <p:nvPicPr>
          <p:cNvPr id="23" name="Picture 30" descr="http://img-fotki.yandex.ru/get/9584/16969765.17d/0_7c177_1ab03f7f_M.png"/>
          <p:cNvPicPr>
            <a:picLocks noChangeAspect="1" noChangeArrowheads="1"/>
          </p:cNvPicPr>
          <p:nvPr userDrawn="1"/>
        </p:nvPicPr>
        <p:blipFill>
          <a:blip r:embed="rId9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786050" y="4572014"/>
            <a:ext cx="1000132" cy="512068"/>
          </a:xfrm>
          <a:prstGeom prst="rect">
            <a:avLst/>
          </a:prstGeom>
          <a:noFill/>
        </p:spPr>
      </p:pic>
      <p:pic>
        <p:nvPicPr>
          <p:cNvPr id="18" name="Picture 24" descr="&amp;kcy;&amp;ocy;&amp;tcy;&amp;yacy;&amp;tcy;&amp;acy;"/>
          <p:cNvPicPr>
            <a:picLocks noChangeAspect="1" noChangeArrowheads="1"/>
          </p:cNvPicPr>
          <p:nvPr userDrawn="1"/>
        </p:nvPicPr>
        <p:blipFill>
          <a:blip r:embed="rId10" cstate="print">
            <a:lum bright="-10000" contrast="10000"/>
          </a:blip>
          <a:srcRect/>
          <a:stretch>
            <a:fillRect/>
          </a:stretch>
        </p:blipFill>
        <p:spPr bwMode="auto">
          <a:xfrm flipH="1">
            <a:off x="3143240" y="4214824"/>
            <a:ext cx="642942" cy="654889"/>
          </a:xfrm>
          <a:prstGeom prst="rect">
            <a:avLst/>
          </a:prstGeom>
          <a:noFill/>
        </p:spPr>
      </p:pic>
      <p:pic>
        <p:nvPicPr>
          <p:cNvPr id="25" name="Picture 40" descr="http://img-fotki.yandex.ru/get/4133/16969765.112/0_706b7_cfaf38fe_M.png"/>
          <p:cNvPicPr>
            <a:picLocks noChangeAspect="1" noChangeArrowheads="1"/>
          </p:cNvPicPr>
          <p:nvPr userDrawn="1"/>
        </p:nvPicPr>
        <p:blipFill>
          <a:blip r:embed="rId11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1071538" y="1571618"/>
            <a:ext cx="724442" cy="12858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http://img-fotki.yandex.ru/get/6613/16969765.4b/0_68f3f_7613360a_orig.png"/>
          <p:cNvPicPr>
            <a:picLocks noChangeAspect="1" noChangeArrowheads="1"/>
          </p:cNvPicPr>
          <p:nvPr userDrawn="1"/>
        </p:nvPicPr>
        <p:blipFill>
          <a:blip r:embed="rId2" cstate="print"/>
          <a:srcRect l="2751" t="4290"/>
          <a:stretch>
            <a:fillRect/>
          </a:stretch>
        </p:blipFill>
        <p:spPr bwMode="auto">
          <a:xfrm>
            <a:off x="71406" y="71420"/>
            <a:ext cx="2526409" cy="4929204"/>
          </a:xfrm>
          <a:prstGeom prst="rect">
            <a:avLst/>
          </a:prstGeom>
          <a:noFill/>
        </p:spPr>
      </p:pic>
      <p:pic>
        <p:nvPicPr>
          <p:cNvPr id="26" name="Picture 40" descr="&amp;kcy;&amp;ncy;&amp;icy;&amp;gcy;&amp;icy;"/>
          <p:cNvPicPr>
            <a:picLocks noChangeAspect="1" noChangeArrowheads="1"/>
          </p:cNvPicPr>
          <p:nvPr userDrawn="1"/>
        </p:nvPicPr>
        <p:blipFill>
          <a:blip r:embed="rId3" cstate="print">
            <a:lum contrast="20000"/>
          </a:blip>
          <a:stretch>
            <a:fillRect/>
          </a:stretch>
        </p:blipFill>
        <p:spPr bwMode="auto">
          <a:xfrm flipH="1">
            <a:off x="7072330" y="3000378"/>
            <a:ext cx="642942" cy="392909"/>
          </a:xfrm>
          <a:prstGeom prst="rect">
            <a:avLst/>
          </a:prstGeom>
          <a:noFill/>
        </p:spPr>
      </p:pic>
      <p:pic>
        <p:nvPicPr>
          <p:cNvPr id="27" name="Picture 40" descr="&amp;kcy;&amp;ncy;&amp;icy;&amp;gcy;&amp;icy;"/>
          <p:cNvPicPr>
            <a:picLocks noChangeAspect="1" noChangeArrowheads="1"/>
          </p:cNvPicPr>
          <p:nvPr userDrawn="1"/>
        </p:nvPicPr>
        <p:blipFill>
          <a:blip r:embed="rId3" cstate="print">
            <a:lum contrast="20000"/>
          </a:blip>
          <a:stretch>
            <a:fillRect/>
          </a:stretch>
        </p:blipFill>
        <p:spPr bwMode="auto">
          <a:xfrm>
            <a:off x="7643834" y="3000378"/>
            <a:ext cx="642941" cy="392908"/>
          </a:xfrm>
          <a:prstGeom prst="rect">
            <a:avLst/>
          </a:prstGeom>
          <a:noFill/>
        </p:spPr>
      </p:pic>
      <p:pic>
        <p:nvPicPr>
          <p:cNvPr id="8" name="Picture 14" descr="https://img-fotki.yandex.ru/get/51592/200418627.167/0_171c28_63112767_orig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3357568"/>
            <a:ext cx="1949893" cy="1548781"/>
          </a:xfrm>
          <a:prstGeom prst="rect">
            <a:avLst/>
          </a:prstGeom>
          <a:noFill/>
        </p:spPr>
      </p:pic>
      <p:pic>
        <p:nvPicPr>
          <p:cNvPr id="7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5" cstate="print">
            <a:lum bright="10000" contrast="20000"/>
          </a:blip>
          <a:srcRect t="3933" b="5597"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2803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0" y="0"/>
            <a:ext cx="3071834" cy="409578"/>
          </a:xfrm>
          <a:prstGeom prst="rect">
            <a:avLst/>
          </a:prstGeom>
          <a:noFill/>
        </p:spPr>
      </p:pic>
      <p:pic>
        <p:nvPicPr>
          <p:cNvPr id="17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3071802" y="0"/>
            <a:ext cx="3071834" cy="409578"/>
          </a:xfrm>
          <a:prstGeom prst="rect">
            <a:avLst/>
          </a:prstGeom>
          <a:noFill/>
        </p:spPr>
      </p:pic>
      <p:pic>
        <p:nvPicPr>
          <p:cNvPr id="18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6072166" y="0"/>
            <a:ext cx="3071834" cy="409578"/>
          </a:xfrm>
          <a:prstGeom prst="rect">
            <a:avLst/>
          </a:prstGeom>
          <a:noFill/>
        </p:spPr>
      </p:pic>
      <p:pic>
        <p:nvPicPr>
          <p:cNvPr id="19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0" y="4733922"/>
            <a:ext cx="3071834" cy="409578"/>
          </a:xfrm>
          <a:prstGeom prst="rect">
            <a:avLst/>
          </a:prstGeom>
          <a:noFill/>
        </p:spPr>
      </p:pic>
      <p:pic>
        <p:nvPicPr>
          <p:cNvPr id="2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6000760" y="4733922"/>
            <a:ext cx="3071834" cy="409578"/>
          </a:xfrm>
          <a:prstGeom prst="rect">
            <a:avLst/>
          </a:prstGeom>
          <a:noFill/>
        </p:spPr>
      </p:pic>
      <p:pic>
        <p:nvPicPr>
          <p:cNvPr id="2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160763" y="1160763"/>
            <a:ext cx="2678684" cy="357158"/>
          </a:xfrm>
          <a:prstGeom prst="rect">
            <a:avLst/>
          </a:prstGeom>
          <a:noFill/>
        </p:spPr>
      </p:pic>
      <p:pic>
        <p:nvPicPr>
          <p:cNvPr id="22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114425" y="3686175"/>
            <a:ext cx="2571750" cy="342900"/>
          </a:xfrm>
          <a:prstGeom prst="rect">
            <a:avLst/>
          </a:prstGeom>
          <a:noFill/>
        </p:spPr>
      </p:pic>
      <p:pic>
        <p:nvPicPr>
          <p:cNvPr id="23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626079" y="1160763"/>
            <a:ext cx="2678684" cy="357158"/>
          </a:xfrm>
          <a:prstGeom prst="rect">
            <a:avLst/>
          </a:prstGeom>
          <a:noFill/>
        </p:spPr>
      </p:pic>
      <p:pic>
        <p:nvPicPr>
          <p:cNvPr id="24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626079" y="3625579"/>
            <a:ext cx="2678684" cy="357158"/>
          </a:xfrm>
          <a:prstGeom prst="rect">
            <a:avLst/>
          </a:prstGeom>
          <a:noFill/>
        </p:spPr>
      </p:pic>
      <p:pic>
        <p:nvPicPr>
          <p:cNvPr id="25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3000364" y="4733922"/>
            <a:ext cx="3071834" cy="409578"/>
          </a:xfrm>
          <a:prstGeom prst="rect">
            <a:avLst/>
          </a:prstGeom>
          <a:noFill/>
        </p:spPr>
      </p:pic>
      <p:pic>
        <p:nvPicPr>
          <p:cNvPr id="9" name="Рисунок 8" descr="a052fo4oi0fdekzl4iuntobip.png"/>
          <p:cNvPicPr>
            <a:picLocks noChangeAspect="1"/>
          </p:cNvPicPr>
          <p:nvPr userDrawn="1"/>
        </p:nvPicPr>
        <p:blipFill>
          <a:blip r:embed="rId7" cstate="print">
            <a:lum bright="-10000" contrast="10000"/>
          </a:blip>
          <a:stretch>
            <a:fillRect/>
          </a:stretch>
        </p:blipFill>
        <p:spPr>
          <a:xfrm>
            <a:off x="7858148" y="3643320"/>
            <a:ext cx="1143008" cy="1371952"/>
          </a:xfrm>
          <a:prstGeom prst="rect">
            <a:avLst/>
          </a:prstGeom>
        </p:spPr>
      </p:pic>
      <p:pic>
        <p:nvPicPr>
          <p:cNvPr id="14" name="Picture 30" descr="http://img-fotki.yandex.ru/get/9584/16969765.17d/0_7c177_1ab03f7f_M.png"/>
          <p:cNvPicPr>
            <a:picLocks noChangeAspect="1" noChangeArrowheads="1"/>
          </p:cNvPicPr>
          <p:nvPr userDrawn="1"/>
        </p:nvPicPr>
        <p:blipFill>
          <a:blip r:embed="rId8" cstate="print">
            <a:lum bright="-10000" contrast="10000"/>
          </a:blip>
          <a:srcRect/>
          <a:stretch>
            <a:fillRect/>
          </a:stretch>
        </p:blipFill>
        <p:spPr bwMode="auto">
          <a:xfrm rot="304825" flipH="1">
            <a:off x="6741299" y="4742705"/>
            <a:ext cx="666234" cy="341112"/>
          </a:xfrm>
          <a:prstGeom prst="rect">
            <a:avLst/>
          </a:prstGeom>
          <a:noFill/>
        </p:spPr>
      </p:pic>
      <p:pic>
        <p:nvPicPr>
          <p:cNvPr id="28" name="Picture 40" descr="http://img-fotki.yandex.ru/get/4133/16969765.112/0_706b7_cfaf38fe_M.png"/>
          <p:cNvPicPr>
            <a:picLocks noChangeAspect="1" noChangeArrowheads="1"/>
          </p:cNvPicPr>
          <p:nvPr userDrawn="1"/>
        </p:nvPicPr>
        <p:blipFill>
          <a:blip r:embed="rId9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785786" y="642924"/>
            <a:ext cx="724442" cy="1285884"/>
          </a:xfrm>
          <a:prstGeom prst="rect">
            <a:avLst/>
          </a:prstGeom>
          <a:noFill/>
        </p:spPr>
      </p:pic>
      <p:pic>
        <p:nvPicPr>
          <p:cNvPr id="31" name="Picture 30" descr="http://img-fotki.yandex.ru/get/9584/16969765.17d/0_7c177_1ab03f7f_M.png"/>
          <p:cNvPicPr>
            <a:picLocks noChangeAspect="1" noChangeArrowheads="1"/>
          </p:cNvPicPr>
          <p:nvPr userDrawn="1"/>
        </p:nvPicPr>
        <p:blipFill>
          <a:blip r:embed="rId10" cstate="print">
            <a:lum bright="-10000" contrast="10000"/>
          </a:blip>
          <a:srcRect/>
          <a:stretch>
            <a:fillRect/>
          </a:stretch>
        </p:blipFill>
        <p:spPr bwMode="auto">
          <a:xfrm flipH="1">
            <a:off x="0" y="4572014"/>
            <a:ext cx="945288" cy="483988"/>
          </a:xfrm>
          <a:prstGeom prst="rect">
            <a:avLst/>
          </a:prstGeom>
          <a:noFill/>
        </p:spPr>
      </p:pic>
      <p:pic>
        <p:nvPicPr>
          <p:cNvPr id="30" name="Picture 30" descr="http://img-fotki.yandex.ru/get/9584/16969765.17d/0_7c177_1ab03f7f_M.png"/>
          <p:cNvPicPr>
            <a:picLocks noChangeAspect="1" noChangeArrowheads="1"/>
          </p:cNvPicPr>
          <p:nvPr userDrawn="1"/>
        </p:nvPicPr>
        <p:blipFill>
          <a:blip r:embed="rId11" cstate="print">
            <a:lum bright="-10000" contrast="10000"/>
          </a:blip>
          <a:srcRect/>
          <a:stretch>
            <a:fillRect/>
          </a:stretch>
        </p:blipFill>
        <p:spPr bwMode="auto">
          <a:xfrm flipH="1">
            <a:off x="71406" y="4429138"/>
            <a:ext cx="805761" cy="412550"/>
          </a:xfrm>
          <a:prstGeom prst="rect">
            <a:avLst/>
          </a:prstGeom>
          <a:noFill/>
        </p:spPr>
      </p:pic>
      <p:pic>
        <p:nvPicPr>
          <p:cNvPr id="32" name="Picture 30" descr="http://img-fotki.yandex.ru/get/9584/16969765.17d/0_7c177_1ab03f7f_M.png"/>
          <p:cNvPicPr>
            <a:picLocks noChangeAspect="1" noChangeArrowheads="1"/>
          </p:cNvPicPr>
          <p:nvPr userDrawn="1"/>
        </p:nvPicPr>
        <p:blipFill>
          <a:blip r:embed="rId8" cstate="print">
            <a:lum bright="-10000" contrast="10000"/>
          </a:blip>
          <a:srcRect/>
          <a:stretch>
            <a:fillRect/>
          </a:stretch>
        </p:blipFill>
        <p:spPr bwMode="auto">
          <a:xfrm flipH="1">
            <a:off x="142844" y="4286262"/>
            <a:ext cx="666234" cy="341112"/>
          </a:xfrm>
          <a:prstGeom prst="rect">
            <a:avLst/>
          </a:prstGeom>
          <a:noFill/>
        </p:spPr>
      </p:pic>
      <p:pic>
        <p:nvPicPr>
          <p:cNvPr id="10" name="Picture 24" descr="&amp;kcy;&amp;ocy;&amp;tcy;&amp;yacy;&amp;tcy;&amp;acy;"/>
          <p:cNvPicPr>
            <a:picLocks noChangeAspect="1" noChangeArrowheads="1"/>
          </p:cNvPicPr>
          <p:nvPr userDrawn="1"/>
        </p:nvPicPr>
        <p:blipFill>
          <a:blip r:embed="rId1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14282" y="3929072"/>
            <a:ext cx="502672" cy="51201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2" cstate="print">
            <a:lum bright="10000" contrast="20000"/>
          </a:blip>
          <a:srcRect t="3933" b="16905"/>
          <a:stretch>
            <a:fillRect/>
          </a:stretch>
        </p:blipFill>
        <p:spPr bwMode="auto">
          <a:xfrm>
            <a:off x="214282" y="142858"/>
            <a:ext cx="8853715" cy="4786346"/>
          </a:xfrm>
          <a:prstGeom prst="rect">
            <a:avLst/>
          </a:prstGeom>
          <a:noFill/>
        </p:spPr>
      </p:pic>
      <p:pic>
        <p:nvPicPr>
          <p:cNvPr id="8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2" cstate="print">
            <a:lum bright="10000" contrast="-20000"/>
          </a:blip>
          <a:srcRect b="14531"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5673"/>
            </a:avLst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4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3071802" y="0"/>
            <a:ext cx="3071834" cy="409578"/>
          </a:xfrm>
          <a:prstGeom prst="rect">
            <a:avLst/>
          </a:prstGeom>
          <a:noFill/>
        </p:spPr>
      </p:pic>
      <p:pic>
        <p:nvPicPr>
          <p:cNvPr id="5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6072166" y="0"/>
            <a:ext cx="3071834" cy="409578"/>
          </a:xfrm>
          <a:prstGeom prst="rect">
            <a:avLst/>
          </a:prstGeom>
          <a:noFill/>
        </p:spPr>
      </p:pic>
      <p:pic>
        <p:nvPicPr>
          <p:cNvPr id="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0" y="4733922"/>
            <a:ext cx="3071834" cy="409578"/>
          </a:xfrm>
          <a:prstGeom prst="rect">
            <a:avLst/>
          </a:prstGeom>
          <a:noFill/>
        </p:spPr>
      </p:pic>
      <p:pic>
        <p:nvPicPr>
          <p:cNvPr id="7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6000760" y="4733922"/>
            <a:ext cx="3071834" cy="409578"/>
          </a:xfrm>
          <a:prstGeom prst="rect">
            <a:avLst/>
          </a:prstGeom>
          <a:noFill/>
        </p:spPr>
      </p:pic>
      <p:pic>
        <p:nvPicPr>
          <p:cNvPr id="9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160763" y="1160763"/>
            <a:ext cx="2678684" cy="357158"/>
          </a:xfrm>
          <a:prstGeom prst="rect">
            <a:avLst/>
          </a:prstGeom>
          <a:noFill/>
        </p:spPr>
      </p:pic>
      <p:pic>
        <p:nvPicPr>
          <p:cNvPr id="1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114425" y="3686175"/>
            <a:ext cx="2571750" cy="342900"/>
          </a:xfrm>
          <a:prstGeom prst="rect">
            <a:avLst/>
          </a:prstGeom>
          <a:noFill/>
        </p:spPr>
      </p:pic>
      <p:pic>
        <p:nvPicPr>
          <p:cNvPr id="1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626079" y="1160763"/>
            <a:ext cx="2678684" cy="357158"/>
          </a:xfrm>
          <a:prstGeom prst="rect">
            <a:avLst/>
          </a:prstGeom>
          <a:noFill/>
        </p:spPr>
      </p:pic>
      <p:pic>
        <p:nvPicPr>
          <p:cNvPr id="12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626079" y="3625579"/>
            <a:ext cx="2678684" cy="357158"/>
          </a:xfrm>
          <a:prstGeom prst="rect">
            <a:avLst/>
          </a:prstGeom>
          <a:noFill/>
        </p:spPr>
      </p:pic>
      <p:pic>
        <p:nvPicPr>
          <p:cNvPr id="13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3000364" y="4733922"/>
            <a:ext cx="3071834" cy="409578"/>
          </a:xfrm>
          <a:prstGeom prst="rect">
            <a:avLst/>
          </a:prstGeom>
          <a:noFill/>
        </p:spPr>
      </p:pic>
      <p:pic>
        <p:nvPicPr>
          <p:cNvPr id="15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4" cstate="print">
            <a:lum bright="30000" contrast="-20000"/>
          </a:blip>
          <a:srcRect/>
          <a:stretch>
            <a:fillRect/>
          </a:stretch>
        </p:blipFill>
        <p:spPr bwMode="auto">
          <a:xfrm>
            <a:off x="714348" y="642924"/>
            <a:ext cx="7708916" cy="378621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642910" y="500048"/>
            <a:ext cx="2643206" cy="352428"/>
          </a:xfrm>
          <a:prstGeom prst="rect">
            <a:avLst/>
          </a:prstGeom>
          <a:noFill/>
        </p:spPr>
      </p:pic>
      <p:pic>
        <p:nvPicPr>
          <p:cNvPr id="17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3214678" y="500048"/>
            <a:ext cx="2643206" cy="352428"/>
          </a:xfrm>
          <a:prstGeom prst="rect">
            <a:avLst/>
          </a:prstGeom>
          <a:noFill/>
        </p:spPr>
      </p:pic>
      <p:pic>
        <p:nvPicPr>
          <p:cNvPr id="18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5786446" y="500048"/>
            <a:ext cx="2643206" cy="352428"/>
          </a:xfrm>
          <a:prstGeom prst="rect">
            <a:avLst/>
          </a:prstGeom>
          <a:noFill/>
        </p:spPr>
      </p:pic>
      <p:pic>
        <p:nvPicPr>
          <p:cNvPr id="19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642910" y="4214824"/>
            <a:ext cx="2643206" cy="352428"/>
          </a:xfrm>
          <a:prstGeom prst="rect">
            <a:avLst/>
          </a:prstGeom>
          <a:noFill/>
        </p:spPr>
      </p:pic>
      <p:pic>
        <p:nvPicPr>
          <p:cNvPr id="2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3214678" y="4214824"/>
            <a:ext cx="2643206" cy="352428"/>
          </a:xfrm>
          <a:prstGeom prst="rect">
            <a:avLst/>
          </a:prstGeom>
          <a:noFill/>
        </p:spPr>
      </p:pic>
      <p:pic>
        <p:nvPicPr>
          <p:cNvPr id="2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5786446" y="4214824"/>
            <a:ext cx="2643206" cy="352428"/>
          </a:xfrm>
          <a:prstGeom prst="rect">
            <a:avLst/>
          </a:prstGeom>
          <a:noFill/>
        </p:spPr>
      </p:pic>
      <p:pic>
        <p:nvPicPr>
          <p:cNvPr id="22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285787" y="1428746"/>
            <a:ext cx="2143148" cy="285753"/>
          </a:xfrm>
          <a:prstGeom prst="rect">
            <a:avLst/>
          </a:prstGeom>
          <a:noFill/>
        </p:spPr>
      </p:pic>
      <p:pic>
        <p:nvPicPr>
          <p:cNvPr id="23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285786" y="3357572"/>
            <a:ext cx="2143148" cy="285753"/>
          </a:xfrm>
          <a:prstGeom prst="rect">
            <a:avLst/>
          </a:prstGeom>
          <a:noFill/>
        </p:spPr>
      </p:pic>
      <p:pic>
        <p:nvPicPr>
          <p:cNvPr id="24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358078" y="1500184"/>
            <a:ext cx="2143148" cy="285753"/>
          </a:xfrm>
          <a:prstGeom prst="rect">
            <a:avLst/>
          </a:prstGeom>
          <a:noFill/>
        </p:spPr>
      </p:pic>
      <p:pic>
        <p:nvPicPr>
          <p:cNvPr id="25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 flipV="1">
            <a:off x="7358078" y="3357572"/>
            <a:ext cx="2143149" cy="285753"/>
          </a:xfrm>
          <a:prstGeom prst="rect">
            <a:avLst/>
          </a:prstGeom>
          <a:noFill/>
        </p:spPr>
      </p:pic>
      <p:pic>
        <p:nvPicPr>
          <p:cNvPr id="2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142844" y="0"/>
            <a:ext cx="3071834" cy="40957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2" cstate="print">
            <a:lum bright="3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ffectLst/>
        </p:spPr>
      </p:pic>
      <p:pic>
        <p:nvPicPr>
          <p:cNvPr id="11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3" cstate="print">
            <a:lum bright="10000" contrast="-20000"/>
          </a:blip>
          <a:srcRect b="14531"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5673"/>
            </a:avLst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3CBA70-CB08-4CF4-9FF1-C0D42FE370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0AB9407-256D-4541-A28C-F359C01C7F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3CBA70-CB08-4CF4-9FF1-C0D42FE370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0AB9407-256D-4541-A28C-F359C01C7F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3CBA70-CB08-4CF4-9FF1-C0D42FE370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0AB9407-256D-4541-A28C-F359C01C7F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3CBA70-CB08-4CF4-9FF1-C0D42FE370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0AB9407-256D-4541-A28C-F359C01C7F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13" cstate="print">
            <a:lum bright="10000" contrast="20000"/>
          </a:blip>
          <a:srcRect t="3933" b="5597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952" y="1203598"/>
            <a:ext cx="45365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i="1" dirty="0">
                <a:ln w="11430"/>
                <a:solidFill>
                  <a:srgbClr val="A2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 Вместе с книгой к миру и согласию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267494"/>
            <a:ext cx="66967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483224"/>
                </a:solidFill>
              </a:rPr>
              <a:t>                      Виртуальная книжная выставка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3075806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МБДОУ «Детский сад № 66 «Тополек»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г.Тамбов</a:t>
            </a:r>
            <a:endParaRPr lang="ru-RU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Воспитатель Мусатова Елена Николаевна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51"/>
    </mc:Choice>
    <mc:Fallback xmlns="">
      <p:transition spd="slow" advTm="605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35896" y="483518"/>
            <a:ext cx="30243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Резников А.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Приключения кота Леопольда. - М.: Омега, 2004.</a:t>
            </a:r>
          </a:p>
          <a:p>
            <a:endParaRPr lang="ru-RU" b="1" dirty="0"/>
          </a:p>
          <a:p>
            <a:pPr algn="just"/>
            <a:r>
              <a:rPr lang="ru-RU" b="1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Рассказы про интеллигентного кота, которому все время досаждают вредные мыши, учат детей добру и сочувствию. А ключевая фраза: «Ребята, давайте жить дружно!» -  стала поистине народной.</a:t>
            </a:r>
          </a:p>
        </p:txBody>
      </p:sp>
      <p:pic>
        <p:nvPicPr>
          <p:cNvPr id="4" name="Рисунок 3" descr="https://bookree.org/loader/img.php?dir=bc5fde8ce9262272516289f3d8d967c7&amp;file=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9" y="1275606"/>
            <a:ext cx="1872207" cy="288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18408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07904" y="411510"/>
            <a:ext cx="30963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Андерсен Ганс Христиан Гадкий утенок. - М.: Качели, 2014.</a:t>
            </a:r>
          </a:p>
          <a:p>
            <a:endParaRPr lang="ru-RU" dirty="0"/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Сказка о том, как гадкий утенок превратился в прекрасного лебедя. Учит тому, что никогда нельзя смеяться над кем-то, кто не похож на других. Возможно, этот  кто-то окажется  в итоге намного лучше тех, кто смеялся, намного талантливее, красивее, добрее.</a:t>
            </a:r>
          </a:p>
        </p:txBody>
      </p:sp>
      <p:pic>
        <p:nvPicPr>
          <p:cNvPr id="12" name="Рисунок 11" descr="https://cdn1.ozone.ru/multimedia/101759033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275606"/>
            <a:ext cx="1843583" cy="288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10688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77394" y="267494"/>
            <a:ext cx="31683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Ремиш Н.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Детям о важном. Про Диму и других.- М.: Манн, Иванов и Фербер, 2020. </a:t>
            </a:r>
          </a:p>
          <a:p>
            <a:endParaRPr lang="ru-RU" dirty="0"/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Главные герои, мама и дочка, рассуждают о непохожести людей, проявлении симпатии и дружелюбия, значимости своего мнения и  уважении других. Книга поможет не только передать ребенку жизненные ценности, но и наладить диалог, понять друг друга.</a:t>
            </a:r>
          </a:p>
        </p:txBody>
      </p:sp>
      <p:pic>
        <p:nvPicPr>
          <p:cNvPr id="10" name="Рисунок 9" descr="https://shikalad.ru/i/imgs/cv8.litres.ru/pub/c/cover/2438788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009" y="1347614"/>
            <a:ext cx="1908448" cy="2736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10851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11676" y="411510"/>
            <a:ext cx="38164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Уэстон К.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Новенький. – М.: Энас-книга, 2015.</a:t>
            </a:r>
            <a:endParaRPr lang="ru-RU" dirty="0"/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История о том, как в  класс приходит новенький малыш. То есть малыш он для своей мамы, а для лисенка, крошки енота, конечно, гигант со страшным оскалом.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Прекрасная книга подходит для того, чтобы поговорить с детьми о толерантности и терпимости на доступном для них уровне, посмотреть на ситуацию глазами испуганных учеников и глазами несчастного одинокого медвежонка.</a:t>
            </a:r>
          </a:p>
        </p:txBody>
      </p:sp>
      <p:pic>
        <p:nvPicPr>
          <p:cNvPr id="7" name="Рисунок 6" descr="https://icanread.ru/wp-content/uploads/2016/01/rcrEgjSbKVU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31590"/>
            <a:ext cx="1584176" cy="2592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12448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91880" y="434590"/>
            <a:ext cx="29523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Родари Д.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Всемирный хоровод. – М.: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Детгиз, 1962.</a:t>
            </a:r>
          </a:p>
          <a:p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Стихотворение в переводе С. Маршака о том, что на нашей планете живут дети разных цветов кожи и национальностей, и все они должны дружить друг с другом, чтобы не было войны на Земле, все жили счастливо и помогали друг другу.</a:t>
            </a:r>
          </a:p>
        </p:txBody>
      </p:sp>
      <p:pic>
        <p:nvPicPr>
          <p:cNvPr id="9" name="Picture 2" descr="https://img-fotki.yandex.ru/get/70180/23308995.a9/0_a5417_3b604ba5_X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1203598"/>
            <a:ext cx="187220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9191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91880" y="411510"/>
            <a:ext cx="3600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Янсон Т.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Рассказы о муми-троллях.- М.:  Корона-принт, 1992.</a:t>
            </a:r>
          </a:p>
          <a:p>
            <a:endParaRPr lang="ru-RU" dirty="0"/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Главные герои повестей о муми-троллях – папа, мама и Муми-тролли, их родные, друзья, недруги, олицетворяющие разные типы людей. Когда в доме появляется новое существо, мама ставит на стол новую тарелку, а папа ставит новую кровать. И жизнь идет своим чередом. Одна из лучших книг о воспитании толерантности.</a:t>
            </a:r>
          </a:p>
        </p:txBody>
      </p:sp>
      <p:pic>
        <p:nvPicPr>
          <p:cNvPr id="7" name="Рисунок 6" descr="https://main-cdn.goods.ru/hlr-system/1541647414/100024453623b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347614"/>
            <a:ext cx="1656184" cy="2808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16231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79912" y="315645"/>
            <a:ext cx="1490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11666"/>
            <a:ext cx="8198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Андерсен Г. Х. Гадкий утенок. - М.: Качели, 2014.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Баруздин С. Как снежок в Индию попал.- М:. Детская литература, 1981г.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Драгунский В.  Друг детства. – М.: Росмэн, 2017.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Киплинг Р. Маугли. – М: Эксмо, 2020.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Крылов И. Басни.- М.: Проф-Пресс, 2016.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Милн А., Заходер Б.  Винни-Пух и все-все-все. - М:Аст, 2015.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Резников А. Приключения кота Леопольда. - М.: Омега, 2004.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Ремиш Н. Детям о важном. Про Диму и других.- М.: Манн, Иванов и Фербер, 2020. 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Родари Д. Торт с неба. М.: Эксмодетство, 2018 г.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Родари Д. Всемирный хоровод. – М.:Детгиз, 1962.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Сухомлинский В.А.  Пусть будут соловей и жук.- М: Малыш, 1977.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Уэстон К. Новенький. – М.: Энас-книга, 2015.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Янсон Т. Рассказы о муми-троллях.- М.:  Корона-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принт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1992.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411510"/>
            <a:ext cx="5040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ХУДОЖЕСТВЕННАЯ ЛИТЕРАТУРА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ПОМОЩЬ ВОСПИТАНИЮ ТОЛЕРАНТНОСТИ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Многие произведения классической и современной детской литературы затрагивают проблемы толерантности, взаимопонимания и взаимоприятия. «Путь к другому человеку, как мы знаем, лежит через эмпатию - умение увидеть другого  изнутри, взглянуть на мир его глазами, соотнести его со своим миром... Писатели нам показывают, как надо много преодолеть в себе, чтобы к тому, кто ненавистен, потеплело сердце».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09458"/>
      </p:ext>
    </p:extLst>
  </p:cSld>
  <p:clrMapOvr>
    <a:masterClrMapping/>
  </p:clrMapOvr>
  <p:transition spd="med" advTm="15318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xn----7sbagbc0btmolfb9ahq4ovb.xn--p1ai/_pu/3/967757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109" y="1275606"/>
            <a:ext cx="2273895" cy="319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771550"/>
            <a:ext cx="28803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Сухомлинский В.А.  Пусть будут соловей и жук.- М.: Малыш, 1977.</a:t>
            </a:r>
          </a:p>
          <a:p>
            <a:endParaRPr lang="ru-RU" dirty="0"/>
          </a:p>
          <a:p>
            <a:pPr algn="just"/>
            <a:r>
              <a:rPr lang="ru-RU" b="1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примере этой сказки можно показать  многообразие мира, а также необходимость уживаться самым разным людям независимо от того, какая у них культура.</a:t>
            </a:r>
          </a:p>
        </p:txBody>
      </p:sp>
    </p:spTree>
    <p:extLst>
      <p:ext uri="{BB962C8B-B14F-4D97-AF65-F5344CB8AC3E}">
        <p14:creationId xmlns:p14="http://schemas.microsoft.com/office/powerpoint/2010/main" val="1432884611"/>
      </p:ext>
    </p:extLst>
  </p:cSld>
  <p:clrMapOvr>
    <a:masterClrMapping/>
  </p:clrMapOvr>
  <p:transition spd="med" advTm="15906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411510"/>
            <a:ext cx="30963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Родари Д.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Торт с неба.  - М.: Эксмодетство, 2018 г.</a:t>
            </a:r>
            <a:b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Сказка-памфлет рассказывает в доступной для ребят форме  о важнейших проблемах современности: опасностях войны, солидарности людей, которые могут ее предотвратить. «Рано или поздно торт достанется всем. Это будет  тогда, когда торты станут  делать вместо бомб».</a:t>
            </a:r>
          </a:p>
        </p:txBody>
      </p:sp>
      <p:pic>
        <p:nvPicPr>
          <p:cNvPr id="3" name="Рисунок 2" descr="https://chitatel.by/storage/thumbs/41/h1001_w1001_41d047919fc32b70c1fdfe807591fcd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203598"/>
            <a:ext cx="1944216" cy="29523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510466"/>
      </p:ext>
    </p:extLst>
  </p:cSld>
  <p:clrMapOvr>
    <a:masterClrMapping/>
  </p:clrMapOvr>
  <p:transition spd="med" advTm="12181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707904" y="195486"/>
            <a:ext cx="33123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Милн А., Заходер Б.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Винни-Пух и все-все-все. – М.:Аст, 2015.</a:t>
            </a:r>
            <a:endParaRPr lang="ru-RU" b="1" dirty="0"/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любимой сказке сосуществуют вместе добрый и глуповатый Винни-Пух, грустный и задумчивый ослик Иа, хозяйственный и серьезный Кролик, маленький пугливый поросенок Пятачок, умная, умудренная опытом Сова, подвижный Тигра. Герои отлично ладят друг с другом, контактируют, общаются, не смотря на разность интересов.</a:t>
            </a:r>
          </a:p>
        </p:txBody>
      </p:sp>
      <p:pic>
        <p:nvPicPr>
          <p:cNvPr id="9" name="Рисунок 8" descr="http://900igr.net/up/datas/140521/01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7" t="6377" r="56186" b="15817"/>
          <a:stretch/>
        </p:blipFill>
        <p:spPr bwMode="auto">
          <a:xfrm>
            <a:off x="7020272" y="1347614"/>
            <a:ext cx="1800200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spd="med" advTm="21614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627534"/>
            <a:ext cx="29523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Баруздин С.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Как снежок в Индию попал.- М.: Детская литература, 1981г.</a:t>
            </a:r>
          </a:p>
          <a:p>
            <a:endParaRPr lang="ru-RU" b="1" dirty="0"/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Рассказ показывает детям насколько разнообразен большой мир, какие народы его населяют, воспитывает доброжелательность ко всем людям независимо от национальности. </a:t>
            </a:r>
          </a:p>
        </p:txBody>
      </p:sp>
      <p:pic>
        <p:nvPicPr>
          <p:cNvPr id="3" name="Рисунок 2" descr="http://s007.radikal.ru/i301/1112/54/69b8609bd52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31590"/>
            <a:ext cx="1872208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1672443"/>
      </p:ext>
    </p:extLst>
  </p:cSld>
  <p:clrMapOvr>
    <a:masterClrMapping/>
  </p:clrMapOvr>
  <p:transition spd="med" advTm="9208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1.wbstatic.net/big/new/9070000/9070753-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2" t="9615" r="7051" b="9976"/>
          <a:stretch/>
        </p:blipFill>
        <p:spPr bwMode="auto">
          <a:xfrm>
            <a:off x="6948264" y="1059582"/>
            <a:ext cx="1872208" cy="2808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07904" y="339502"/>
            <a:ext cx="30963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Крылов И.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Басни.- М.: Проф-Пресс, 2016.</a:t>
            </a:r>
          </a:p>
          <a:p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Знаменитый баснописец Крылов не раз поднимал вопрос  о толерантности. Его лебедь, рак и щука из-за различия во мнениях и невозможности найти компромисс так и не могут закончить начатое дело: «…А воз и нынче там…»,потому что «… Рак пятится назад, а щука тянет в воду…»</a:t>
            </a:r>
          </a:p>
        </p:txBody>
      </p:sp>
    </p:spTree>
    <p:extLst>
      <p:ext uri="{BB962C8B-B14F-4D97-AF65-F5344CB8AC3E}">
        <p14:creationId xmlns:p14="http://schemas.microsoft.com/office/powerpoint/2010/main" val="907078022"/>
      </p:ext>
    </p:extLst>
  </p:cSld>
  <p:clrMapOvr>
    <a:masterClrMapping/>
  </p:clrMapOvr>
  <p:transition spd="med" advTm="12476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555526"/>
            <a:ext cx="33123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Киплинг Р.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Маугли. – М.: Эксмо, 2020.</a:t>
            </a:r>
          </a:p>
          <a:p>
            <a:endParaRPr lang="ru-RU" dirty="0"/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Сказочная повесть о том, как индийский мальчик Маугли был воспитан волчьей стаей в джунглях. Маугли останется в  сердце детей  на всю жизнь, ведь за время, проведенное  с отважным  Маугли, они научатся ценить дружбу, взаимовыручку, преданность и сами сумеют стать настоящими друзьями.</a:t>
            </a:r>
          </a:p>
        </p:txBody>
      </p:sp>
      <p:pic>
        <p:nvPicPr>
          <p:cNvPr id="3" name="Рисунок 2" descr="https://ds03.infourok.ru/uploads/ex/066e/00023cd5-524f470b/img1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5" t="32052" r="2725" b="2991"/>
          <a:stretch/>
        </p:blipFill>
        <p:spPr bwMode="auto">
          <a:xfrm>
            <a:off x="7092280" y="1203598"/>
            <a:ext cx="1696677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76066855"/>
      </p:ext>
    </p:extLst>
  </p:cSld>
  <p:clrMapOvr>
    <a:masterClrMapping/>
  </p:clrMapOvr>
  <p:transition spd="med" advTm="10674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707904" y="627534"/>
            <a:ext cx="28803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Драгунский В.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Друг детства. – М.: Росмэн, 2017.</a:t>
            </a:r>
          </a:p>
          <a:p>
            <a:endParaRPr lang="ru-RU" b="1" dirty="0"/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Трогательный рассказ, полный душевной теплоты. Он учит детей сопереживать, учит бережно относиться к своим друзьям, независимо от того, человек это или плюшевый медведь. Рассказ учит думать не только о себе, но и о других.</a:t>
            </a:r>
          </a:p>
          <a:p>
            <a:endParaRPr lang="ru-RU" dirty="0"/>
          </a:p>
        </p:txBody>
      </p:sp>
      <p:pic>
        <p:nvPicPr>
          <p:cNvPr id="8" name="Picture 2" descr="http://simfchildlibrary.ru/admin/edit/images/456-0a8e676ad7d4b004917df90c254836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19432"/>
            <a:ext cx="1800200" cy="307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11247">
    <p:pull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980</Words>
  <Application>Microsoft Office PowerPoint</Application>
  <PresentationFormat>Экран (16:9)</PresentationFormat>
  <Paragraphs>72</Paragraphs>
  <Slides>16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ART</cp:lastModifiedBy>
  <cp:revision>157</cp:revision>
  <dcterms:created xsi:type="dcterms:W3CDTF">2017-10-19T12:54:53Z</dcterms:created>
  <dcterms:modified xsi:type="dcterms:W3CDTF">2020-11-08T06:16:04Z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1183246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