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B40000"/>
    <a:srgbClr val="74E8AB"/>
    <a:srgbClr val="0066FF"/>
    <a:srgbClr val="793A8A"/>
    <a:srgbClr val="DFF1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50A8F46-897F-4AE5-BCF9-300F5868A676}" v="186" dt="2019-11-09T21:05:23.743"/>
    <p1510:client id="{8C950A29-76FA-4C49-9BD2-D8187C498110}" v="4" dt="2019-11-09T21:06:10.1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>
        <p:scale>
          <a:sx n="81" d="100"/>
          <a:sy n="81" d="100"/>
        </p:scale>
        <p:origin x="-21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625600" y="3886200"/>
            <a:ext cx="9144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625600" y="5124450"/>
            <a:ext cx="9144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8534400" y="6355080"/>
            <a:ext cx="3048000" cy="365760"/>
          </a:xfrm>
        </p:spPr>
        <p:txBody>
          <a:bodyPr/>
          <a:lstStyle>
            <a:lvl1pPr>
              <a:defRPr sz="1400"/>
            </a:lvl1pPr>
          </a:lstStyle>
          <a:p>
            <a:fld id="{5DC5B261-8843-42D1-AAFC-05E20E2D9B97}" type="datetimeFigureOut">
              <a:rPr lang="en-US" smtClean="0"/>
              <a:pPr/>
              <a:t>11/8/2020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3864864" y="6355080"/>
            <a:ext cx="463296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621536" y="6355080"/>
            <a:ext cx="1625600" cy="36576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1206500" y="3648075"/>
            <a:ext cx="97536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1219200" y="5048250"/>
            <a:ext cx="97536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1206500" y="3648075"/>
            <a:ext cx="3048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1219200" y="5048250"/>
            <a:ext cx="3048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5B261-8843-42D1-AAFC-05E20E2D9B97}" type="datetimeFigureOut">
              <a:rPr lang="en-US" smtClean="0"/>
              <a:pPr/>
              <a:t>11/8/2020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5B261-8843-42D1-AAFC-05E20E2D9B97}" type="datetimeFigureOut">
              <a:rPr lang="en-US" smtClean="0"/>
              <a:pPr/>
              <a:t>11/8/2020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5814836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5B261-8843-42D1-AAFC-05E20E2D9B97}" type="datetimeFigureOut">
              <a:rPr lang="en-US" smtClean="0"/>
              <a:pPr/>
              <a:t>11/8/2020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109728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5600" y="2971800"/>
            <a:ext cx="9144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27200" y="4267200"/>
            <a:ext cx="90424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534400" y="6355080"/>
            <a:ext cx="3048000" cy="365760"/>
          </a:xfrm>
        </p:spPr>
        <p:txBody>
          <a:bodyPr/>
          <a:lstStyle/>
          <a:p>
            <a:fld id="{5DC5B261-8843-42D1-AAFC-05E20E2D9B97}" type="datetimeFigureOut">
              <a:rPr lang="en-US" smtClean="0"/>
              <a:pPr/>
              <a:t>11/8/2020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864864" y="6355080"/>
            <a:ext cx="463296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26464" y="6355080"/>
            <a:ext cx="2027936" cy="36576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219200" y="2819400"/>
            <a:ext cx="97536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219200" y="2819400"/>
            <a:ext cx="3048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5B261-8843-42D1-AAFC-05E20E2D9B97}" type="datetimeFigureOut">
              <a:rPr lang="en-US" smtClean="0"/>
              <a:pPr/>
              <a:t>11/8/2020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5388864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6176264" y="1216152"/>
            <a:ext cx="5388864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285875"/>
            <a:ext cx="5386917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7601" y="1295400"/>
            <a:ext cx="5389033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5B261-8843-42D1-AAFC-05E20E2D9B97}" type="datetimeFigureOut">
              <a:rPr lang="en-US" smtClean="0"/>
              <a:pPr/>
              <a:t>11/8/2020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609600" y="2133600"/>
            <a:ext cx="53848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6197600" y="2133600"/>
            <a:ext cx="53848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5B261-8843-42D1-AAFC-05E20E2D9B97}" type="datetimeFigureOut">
              <a:rPr lang="en-US" smtClean="0"/>
              <a:pPr/>
              <a:t>11/8/2020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5B261-8843-42D1-AAFC-05E20E2D9B97}" type="datetimeFigureOut">
              <a:rPr lang="en-US" smtClean="0"/>
              <a:pPr/>
              <a:t>11/8/2020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32800" y="304800"/>
            <a:ext cx="33528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8432800" y="1219201"/>
            <a:ext cx="33528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5B261-8843-42D1-AAFC-05E20E2D9B97}" type="datetimeFigureOut">
              <a:rPr lang="en-US" smtClean="0"/>
              <a:pPr/>
              <a:t>11/8/2020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5220033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406400" y="304800"/>
            <a:ext cx="7620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00856"/>
            <a:ext cx="109728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09600" y="1905000"/>
            <a:ext cx="109728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219200"/>
            <a:ext cx="109728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5B261-8843-42D1-AAFC-05E20E2D9B97}" type="datetimeFigureOut">
              <a:rPr lang="en-US" smtClean="0"/>
              <a:pPr/>
              <a:t>11/8/2020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09600" y="500856"/>
            <a:ext cx="24384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sphere">
          <a:fgClr>
            <a:srgbClr val="B40000"/>
          </a:fgClr>
          <a:bgClr>
            <a:schemeClr val="accent5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219200"/>
            <a:ext cx="109728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8534400" y="6356350"/>
            <a:ext cx="3052064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DC5B261-8843-42D1-AAFC-05E20E2D9B97}" type="datetimeFigureOut">
              <a:rPr lang="en-US" smtClean="0"/>
              <a:pPr/>
              <a:t>11/8/2020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864864" y="6356350"/>
            <a:ext cx="46736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6864" y="6356350"/>
            <a:ext cx="26416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609600" y="1143000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slavyanskaya-kultura.ru/art/trade/filigran.html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microsoft.com/office/2007/relationships/hdphoto" Target="../media/hdphoto5.wdp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5" Type="http://schemas.microsoft.com/office/2007/relationships/hdphoto" Target="../media/hdphoto7.wdp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microsoft.com/office/2007/relationships/hdphoto" Target="../media/hdphoto13.wdp"/><Relationship Id="rId3" Type="http://schemas.microsoft.com/office/2007/relationships/hdphoto" Target="../media/hdphoto8.wdp"/><Relationship Id="rId7" Type="http://schemas.microsoft.com/office/2007/relationships/hdphoto" Target="../media/hdphoto10.wdp"/><Relationship Id="rId12" Type="http://schemas.openxmlformats.org/officeDocument/2006/relationships/image" Target="../media/image1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11" Type="http://schemas.microsoft.com/office/2007/relationships/hdphoto" Target="../media/hdphoto12.wdp"/><Relationship Id="rId5" Type="http://schemas.microsoft.com/office/2007/relationships/hdphoto" Target="../media/hdphoto9.wdp"/><Relationship Id="rId10" Type="http://schemas.openxmlformats.org/officeDocument/2006/relationships/image" Target="../media/image14.jpeg"/><Relationship Id="rId4" Type="http://schemas.openxmlformats.org/officeDocument/2006/relationships/image" Target="../media/image11.jpeg"/><Relationship Id="rId9" Type="http://schemas.microsoft.com/office/2007/relationships/hdphoto" Target="../media/hdphoto11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kostromamuseum.ru/affiliate/krasnoselskij-muzej/kollektsii-krasnoe/" TargetMode="External"/><Relationship Id="rId3" Type="http://schemas.microsoft.com/office/2007/relationships/hdphoto" Target="../media/hdphoto14.wdp"/><Relationship Id="rId7" Type="http://schemas.microsoft.com/office/2007/relationships/hdphoto" Target="../media/hdphoto16.wdp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microsoft.com/office/2007/relationships/hdphoto" Target="../media/hdphoto15.wdp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7.wdp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фото\Галина\школа\изо\5 класс\DSC0676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949445">
            <a:off x="-51176" y="701002"/>
            <a:ext cx="7808174" cy="511240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3230" y="2010507"/>
            <a:ext cx="10238154" cy="2667000"/>
          </a:xfrm>
          <a:prstGeom prst="blockArc">
            <a:avLst/>
          </a:prstGeo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Ажурные кружева скани</a:t>
            </a:r>
            <a:endParaRPr lang="ru-RU" sz="8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Народные промыслы </a:t>
            </a:r>
            <a:r>
              <a:rPr lang="ru-RU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Красноселья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 descr="D:\фото\Галина\школа\изо\5 класс\DSC0676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4185" y="4774623"/>
            <a:ext cx="1037967" cy="156179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206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УЧЕБНЫЕ ЗАДАЧИ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10972800" cy="504611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1. Изучение истории зарождения промысла </a:t>
            </a:r>
          </a:p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2. Исследование элементов и технологии изготовления </a:t>
            </a:r>
            <a:r>
              <a:rPr lang="ru-RU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сканого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узора</a:t>
            </a:r>
          </a:p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3. Создание орнамента в технике скани</a:t>
            </a:r>
          </a:p>
          <a:p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146" name="Picture 2" descr="D:\фото\Галина\школа\изо\5 класс\DSC0676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8246" y="2768988"/>
            <a:ext cx="3610708" cy="3496330"/>
          </a:xfrm>
          <a:prstGeom prst="roundRect">
            <a:avLst>
              <a:gd name="adj" fmla="val 16667"/>
            </a:avLst>
          </a:prstGeom>
          <a:ln>
            <a:solidFill>
              <a:schemeClr val="accent5">
                <a:lumMod val="20000"/>
                <a:lumOff val="8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1656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ИСТОРИЯ ПРОМЫСЛА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503970" y="1195388"/>
            <a:ext cx="11336337" cy="4937125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/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Скань (от старославянского глагола «</a:t>
            </a:r>
            <a:r>
              <a:rPr lang="ru-RU" sz="36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съкати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» — сучить, свивать в одну нить несколько прядей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), промысел появился на </a:t>
            </a:r>
            <a:r>
              <a:rPr lang="ru-RU" sz="3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Красноселье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 конце 16 века.</a:t>
            </a:r>
          </a:p>
          <a:p>
            <a:pPr algn="just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2"/>
              </a:rPr>
              <a:t>филигрань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— вид ювелирной техники: ажурный или напаянный на металлический фон узор из тонкой золотой, серебряной или медной проволоки, гладкой или свитой в верёвочки. Изделия из скани часто дополняются зернью (маленькие серебряные или золотые шарики) и эмалью. </a:t>
            </a:r>
          </a:p>
        </p:txBody>
      </p:sp>
    </p:spTree>
    <p:extLst>
      <p:ext uri="{BB962C8B-B14F-4D97-AF65-F5344CB8AC3E}">
        <p14:creationId xmlns:p14="http://schemas.microsoft.com/office/powerpoint/2010/main" val="3063760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Наиболее распространенные элементы скан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0241"/>
          <a:stretch/>
        </p:blipFill>
        <p:spPr bwMode="auto">
          <a:xfrm>
            <a:off x="613425" y="2004644"/>
            <a:ext cx="6917170" cy="3493473"/>
          </a:xfrm>
          <a:prstGeom prst="roundRect">
            <a:avLst>
              <a:gd name="adj" fmla="val 16667"/>
            </a:avLst>
          </a:prstGeom>
          <a:ln>
            <a:solidFill>
              <a:srgbClr val="7030A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i0.wp.com/img-fotki.yandex.ru/get/2714/121998322.1e/0_6c854_211c4817_XL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52570"/>
          <a:stretch/>
        </p:blipFill>
        <p:spPr bwMode="auto">
          <a:xfrm>
            <a:off x="7839257" y="1137135"/>
            <a:ext cx="3474451" cy="52284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ЭЛЕМЕНТЫ СКАНИ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1935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dirty="0" smtClean="0">
                <a:ln w="50800">
                  <a:solidFill>
                    <a:srgbClr val="FFC000"/>
                  </a:solidFill>
                </a:ln>
                <a:solidFill>
                  <a:schemeClr val="bg1">
                    <a:shade val="50000"/>
                  </a:schemeClr>
                </a:solidFill>
              </a:rPr>
              <a:t>ПЛЕТЕНИЕ СКАНОГО КРУЖЕВА</a:t>
            </a:r>
            <a:endParaRPr lang="ru-RU" sz="4400" b="1" dirty="0">
              <a:ln w="50800">
                <a:solidFill>
                  <a:srgbClr val="FFC000"/>
                </a:solidFill>
              </a:ln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2050" name="Picture 2" descr="Скручивание проволо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955" y="1301261"/>
            <a:ext cx="8583958" cy="48299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3019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Скрученная в элементы сканного изделия проволока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169" y="2005990"/>
            <a:ext cx="5596693" cy="31490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4123" y="310662"/>
            <a:ext cx="11828585" cy="9144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ЭЛЕМЕНТЫ КРУЖЕВА СПЛЕТАЮТСЯ В УЗОР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5" name="Picture 3" descr="D:\фото\Галина\школа\изо\5 класс\DSC0676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2830" y="1477109"/>
            <a:ext cx="4344457" cy="42068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036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231" y="152400"/>
            <a:ext cx="11934091" cy="9906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ЭЛЕМЕНТЫ ОДИНАКОВЫЕ –УЗОРЫ РАЗНЫЕ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133" name="Picture 13" descr="D:\фото\Галина\школа\изо\5 класс\DSC0676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368" y="2072730"/>
            <a:ext cx="2203940" cy="34776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D:\фото\Галина\школа\изо\5 класс\DSC0676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85306" y="1917896"/>
            <a:ext cx="2449092" cy="35458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5" name="Picture 15" descr="D:\фото\Галина\школа\изо\5 класс\DSC0676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25260" y="1238257"/>
            <a:ext cx="2625971" cy="23646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D:\фото\Галина\школа\изо\5 класс\DSC06760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0523" y="1242619"/>
            <a:ext cx="3347214" cy="23310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D:\фото\Галина\школа\изо\5 класс\DSC06768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2850" y="3971450"/>
            <a:ext cx="2619260" cy="15528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D:\фото\Галина\школа\изо\5 класс\DSC06771.JP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0268" y="4032005"/>
            <a:ext cx="987724" cy="14317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2201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СУВЕНИРЫ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8" name="Picture 4" descr="http://kostromamuseum.ru/uploads/images/affiliates/krasnoe/kollektsiya-dpi/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6491" y="345298"/>
            <a:ext cx="3779067" cy="50356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sun9-38.userapi.com/c624630/v624630676/391b6/bWxE3pBi9oU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568" y="2863104"/>
            <a:ext cx="4611485" cy="34586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sun9-39.userapi.com/c624630/v624630247/3ddc3/AGGLFb0Jmm8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7138" y="2157046"/>
            <a:ext cx="3139610" cy="23547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669343" y="6035207"/>
            <a:ext cx="51826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u="sng" dirty="0">
                <a:hlinkClick r:id="rId8"/>
              </a:rPr>
              <a:t>http://kostromamuseum.ru/affiliate/krasnoselskij-muzej/kollektsii-krasnoe/</a:t>
            </a:r>
            <a:r>
              <a:rPr lang="ru-RU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73768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39615"/>
            <a:ext cx="11652738" cy="9144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ВДОХНОВЕНИЯ, ФАНТАЗИИ, ВАМ, ДРУЗЬЯ!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Picture 2" descr="http://kostromamuseum.ru/uploads/images/affiliates/krasnoe/kollektsiya-dpi/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0277" y="1477123"/>
            <a:ext cx="3657600" cy="4873752"/>
          </a:xfrm>
          <a:prstGeom prst="roundRect">
            <a:avLst>
              <a:gd name="adj" fmla="val 16667"/>
            </a:avLst>
          </a:prstGeom>
          <a:ln w="76200">
            <a:solidFill>
              <a:srgbClr val="FF99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55785" y="6350875"/>
            <a:ext cx="7233138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Составила  учитель  ИЗО Мильчакова Г.С.   МКОУ  «Дреневская ОШ»</a:t>
            </a:r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578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1714</TotalTime>
  <Words>99</Words>
  <Application>Microsoft Office PowerPoint</Application>
  <PresentationFormat>Произвольный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Начальная</vt:lpstr>
      <vt:lpstr>Ажурные кружева скани</vt:lpstr>
      <vt:lpstr>УЧЕБНЫЕ ЗАДАЧИ</vt:lpstr>
      <vt:lpstr>ИСТОРИЯ ПРОМЫСЛА</vt:lpstr>
      <vt:lpstr>ЭЛЕМЕНТЫ СКАНИ</vt:lpstr>
      <vt:lpstr>ПЛЕТЕНИЕ СКАНОГО КРУЖЕВА</vt:lpstr>
      <vt:lpstr>ЭЛЕМЕНТЫ КРУЖЕВА СПЛЕТАЮТСЯ В УЗОР</vt:lpstr>
      <vt:lpstr>ЭЛЕМЕНТЫ ОДИНАКОВЫЕ –УЗОРЫ РАЗНЫЕ</vt:lpstr>
      <vt:lpstr>СУВЕНИРЫ</vt:lpstr>
      <vt:lpstr>ВДОХНОВЕНИЯ, ФАНТАЗИИ, ВАМ, ДРУЗЬЯ!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Дмитрий</dc:creator>
  <cp:keywords>народные промыслы Красноселья</cp:keywords>
  <cp:lastModifiedBy>Дмитрий</cp:lastModifiedBy>
  <cp:revision>144</cp:revision>
  <dcterms:created xsi:type="dcterms:W3CDTF">2012-07-30T23:42:41Z</dcterms:created>
  <dcterms:modified xsi:type="dcterms:W3CDTF">2020-11-08T09:29:32Z</dcterms:modified>
</cp:coreProperties>
</file>