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8" r:id="rId3"/>
    <p:sldId id="259" r:id="rId4"/>
    <p:sldId id="260" r:id="rId5"/>
    <p:sldId id="261" r:id="rId6"/>
    <p:sldId id="263" r:id="rId7"/>
    <p:sldId id="264" r:id="rId8"/>
    <p:sldId id="265" r:id="rId9"/>
    <p:sldId id="266" r:id="rId10"/>
    <p:sldId id="268" r:id="rId11"/>
    <p:sldId id="269" r:id="rId12"/>
    <p:sldId id="270" r:id="rId13"/>
    <p:sldId id="271" r:id="rId14"/>
    <p:sldId id="275" r:id="rId15"/>
    <p:sldId id="273"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08" autoAdjust="0"/>
    <p:restoredTop sz="94840" autoAdjust="0"/>
  </p:normalViewPr>
  <p:slideViewPr>
    <p:cSldViewPr>
      <p:cViewPr varScale="1">
        <p:scale>
          <a:sx n="69" d="100"/>
          <a:sy n="69" d="100"/>
        </p:scale>
        <p:origin x="120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048B3A-50DF-484C-8FBD-3AC9DED9794B}" type="datetimeFigureOut">
              <a:rPr lang="ru-RU" smtClean="0"/>
              <a:pPr/>
              <a:t>08.11.2020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F9479A-F236-4197-BB70-D540A6B7E772}"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6F9479A-F236-4197-BB70-D540A6B7E772}" type="slidenum">
              <a:rPr lang="ru-RU" smtClean="0"/>
              <a:pPr/>
              <a:t>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3C653A6-596B-439C-909F-F745671D08C3}" type="datetimeFigureOut">
              <a:rPr lang="ru-RU" smtClean="0"/>
              <a:pPr/>
              <a:t>08.11.2020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CDAD774-F6EA-4A46-B6DB-D98E6730073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3C653A6-596B-439C-909F-F745671D08C3}" type="datetimeFigureOut">
              <a:rPr lang="ru-RU" smtClean="0"/>
              <a:pPr/>
              <a:t>08.11.2020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CDAD774-F6EA-4A46-B6DB-D98E6730073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3C653A6-596B-439C-909F-F745671D08C3}" type="datetimeFigureOut">
              <a:rPr lang="ru-RU" smtClean="0"/>
              <a:pPr/>
              <a:t>08.11.2020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CDAD774-F6EA-4A46-B6DB-D98E6730073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3C653A6-596B-439C-909F-F745671D08C3}" type="datetimeFigureOut">
              <a:rPr lang="ru-RU" smtClean="0"/>
              <a:pPr/>
              <a:t>08.11.2020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CDAD774-F6EA-4A46-B6DB-D98E6730073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3C653A6-596B-439C-909F-F745671D08C3}" type="datetimeFigureOut">
              <a:rPr lang="ru-RU" smtClean="0"/>
              <a:pPr/>
              <a:t>08.11.2020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CDAD774-F6EA-4A46-B6DB-D98E6730073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3C653A6-596B-439C-909F-F745671D08C3}" type="datetimeFigureOut">
              <a:rPr lang="ru-RU" smtClean="0"/>
              <a:pPr/>
              <a:t>08.11.2020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CDAD774-F6EA-4A46-B6DB-D98E6730073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3C653A6-596B-439C-909F-F745671D08C3}" type="datetimeFigureOut">
              <a:rPr lang="ru-RU" smtClean="0"/>
              <a:pPr/>
              <a:t>08.11.2020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CDAD774-F6EA-4A46-B6DB-D98E6730073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3C653A6-596B-439C-909F-F745671D08C3}" type="datetimeFigureOut">
              <a:rPr lang="ru-RU" smtClean="0"/>
              <a:pPr/>
              <a:t>08.11.2020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CDAD774-F6EA-4A46-B6DB-D98E6730073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3C653A6-596B-439C-909F-F745671D08C3}" type="datetimeFigureOut">
              <a:rPr lang="ru-RU" smtClean="0"/>
              <a:pPr/>
              <a:t>08.11.2020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CDAD774-F6EA-4A46-B6DB-D98E6730073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3C653A6-596B-439C-909F-F745671D08C3}" type="datetimeFigureOut">
              <a:rPr lang="ru-RU" smtClean="0"/>
              <a:pPr/>
              <a:t>08.11.2020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CDAD774-F6EA-4A46-B6DB-D98E6730073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3C653A6-596B-439C-909F-F745671D08C3}" type="datetimeFigureOut">
              <a:rPr lang="ru-RU" smtClean="0"/>
              <a:pPr/>
              <a:t>08.11.2020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CDAD774-F6EA-4A46-B6DB-D98E6730073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C653A6-596B-439C-909F-F745671D08C3}" type="datetimeFigureOut">
              <a:rPr lang="ru-RU" smtClean="0"/>
              <a:pPr/>
              <a:t>08.11.2020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DAD774-F6EA-4A46-B6DB-D98E6730073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7.jpg"/></Relationships>
</file>

<file path=ppt/slides/_rels/slide1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User1\Desktop\012.jpg"/>
          <p:cNvPicPr>
            <a:picLocks noChangeAspect="1" noChangeArrowheads="1"/>
          </p:cNvPicPr>
          <p:nvPr/>
        </p:nvPicPr>
        <p:blipFill>
          <a:blip r:embed="rId2"/>
          <a:srcRect/>
          <a:stretch>
            <a:fillRect/>
          </a:stretch>
        </p:blipFill>
        <p:spPr bwMode="auto">
          <a:xfrm>
            <a:off x="827584" y="0"/>
            <a:ext cx="9108281" cy="6858000"/>
          </a:xfrm>
          <a:prstGeom prst="rect">
            <a:avLst/>
          </a:prstGeom>
          <a:noFill/>
        </p:spPr>
      </p:pic>
      <p:sp>
        <p:nvSpPr>
          <p:cNvPr id="2" name="Заголовок 1"/>
          <p:cNvSpPr>
            <a:spLocks noGrp="1"/>
          </p:cNvSpPr>
          <p:nvPr>
            <p:ph type="ctrTitle"/>
          </p:nvPr>
        </p:nvSpPr>
        <p:spPr>
          <a:xfrm>
            <a:off x="214282" y="404664"/>
            <a:ext cx="7215238" cy="3195787"/>
          </a:xfrm>
        </p:spPr>
        <p:txBody>
          <a:bodyPr>
            <a:noAutofit/>
          </a:bodyPr>
          <a:lstStyle/>
          <a:p>
            <a:pPr lvl="0">
              <a:defRPr/>
            </a:pPr>
            <a:r>
              <a:rPr lang="ru-RU" sz="3200" dirty="0" smtClean="0">
                <a:solidFill>
                  <a:sysClr val="windowText" lastClr="000000"/>
                </a:solidFill>
                <a:latin typeface="Times New Roman" panose="02020603050405020304" pitchFamily="18" charset="0"/>
                <a:cs typeface="Times New Roman" panose="02020603050405020304" pitchFamily="18" charset="0"/>
              </a:rPr>
              <a:t/>
            </a:r>
            <a:br>
              <a:rPr lang="ru-RU" sz="3200" dirty="0" smtClean="0">
                <a:solidFill>
                  <a:sysClr val="windowText" lastClr="000000"/>
                </a:solidFill>
                <a:latin typeface="Times New Roman" panose="02020603050405020304" pitchFamily="18" charset="0"/>
                <a:cs typeface="Times New Roman" panose="02020603050405020304" pitchFamily="18" charset="0"/>
              </a:rPr>
            </a:br>
            <a:r>
              <a:rPr lang="ru-RU" sz="3200" dirty="0">
                <a:solidFill>
                  <a:sysClr val="windowText" lastClr="000000"/>
                </a:solidFill>
                <a:latin typeface="Times New Roman" panose="02020603050405020304" pitchFamily="18" charset="0"/>
                <a:cs typeface="Times New Roman" panose="02020603050405020304" pitchFamily="18" charset="0"/>
              </a:rPr>
              <a:t/>
            </a:r>
            <a:br>
              <a:rPr lang="ru-RU" sz="3200" dirty="0">
                <a:solidFill>
                  <a:sysClr val="windowText" lastClr="000000"/>
                </a:solidFill>
                <a:latin typeface="Times New Roman" panose="02020603050405020304" pitchFamily="18" charset="0"/>
                <a:cs typeface="Times New Roman" panose="02020603050405020304" pitchFamily="18" charset="0"/>
              </a:rPr>
            </a:br>
            <a:r>
              <a:rPr lang="ru-RU" sz="3200" dirty="0" smtClean="0">
                <a:solidFill>
                  <a:sysClr val="windowText" lastClr="000000"/>
                </a:solidFill>
                <a:latin typeface="Times New Roman" panose="02020603050405020304" pitchFamily="18" charset="0"/>
                <a:cs typeface="Times New Roman" panose="02020603050405020304" pitchFamily="18" charset="0"/>
              </a:rPr>
              <a:t>Муниципальное </a:t>
            </a:r>
            <a:r>
              <a:rPr lang="ru-RU" sz="3200" dirty="0">
                <a:solidFill>
                  <a:sysClr val="windowText" lastClr="000000"/>
                </a:solidFill>
                <a:latin typeface="Times New Roman" panose="02020603050405020304" pitchFamily="18" charset="0"/>
                <a:cs typeface="Times New Roman" panose="02020603050405020304" pitchFamily="18" charset="0"/>
              </a:rPr>
              <a:t>бюджетное общеобразовательное учреждение «Средняя общеобразовательная </a:t>
            </a:r>
            <a:br>
              <a:rPr lang="ru-RU" sz="3200" dirty="0">
                <a:solidFill>
                  <a:sysClr val="windowText" lastClr="000000"/>
                </a:solidFill>
                <a:latin typeface="Times New Roman" panose="02020603050405020304" pitchFamily="18" charset="0"/>
                <a:cs typeface="Times New Roman" panose="02020603050405020304" pitchFamily="18" charset="0"/>
              </a:rPr>
            </a:br>
            <a:r>
              <a:rPr lang="ru-RU" sz="3200" dirty="0">
                <a:solidFill>
                  <a:sysClr val="windowText" lastClr="000000"/>
                </a:solidFill>
                <a:latin typeface="Times New Roman" panose="02020603050405020304" pitchFamily="18" charset="0"/>
                <a:cs typeface="Times New Roman" panose="02020603050405020304" pitchFamily="18" charset="0"/>
              </a:rPr>
              <a:t>школа № 5»</a:t>
            </a:r>
            <a:br>
              <a:rPr lang="ru-RU" sz="3200" dirty="0">
                <a:solidFill>
                  <a:sysClr val="windowText" lastClr="000000"/>
                </a:solidFill>
                <a:latin typeface="Times New Roman" panose="02020603050405020304" pitchFamily="18" charset="0"/>
                <a:cs typeface="Times New Roman" panose="02020603050405020304" pitchFamily="18" charset="0"/>
              </a:rPr>
            </a:br>
            <a:r>
              <a:rPr lang="ru-RU" sz="3200" dirty="0">
                <a:solidFill>
                  <a:sysClr val="windowText" lastClr="000000"/>
                </a:solidFill>
                <a:latin typeface="Times New Roman" panose="02020603050405020304" pitchFamily="18" charset="0"/>
                <a:cs typeface="Times New Roman" panose="02020603050405020304" pitchFamily="18" charset="0"/>
              </a:rPr>
              <a:t>Исследовательская  </a:t>
            </a:r>
            <a:r>
              <a:rPr lang="ru-RU" sz="3200" dirty="0" smtClean="0">
                <a:solidFill>
                  <a:sysClr val="windowText" lastClr="000000"/>
                </a:solidFill>
                <a:latin typeface="Times New Roman" panose="02020603050405020304" pitchFamily="18" charset="0"/>
                <a:cs typeface="Times New Roman" panose="02020603050405020304" pitchFamily="18" charset="0"/>
              </a:rPr>
              <a:t>работа</a:t>
            </a:r>
            <a:br>
              <a:rPr lang="ru-RU" sz="3200" dirty="0" smtClean="0">
                <a:solidFill>
                  <a:sysClr val="windowText" lastClr="000000"/>
                </a:solidFill>
                <a:latin typeface="Times New Roman" panose="02020603050405020304" pitchFamily="18" charset="0"/>
                <a:cs typeface="Times New Roman" panose="02020603050405020304" pitchFamily="18" charset="0"/>
              </a:rPr>
            </a:br>
            <a:r>
              <a:rPr lang="ru-RU" sz="3200" dirty="0" smtClean="0">
                <a:solidFill>
                  <a:sysClr val="windowText" lastClr="000000"/>
                </a:solidFill>
                <a:latin typeface="Times New Roman" panose="02020603050405020304" pitchFamily="18" charset="0"/>
                <a:cs typeface="Times New Roman" panose="02020603050405020304" pitchFamily="18" charset="0"/>
              </a:rPr>
              <a:t>«Золотая семечка» </a:t>
            </a:r>
            <a:r>
              <a:rPr lang="ru-RU" sz="3200" dirty="0">
                <a:solidFill>
                  <a:srgbClr val="FFFFFF"/>
                </a:solidFill>
                <a:latin typeface="Times New Roman" panose="02020603050405020304" pitchFamily="18" charset="0"/>
                <a:cs typeface="Times New Roman" panose="02020603050405020304" pitchFamily="18" charset="0"/>
              </a:rPr>
              <a:t/>
            </a:r>
            <a:br>
              <a:rPr lang="ru-RU" sz="3200" dirty="0">
                <a:solidFill>
                  <a:srgbClr val="FFFFFF"/>
                </a:solidFill>
                <a:latin typeface="Times New Roman" panose="02020603050405020304" pitchFamily="18" charset="0"/>
                <a:cs typeface="Times New Roman" panose="02020603050405020304" pitchFamily="18" charset="0"/>
              </a:rPr>
            </a:br>
            <a:r>
              <a:rPr lang="en-US" sz="3200" dirty="0">
                <a:solidFill>
                  <a:srgbClr val="FFFFFF"/>
                </a:solidFill>
                <a:latin typeface="Candara"/>
              </a:rPr>
              <a:t>  </a:t>
            </a:r>
            <a:r>
              <a:rPr lang="ru-RU" sz="3200" dirty="0">
                <a:solidFill>
                  <a:srgbClr val="FFFFFF"/>
                </a:solidFill>
                <a:latin typeface="Candara"/>
              </a:rPr>
              <a:t/>
            </a:r>
            <a:br>
              <a:rPr lang="ru-RU" sz="3200" dirty="0">
                <a:solidFill>
                  <a:srgbClr val="FFFFFF"/>
                </a:solidFill>
                <a:latin typeface="Candara"/>
              </a:rPr>
            </a:br>
            <a:endParaRPr lang="ru-RU" sz="3200" dirty="0"/>
          </a:p>
        </p:txBody>
      </p:sp>
      <p:sp>
        <p:nvSpPr>
          <p:cNvPr id="3" name="Подзаголовок 2"/>
          <p:cNvSpPr>
            <a:spLocks noGrp="1"/>
          </p:cNvSpPr>
          <p:nvPr>
            <p:ph type="subTitle" idx="1"/>
          </p:nvPr>
        </p:nvSpPr>
        <p:spPr/>
        <p:txBody>
          <a:bodyPr>
            <a:normAutofit/>
          </a:bodyPr>
          <a:lstStyle/>
          <a:p>
            <a:r>
              <a:rPr lang="ru-RU" sz="2000" b="1" dirty="0" smtClean="0"/>
              <a:t>Выполнила</a:t>
            </a:r>
            <a:r>
              <a:rPr lang="ru-RU" sz="2000" dirty="0" smtClean="0"/>
              <a:t> :Запорожская Екатерина,</a:t>
            </a:r>
          </a:p>
          <a:p>
            <a:r>
              <a:rPr lang="ru-RU" sz="2000" dirty="0" smtClean="0"/>
              <a:t> ученица 3 «Б» класса</a:t>
            </a:r>
          </a:p>
          <a:p>
            <a:r>
              <a:rPr lang="ru-RU" sz="2000" dirty="0" smtClean="0"/>
              <a:t>Научный руководитель: учитель начальных классов Щербакова Анна Николаевна</a:t>
            </a:r>
          </a:p>
          <a:p>
            <a:endParaRPr lang="ru-RU" sz="2000" dirty="0"/>
          </a:p>
          <a:p>
            <a:endParaRPr lang="ru-RU"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User1\Desktop\012.jpg"/>
          <p:cNvPicPr>
            <a:picLocks noChangeAspect="1" noChangeArrowheads="1"/>
          </p:cNvPicPr>
          <p:nvPr/>
        </p:nvPicPr>
        <p:blipFill>
          <a:blip r:embed="rId2"/>
          <a:srcRect/>
          <a:stretch>
            <a:fillRect/>
          </a:stretch>
        </p:blipFill>
        <p:spPr bwMode="auto">
          <a:xfrm>
            <a:off x="1310955" y="2372004"/>
            <a:ext cx="7833045" cy="3965350"/>
          </a:xfrm>
          <a:prstGeom prst="rect">
            <a:avLst/>
          </a:prstGeom>
          <a:noFill/>
        </p:spPr>
      </p:pic>
      <p:sp>
        <p:nvSpPr>
          <p:cNvPr id="3" name="Подзаголовок 2"/>
          <p:cNvSpPr>
            <a:spLocks noGrp="1"/>
          </p:cNvSpPr>
          <p:nvPr>
            <p:ph type="subTitle" idx="1"/>
          </p:nvPr>
        </p:nvSpPr>
        <p:spPr>
          <a:xfrm>
            <a:off x="142844" y="285728"/>
            <a:ext cx="8572560" cy="6072230"/>
          </a:xfrm>
        </p:spPr>
        <p:txBody>
          <a:bodyPr>
            <a:normAutofit/>
          </a:bodyPr>
          <a:lstStyle/>
          <a:p>
            <a:endParaRPr lang="ru-RU" sz="2000" dirty="0" smtClean="0"/>
          </a:p>
          <a:p>
            <a:endParaRPr lang="ru-RU" sz="2000" dirty="0" smtClean="0"/>
          </a:p>
          <a:p>
            <a:endParaRPr lang="ru-RU" sz="2000" dirty="0" smtClean="0"/>
          </a:p>
          <a:p>
            <a:endParaRPr lang="ru-RU" sz="2000" dirty="0"/>
          </a:p>
        </p:txBody>
      </p:sp>
      <p:sp>
        <p:nvSpPr>
          <p:cNvPr id="2" name="Прямоугольник 1"/>
          <p:cNvSpPr/>
          <p:nvPr/>
        </p:nvSpPr>
        <p:spPr>
          <a:xfrm>
            <a:off x="395536" y="285728"/>
            <a:ext cx="6462464" cy="2308324"/>
          </a:xfrm>
          <a:prstGeom prst="rect">
            <a:avLst/>
          </a:prstGeom>
        </p:spPr>
        <p:txBody>
          <a:bodyPr wrap="square">
            <a:spAutoFit/>
          </a:bodyPr>
          <a:lstStyle/>
          <a:p>
            <a:pPr indent="449580" algn="just">
              <a:spcAft>
                <a:spcPts val="0"/>
              </a:spcAft>
            </a:pPr>
            <a:r>
              <a:rPr lang="ru-RU" dirty="0">
                <a:solidFill>
                  <a:srgbClr val="000000"/>
                </a:solidFill>
                <a:latin typeface="Times New Roman" panose="02020603050405020304" pitchFamily="18" charset="0"/>
                <a:ea typeface="Times New Roman" panose="02020603050405020304" pitchFamily="18" charset="0"/>
              </a:rPr>
              <a:t>Таким образом, я познакомились с самой технологией добывания растительного масла – семечки давят под прессом. И из них вытекает масло, которое называется нерафинированное. Всё просто! При этом процессе из семян в основном количестве «выжимаются» витамины. Поэтому эта разновидность масла – самая витаминосодержащая и полезная. Жидкость имеет тёмный, насыщенный цвет, она непрозрачна, может содержаться небольшой осадок. </a:t>
            </a:r>
            <a:endParaRPr lang="ru-RU" sz="1600" dirty="0">
              <a:effectLst/>
              <a:latin typeface="Times New Roman" panose="02020603050405020304" pitchFamily="18" charset="0"/>
              <a:ea typeface="Times New Roman" panose="02020603050405020304" pitchFamily="18" charset="0"/>
            </a:endParaRPr>
          </a:p>
        </p:txBody>
      </p:sp>
      <p:sp>
        <p:nvSpPr>
          <p:cNvPr id="4" name="AutoShape 2" descr="https://i.baraholka.com.ru/files/1/2/1212904_1.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6" descr="https://womond.com/wp-content/uploads/2018/07/rastitelnoe-maslo-s-osadkom.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57016" y="4680328"/>
            <a:ext cx="1230808" cy="1529556"/>
          </a:xfrm>
          <a:prstGeom prst="rect">
            <a:avLst/>
          </a:prstGeom>
        </p:spPr>
      </p:pic>
      <p:pic>
        <p:nvPicPr>
          <p:cNvPr id="3080" name="Picture 8" descr="http://www.rosfood.info/upload/iblock/19a/kigjg%20111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32039" y="4717718"/>
            <a:ext cx="1800201" cy="149216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User1\Desktop\012.jpg"/>
          <p:cNvPicPr>
            <a:picLocks noChangeAspect="1" noChangeArrowheads="1"/>
          </p:cNvPicPr>
          <p:nvPr/>
        </p:nvPicPr>
        <p:blipFill>
          <a:blip r:embed="rId2"/>
          <a:srcRect/>
          <a:stretch>
            <a:fillRect/>
          </a:stretch>
        </p:blipFill>
        <p:spPr bwMode="auto">
          <a:xfrm>
            <a:off x="35719" y="0"/>
            <a:ext cx="9108281" cy="6858000"/>
          </a:xfrm>
          <a:prstGeom prst="rect">
            <a:avLst/>
          </a:prstGeom>
          <a:noFill/>
        </p:spPr>
      </p:pic>
      <p:sp>
        <p:nvSpPr>
          <p:cNvPr id="2" name="Заголовок 1"/>
          <p:cNvSpPr>
            <a:spLocks noGrp="1"/>
          </p:cNvSpPr>
          <p:nvPr>
            <p:ph type="ctrTitle"/>
          </p:nvPr>
        </p:nvSpPr>
        <p:spPr>
          <a:xfrm>
            <a:off x="214282" y="428604"/>
            <a:ext cx="6572296" cy="5643601"/>
          </a:xfrm>
        </p:spPr>
        <p:txBody>
          <a:bodyPr>
            <a:normAutofit/>
          </a:bodyPr>
          <a:lstStyle/>
          <a:p>
            <a:pPr fontAlgn="base"/>
            <a:r>
              <a:rPr lang="ru-RU" sz="2200" dirty="0"/>
              <a:t>Мне хотелось узнать, правда ли, что семечки содержат масло и как это можно доказать. </a:t>
            </a:r>
            <a:br>
              <a:rPr lang="ru-RU" sz="2200" dirty="0"/>
            </a:br>
            <a:r>
              <a:rPr lang="ru-RU" sz="2200" dirty="0"/>
              <a:t> Я провела несложный опыт.</a:t>
            </a:r>
            <a:br>
              <a:rPr lang="ru-RU" sz="2200" dirty="0"/>
            </a:br>
            <a:r>
              <a:rPr lang="ru-RU" sz="2200" dirty="0"/>
              <a:t>Взяла сырые семена подсолнечника, очистила от кожуры, перетёрла в ступке. Полученную кашицу перенесла на бумагу и придавила другим листом бумаги. По наличию масляных пятен сделала вывод, что в семенах действительно содержится масло.</a:t>
            </a:r>
            <a:br>
              <a:rPr lang="ru-RU" sz="2200" dirty="0"/>
            </a:br>
            <a:r>
              <a:rPr lang="ru-RU" sz="2200" dirty="0"/>
              <a:t>Подсолнечное масло — уникальный продукт, имеющий специфический состав и оказывающий определённое действие на организм. </a:t>
            </a:r>
            <a:r>
              <a:rPr lang="ru-RU" dirty="0"/>
              <a:t/>
            </a:r>
            <a:br>
              <a:rPr lang="ru-RU" dirty="0"/>
            </a:br>
            <a:r>
              <a:rPr lang="ru-RU" dirty="0"/>
              <a:t> </a:t>
            </a:r>
            <a:br>
              <a:rPr lang="ru-RU" dirty="0"/>
            </a:b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User1\Desktop\012.jpg"/>
          <p:cNvPicPr>
            <a:picLocks noChangeAspect="1" noChangeArrowheads="1"/>
          </p:cNvPicPr>
          <p:nvPr/>
        </p:nvPicPr>
        <p:blipFill>
          <a:blip r:embed="rId2"/>
          <a:srcRect/>
          <a:stretch>
            <a:fillRect/>
          </a:stretch>
        </p:blipFill>
        <p:spPr bwMode="auto">
          <a:xfrm>
            <a:off x="17859" y="0"/>
            <a:ext cx="9108281" cy="6858000"/>
          </a:xfrm>
          <a:prstGeom prst="rect">
            <a:avLst/>
          </a:prstGeom>
          <a:noFill/>
        </p:spPr>
      </p:pic>
      <p:sp>
        <p:nvSpPr>
          <p:cNvPr id="3" name="Подзаголовок 2"/>
          <p:cNvSpPr>
            <a:spLocks noGrp="1"/>
          </p:cNvSpPr>
          <p:nvPr>
            <p:ph type="subTitle" idx="1"/>
          </p:nvPr>
        </p:nvSpPr>
        <p:spPr>
          <a:xfrm>
            <a:off x="214282" y="214290"/>
            <a:ext cx="6858048" cy="1071570"/>
          </a:xfrm>
        </p:spPr>
        <p:txBody>
          <a:bodyPr>
            <a:normAutofit/>
          </a:bodyPr>
          <a:lstStyle/>
          <a:p>
            <a:endParaRPr lang="ru-RU" sz="2400" dirty="0">
              <a:solidFill>
                <a:schemeClr val="tx1"/>
              </a:solidFill>
            </a:endParaRPr>
          </a:p>
        </p:txBody>
      </p:sp>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7704" y="2618196"/>
            <a:ext cx="2274092" cy="3241742"/>
          </a:xfrm>
          <a:prstGeom prst="rect">
            <a:avLst/>
          </a:prstGeom>
        </p:spPr>
      </p:pic>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71641" y="2231376"/>
            <a:ext cx="2418166" cy="2565775"/>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User1\Desktop\012.jpg"/>
          <p:cNvPicPr>
            <a:picLocks noChangeAspect="1" noChangeArrowheads="1"/>
          </p:cNvPicPr>
          <p:nvPr/>
        </p:nvPicPr>
        <p:blipFill>
          <a:blip r:embed="rId2"/>
          <a:srcRect/>
          <a:stretch>
            <a:fillRect/>
          </a:stretch>
        </p:blipFill>
        <p:spPr bwMode="auto">
          <a:xfrm>
            <a:off x="35719" y="-142900"/>
            <a:ext cx="9108281" cy="6858000"/>
          </a:xfrm>
          <a:prstGeom prst="rect">
            <a:avLst/>
          </a:prstGeom>
          <a:noFill/>
        </p:spPr>
      </p:pic>
      <p:sp>
        <p:nvSpPr>
          <p:cNvPr id="2" name="Заголовок 1"/>
          <p:cNvSpPr>
            <a:spLocks noGrp="1"/>
          </p:cNvSpPr>
          <p:nvPr>
            <p:ph type="ctrTitle"/>
          </p:nvPr>
        </p:nvSpPr>
        <p:spPr>
          <a:xfrm>
            <a:off x="428596" y="785794"/>
            <a:ext cx="5857916" cy="4000527"/>
          </a:xfrm>
        </p:spPr>
        <p:txBody>
          <a:bodyPr/>
          <a:lstStyle/>
          <a:p>
            <a:endParaRPr lang="ru-RU" sz="8000" dirty="0">
              <a:solidFill>
                <a:srgbClr val="FF0000"/>
              </a:solidFill>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12041" y="1052295"/>
            <a:ext cx="2213090" cy="2642258"/>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13131" y="1473324"/>
            <a:ext cx="1797462" cy="18002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User1\Desktop\012.jpg"/>
          <p:cNvPicPr>
            <a:picLocks noChangeAspect="1" noChangeArrowheads="1"/>
          </p:cNvPicPr>
          <p:nvPr/>
        </p:nvPicPr>
        <p:blipFill>
          <a:blip r:embed="rId2"/>
          <a:srcRect/>
          <a:stretch>
            <a:fillRect/>
          </a:stretch>
        </p:blipFill>
        <p:spPr bwMode="auto">
          <a:xfrm>
            <a:off x="35719" y="0"/>
            <a:ext cx="9108281" cy="6858000"/>
          </a:xfrm>
          <a:prstGeom prst="rect">
            <a:avLst/>
          </a:prstGeom>
          <a:noFill/>
        </p:spPr>
      </p:pic>
      <p:sp>
        <p:nvSpPr>
          <p:cNvPr id="3" name="Подзаголовок 2"/>
          <p:cNvSpPr>
            <a:spLocks noGrp="1"/>
          </p:cNvSpPr>
          <p:nvPr>
            <p:ph type="subTitle" idx="1"/>
          </p:nvPr>
        </p:nvSpPr>
        <p:spPr>
          <a:xfrm>
            <a:off x="142844" y="285728"/>
            <a:ext cx="8572560" cy="6072230"/>
          </a:xfrm>
        </p:spPr>
        <p:txBody>
          <a:bodyPr>
            <a:normAutofit fontScale="70000" lnSpcReduction="20000"/>
          </a:bodyPr>
          <a:lstStyle/>
          <a:p>
            <a:r>
              <a:rPr lang="ru-RU" b="1" dirty="0">
                <a:solidFill>
                  <a:srgbClr val="FF0000"/>
                </a:solidFill>
              </a:rPr>
              <a:t>Полезные </a:t>
            </a:r>
            <a:r>
              <a:rPr lang="ru-RU" b="1" dirty="0" smtClean="0">
                <a:solidFill>
                  <a:srgbClr val="FF0000"/>
                </a:solidFill>
              </a:rPr>
              <a:t> свойства нерафинированного подсолнечного масла: </a:t>
            </a:r>
          </a:p>
          <a:p>
            <a:endParaRPr lang="ru-RU" dirty="0" smtClean="0">
              <a:solidFill>
                <a:schemeClr val="tx1"/>
              </a:solidFill>
            </a:endParaRPr>
          </a:p>
          <a:p>
            <a:pPr marL="514350" indent="-514350" algn="l"/>
            <a:r>
              <a:rPr lang="ru-RU" dirty="0" smtClean="0">
                <a:solidFill>
                  <a:schemeClr val="tx1"/>
                </a:solidFill>
              </a:rPr>
              <a:t>1. Подсолнечное масло благоприятно влияет на сердечнососудистую систему, способствует снижению холестерина</a:t>
            </a:r>
          </a:p>
          <a:p>
            <a:pPr marL="514350" indent="-514350" algn="l">
              <a:buAutoNum type="arabicPeriod"/>
            </a:pPr>
            <a:endParaRPr lang="ru-RU" dirty="0" smtClean="0">
              <a:solidFill>
                <a:schemeClr val="tx1"/>
              </a:solidFill>
            </a:endParaRPr>
          </a:p>
          <a:p>
            <a:pPr lvl="0" algn="l"/>
            <a:r>
              <a:rPr lang="ru-RU" dirty="0" smtClean="0">
                <a:solidFill>
                  <a:schemeClr val="tx1"/>
                </a:solidFill>
              </a:rPr>
              <a:t>2.  Оказывает положительное воздействие на работу головного мозга, улучшает умственные способности и память.</a:t>
            </a:r>
          </a:p>
          <a:p>
            <a:pPr lvl="0" algn="l"/>
            <a:endParaRPr lang="ru-RU" dirty="0" smtClean="0">
              <a:solidFill>
                <a:schemeClr val="tx1"/>
              </a:solidFill>
            </a:endParaRPr>
          </a:p>
          <a:p>
            <a:pPr lvl="0" algn="l"/>
            <a:r>
              <a:rPr lang="ru-RU" dirty="0" smtClean="0">
                <a:solidFill>
                  <a:schemeClr val="tx1"/>
                </a:solidFill>
              </a:rPr>
              <a:t>3. Несмотря на высокую калорийность нерафинированного подсолнечного масла, его рекомендуют людям с избыточной массой тела и тем кто следит за своим весом.</a:t>
            </a:r>
          </a:p>
          <a:p>
            <a:pPr lvl="0" algn="l"/>
            <a:endParaRPr lang="ru-RU" dirty="0" smtClean="0">
              <a:solidFill>
                <a:schemeClr val="tx1"/>
              </a:solidFill>
            </a:endParaRPr>
          </a:p>
          <a:p>
            <a:pPr lvl="0" algn="l"/>
            <a:r>
              <a:rPr lang="ru-RU" dirty="0" smtClean="0">
                <a:solidFill>
                  <a:schemeClr val="tx1"/>
                </a:solidFill>
              </a:rPr>
              <a:t>4. Подсолнечное масло улучшает состояние кожи и волос.</a:t>
            </a:r>
            <a:endParaRPr lang="ru-RU" u="sng" dirty="0" smtClean="0">
              <a:solidFill>
                <a:schemeClr val="tx1"/>
              </a:solidFill>
            </a:endParaRPr>
          </a:p>
          <a:p>
            <a:pPr lvl="0" algn="l"/>
            <a:endParaRPr lang="ru-RU" u="sng" dirty="0" smtClean="0">
              <a:solidFill>
                <a:schemeClr val="tx1"/>
              </a:solidFill>
            </a:endParaRPr>
          </a:p>
          <a:p>
            <a:pPr lvl="0" algn="l"/>
            <a:r>
              <a:rPr lang="ru-RU" dirty="0" smtClean="0">
                <a:solidFill>
                  <a:schemeClr val="tx1"/>
                </a:solidFill>
              </a:rPr>
              <a:t>5. Его рекомендуют включать в рацион питания детей.</a:t>
            </a:r>
          </a:p>
          <a:p>
            <a:pPr lvl="0" algn="l"/>
            <a:endParaRPr lang="ru-RU" dirty="0" smtClean="0">
              <a:solidFill>
                <a:schemeClr val="tx1"/>
              </a:solidFill>
            </a:endParaRPr>
          </a:p>
          <a:p>
            <a:pPr lvl="0" algn="l"/>
            <a:r>
              <a:rPr lang="ru-RU" dirty="0" smtClean="0">
                <a:solidFill>
                  <a:schemeClr val="tx1"/>
                </a:solidFill>
              </a:rPr>
              <a:t>6. Регулярное употребление нерафинированного подсолнечного масла помогает защитить организм от преждевременного старения</a:t>
            </a:r>
            <a:r>
              <a:rPr lang="ru-RU" sz="2000" dirty="0" smtClean="0">
                <a:solidFill>
                  <a:schemeClr val="tx1"/>
                </a:solidFill>
              </a:rPr>
              <a:t>.</a:t>
            </a:r>
          </a:p>
          <a:p>
            <a:endParaRPr lang="ru-RU" sz="2000" dirty="0" smtClean="0"/>
          </a:p>
          <a:p>
            <a:endParaRPr lang="ru-RU" sz="2000" dirty="0" smtClean="0"/>
          </a:p>
          <a:p>
            <a:endParaRPr lang="ru-RU" sz="2000" dirty="0" smtClean="0"/>
          </a:p>
          <a:p>
            <a:endParaRPr lang="ru-RU" sz="2000" dirty="0" smtClean="0"/>
          </a:p>
          <a:p>
            <a:endParaRPr lang="ru-RU" sz="2000" dirty="0" smtClean="0"/>
          </a:p>
          <a:p>
            <a:endParaRPr lang="ru-RU" sz="2000" dirty="0"/>
          </a:p>
        </p:txBody>
      </p:sp>
    </p:spTree>
    <p:extLst>
      <p:ext uri="{BB962C8B-B14F-4D97-AF65-F5344CB8AC3E}">
        <p14:creationId xmlns:p14="http://schemas.microsoft.com/office/powerpoint/2010/main" val="2087095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User1\Desktop\012.jpg"/>
          <p:cNvPicPr>
            <a:picLocks noChangeAspect="1" noChangeArrowheads="1"/>
          </p:cNvPicPr>
          <p:nvPr/>
        </p:nvPicPr>
        <p:blipFill>
          <a:blip r:embed="rId2"/>
          <a:srcRect/>
          <a:stretch>
            <a:fillRect/>
          </a:stretch>
        </p:blipFill>
        <p:spPr bwMode="auto">
          <a:xfrm>
            <a:off x="17859" y="0"/>
            <a:ext cx="9108281" cy="6858000"/>
          </a:xfrm>
          <a:prstGeom prst="rect">
            <a:avLst/>
          </a:prstGeom>
          <a:noFill/>
        </p:spPr>
      </p:pic>
      <p:sp>
        <p:nvSpPr>
          <p:cNvPr id="2" name="Заголовок 1"/>
          <p:cNvSpPr>
            <a:spLocks noGrp="1"/>
          </p:cNvSpPr>
          <p:nvPr>
            <p:ph type="ctrTitle"/>
          </p:nvPr>
        </p:nvSpPr>
        <p:spPr>
          <a:xfrm>
            <a:off x="685800" y="332657"/>
            <a:ext cx="7772400" cy="3267794"/>
          </a:xfrm>
        </p:spPr>
        <p:txBody>
          <a:bodyPr>
            <a:normAutofit fontScale="90000"/>
          </a:bodyPr>
          <a:lstStyle/>
          <a:p>
            <a:r>
              <a:rPr lang="ru-RU" dirty="0"/>
              <a:t>Проведённое исследование позволило сделать вывод</a:t>
            </a:r>
            <a:r>
              <a:rPr lang="ru-RU" b="1" dirty="0"/>
              <a:t>:  растительное масло можно получать не только на производстве, но и дома.</a:t>
            </a:r>
            <a:r>
              <a:rPr lang="ru-RU" dirty="0"/>
              <a:t/>
            </a:r>
            <a:br>
              <a:rPr lang="ru-RU" dirty="0"/>
            </a:br>
            <a:endParaRPr lang="ru-RU" dirty="0"/>
          </a:p>
        </p:txBody>
      </p:sp>
      <p:sp>
        <p:nvSpPr>
          <p:cNvPr id="3" name="Подзаголовок 2"/>
          <p:cNvSpPr>
            <a:spLocks noGrp="1"/>
          </p:cNvSpPr>
          <p:nvPr>
            <p:ph type="subTitle" idx="1"/>
          </p:nvPr>
        </p:nvSpPr>
        <p:spPr/>
        <p:txBody>
          <a:bodyPr/>
          <a:lstStyle/>
          <a:p>
            <a:r>
              <a:rPr lang="ru-RU" dirty="0" smtClean="0">
                <a:solidFill>
                  <a:srgbClr val="FF0000"/>
                </a:solidFill>
              </a:rPr>
              <a:t>СПАСИБО ЗА ВНИМАНИЕ!</a:t>
            </a:r>
            <a:endParaRPr lang="ru-RU"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User1\Desktop\012.jpg"/>
          <p:cNvPicPr>
            <a:picLocks noChangeAspect="1" noChangeArrowheads="1"/>
          </p:cNvPicPr>
          <p:nvPr/>
        </p:nvPicPr>
        <p:blipFill>
          <a:blip r:embed="rId2"/>
          <a:srcRect/>
          <a:stretch>
            <a:fillRect/>
          </a:stretch>
        </p:blipFill>
        <p:spPr bwMode="auto">
          <a:xfrm>
            <a:off x="17859" y="0"/>
            <a:ext cx="9108281" cy="6858000"/>
          </a:xfrm>
          <a:prstGeom prst="rect">
            <a:avLst/>
          </a:prstGeom>
          <a:noFill/>
        </p:spPr>
      </p:pic>
      <p:sp>
        <p:nvSpPr>
          <p:cNvPr id="2" name="Заголовок 1"/>
          <p:cNvSpPr>
            <a:spLocks noGrp="1"/>
          </p:cNvSpPr>
          <p:nvPr>
            <p:ph type="ctrTitle"/>
          </p:nvPr>
        </p:nvSpPr>
        <p:spPr>
          <a:xfrm>
            <a:off x="685800" y="642918"/>
            <a:ext cx="6743720" cy="3714775"/>
          </a:xfrm>
        </p:spPr>
        <p:txBody>
          <a:bodyPr>
            <a:normAutofit fontScale="90000"/>
          </a:bodyPr>
          <a:lstStyle/>
          <a:p>
            <a:r>
              <a:rPr lang="ru-RU" sz="3200" dirty="0"/>
              <a:t>Каждому с детства знакомо это растение. Пожалуй, нет человека, который бы ни разу не видел подсолнух  (подсолнечник), и те, кто видел его, навсегда становятся поклонниками этого удивительного растения</a:t>
            </a:r>
            <a:r>
              <a:rPr lang="ru-RU" dirty="0"/>
              <a:t>.</a:t>
            </a:r>
            <a:br>
              <a:rPr lang="ru-RU" dirty="0"/>
            </a:br>
            <a:r>
              <a:rPr lang="ru-RU" b="1" dirty="0" smtClean="0"/>
              <a:t> </a:t>
            </a:r>
            <a:endParaRPr lang="ru-RU" dirty="0"/>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7664" y="4324807"/>
            <a:ext cx="3256424" cy="2165737"/>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User1\Desktop\012.jpg"/>
          <p:cNvPicPr>
            <a:picLocks noChangeAspect="1" noChangeArrowheads="1"/>
          </p:cNvPicPr>
          <p:nvPr/>
        </p:nvPicPr>
        <p:blipFill>
          <a:blip r:embed="rId2"/>
          <a:srcRect/>
          <a:stretch>
            <a:fillRect/>
          </a:stretch>
        </p:blipFill>
        <p:spPr bwMode="auto">
          <a:xfrm>
            <a:off x="17859" y="0"/>
            <a:ext cx="9108281" cy="6858000"/>
          </a:xfrm>
          <a:prstGeom prst="rect">
            <a:avLst/>
          </a:prstGeom>
          <a:noFill/>
        </p:spPr>
      </p:pic>
      <p:sp>
        <p:nvSpPr>
          <p:cNvPr id="2" name="Прямоугольник 1"/>
          <p:cNvSpPr/>
          <p:nvPr/>
        </p:nvSpPr>
        <p:spPr>
          <a:xfrm>
            <a:off x="395536" y="260649"/>
            <a:ext cx="6462464" cy="2959272"/>
          </a:xfrm>
          <a:prstGeom prst="rect">
            <a:avLst/>
          </a:prstGeom>
        </p:spPr>
        <p:txBody>
          <a:bodyPr wrap="square">
            <a:spAutoFit/>
          </a:bodyPr>
          <a:lstStyle/>
          <a:p>
            <a:pPr>
              <a:lnSpc>
                <a:spcPct val="115000"/>
              </a:lnSpc>
              <a:spcAft>
                <a:spcPts val="0"/>
              </a:spcAft>
            </a:pPr>
            <a:r>
              <a:rPr lang="ru-RU" b="1" dirty="0">
                <a:latin typeface="Times New Roman" panose="02020603050405020304" pitchFamily="18" charset="0"/>
                <a:ea typeface="Calibri" panose="020F0502020204030204" pitchFamily="34" charset="0"/>
                <a:cs typeface="Times New Roman" panose="02020603050405020304" pitchFamily="18" charset="0"/>
              </a:rPr>
              <a:t>Цель моей</a:t>
            </a:r>
            <a:r>
              <a:rPr lang="ru-RU" dirty="0">
                <a:latin typeface="Times New Roman" panose="02020603050405020304" pitchFamily="18" charset="0"/>
                <a:ea typeface="Calibri" panose="020F0502020204030204" pitchFamily="34" charset="0"/>
                <a:cs typeface="Times New Roman" panose="02020603050405020304" pitchFamily="18" charset="0"/>
              </a:rPr>
              <a:t> исследовательской работы:  узнать, как получают подсолнечное масло на производстве и в домашних условиях.</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    Чтобы реализовать вышеуказанную цель, мне необходимо было решить следующие</a:t>
            </a:r>
            <a:r>
              <a:rPr lang="ru-RU" b="1" dirty="0">
                <a:latin typeface="Times New Roman" panose="02020603050405020304" pitchFamily="18" charset="0"/>
                <a:ea typeface="Calibri" panose="020F0502020204030204" pitchFamily="34" charset="0"/>
                <a:cs typeface="Times New Roman" panose="02020603050405020304" pitchFamily="18" charset="0"/>
              </a:rPr>
              <a:t> задачи:</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1.Совершить экскурсию на завод ст. Тбилисской «Кубанские масла» и ознакомиться с технологией производства подсолнечного масла.</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2. Применить полученные сведения в домашних условиях.</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3. Обобщить полученные результаты, сформулировать выводы.</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Прямоугольник 2"/>
          <p:cNvSpPr/>
          <p:nvPr/>
        </p:nvSpPr>
        <p:spPr>
          <a:xfrm>
            <a:off x="395536" y="3480570"/>
            <a:ext cx="6462464" cy="923330"/>
          </a:xfrm>
          <a:prstGeom prst="rect">
            <a:avLst/>
          </a:prstGeom>
        </p:spPr>
        <p:txBody>
          <a:bodyPr wrap="square">
            <a:spAutoFit/>
          </a:bodyPr>
          <a:lstStyle/>
          <a:p>
            <a:pPr lvl="0" fontAlgn="base">
              <a:spcBef>
                <a:spcPct val="0"/>
              </a:spcBef>
              <a:spcAft>
                <a:spcPct val="0"/>
              </a:spcAft>
            </a:pPr>
            <a:r>
              <a:rPr lang="ru-RU" b="1" dirty="0">
                <a:solidFill>
                  <a:srgbClr val="C00000"/>
                </a:solidFill>
                <a:latin typeface="Times New Roman" pitchFamily="18" charset="0"/>
                <a:ea typeface="Calibri" pitchFamily="34" charset="0"/>
                <a:cs typeface="Times New Roman" pitchFamily="18" charset="0"/>
              </a:rPr>
              <a:t>Я предполагаю, что смогу получить из семечки подсолнечника </a:t>
            </a:r>
          </a:p>
          <a:p>
            <a:pPr lvl="0" fontAlgn="base">
              <a:spcBef>
                <a:spcPct val="0"/>
              </a:spcBef>
              <a:spcAft>
                <a:spcPct val="0"/>
              </a:spcAft>
            </a:pPr>
            <a:r>
              <a:rPr lang="ru-RU" b="1" dirty="0">
                <a:solidFill>
                  <a:srgbClr val="C00000"/>
                </a:solidFill>
                <a:latin typeface="Times New Roman" pitchFamily="18" charset="0"/>
                <a:ea typeface="Calibri" pitchFamily="34" charset="0"/>
                <a:cs typeface="Times New Roman" pitchFamily="18" charset="0"/>
              </a:rPr>
              <a:t>хотя бы капельку масла в домашних условиях. </a:t>
            </a:r>
            <a:endParaRPr lang="ru-RU" sz="2400" dirty="0">
              <a:solidFill>
                <a:srgbClr val="C00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User1\Desktop\012.jpg"/>
          <p:cNvPicPr>
            <a:picLocks noChangeAspect="1" noChangeArrowheads="1"/>
          </p:cNvPicPr>
          <p:nvPr/>
        </p:nvPicPr>
        <p:blipFill>
          <a:blip r:embed="rId3"/>
          <a:srcRect/>
          <a:stretch>
            <a:fillRect/>
          </a:stretch>
        </p:blipFill>
        <p:spPr bwMode="auto">
          <a:xfrm>
            <a:off x="107504" y="0"/>
            <a:ext cx="9394001" cy="6858000"/>
          </a:xfrm>
          <a:prstGeom prst="rect">
            <a:avLst/>
          </a:prstGeom>
          <a:noFill/>
        </p:spPr>
      </p:pic>
      <p:sp>
        <p:nvSpPr>
          <p:cNvPr id="2" name="Заголовок 1"/>
          <p:cNvSpPr>
            <a:spLocks noGrp="1"/>
          </p:cNvSpPr>
          <p:nvPr>
            <p:ph type="ctrTitle"/>
          </p:nvPr>
        </p:nvSpPr>
        <p:spPr>
          <a:xfrm>
            <a:off x="683568" y="476673"/>
            <a:ext cx="8062664" cy="2736304"/>
          </a:xfrm>
        </p:spPr>
        <p:txBody>
          <a:bodyPr>
            <a:normAutofit fontScale="90000"/>
          </a:bodyPr>
          <a:lstStyle/>
          <a:p>
            <a:r>
              <a:rPr lang="ru-RU" sz="2000" dirty="0"/>
              <a:t>Подсолнух - это крупное растение высотой до 3м. Пустой стебель и овально-сердцевидные листья покрыты щетинистыми волосками. Его плоды - всем нам хорошо знакомые семечки. Подсолнух получил своё название от двух греческих слов «солнце» и «цветок». Такое название ему дано неслучайно. Огромное соцветие подсолнуха окружено яркими лучистыми лепестками и похоже на солнышко. Кроме того, это растение имеет свойство поворачивать свою головку вслед за солнцем, прослеживая весь его путь от восхода до заката.</a:t>
            </a:r>
            <a:br>
              <a:rPr lang="ru-RU" sz="2000" dirty="0"/>
            </a:br>
            <a:r>
              <a:rPr lang="ru-RU" sz="2000" dirty="0"/>
              <a:t>Родиной его считается Америка. Попав в Европу в начале 16века (был привезён испанцами), подсолнечник стал обитателем цветочных клумб и садов.</a:t>
            </a:r>
            <a:r>
              <a:rPr lang="ru-RU" dirty="0"/>
              <a:t/>
            </a:r>
            <a:br>
              <a:rPr lang="ru-RU" dirty="0"/>
            </a:br>
            <a:endParaRPr lang="ru-RU" sz="2000" dirty="0"/>
          </a:p>
        </p:txBody>
      </p:sp>
      <p:pic>
        <p:nvPicPr>
          <p:cNvPr id="8194" name="Picture 2" descr="F:\DCIM\101MSDCF\DSC07194.JPG"/>
          <p:cNvPicPr>
            <a:picLocks noChangeAspect="1" noChangeArrowheads="1"/>
          </p:cNvPicPr>
          <p:nvPr/>
        </p:nvPicPr>
        <p:blipFill>
          <a:blip r:embed="rId4" cstate="print"/>
          <a:srcRect/>
          <a:stretch>
            <a:fillRect/>
          </a:stretch>
        </p:blipFill>
        <p:spPr bwMode="auto">
          <a:xfrm>
            <a:off x="21288492" y="-7643890"/>
            <a:ext cx="11285538" cy="8464550"/>
          </a:xfrm>
          <a:prstGeom prst="rect">
            <a:avLst/>
          </a:prstGeom>
          <a:noFill/>
        </p:spPr>
      </p:pic>
      <p:pic>
        <p:nvPicPr>
          <p:cNvPr id="6" name="Picture 2" descr="F:\DCIM\101MSDCF\DSC07194.JPG"/>
          <p:cNvPicPr>
            <a:picLocks noChangeAspect="1" noChangeArrowheads="1"/>
          </p:cNvPicPr>
          <p:nvPr/>
        </p:nvPicPr>
        <p:blipFill>
          <a:blip r:embed="rId4" cstate="print"/>
          <a:srcRect/>
          <a:stretch>
            <a:fillRect/>
          </a:stretch>
        </p:blipFill>
        <p:spPr bwMode="auto">
          <a:xfrm>
            <a:off x="21440892" y="-7491490"/>
            <a:ext cx="11285538" cy="8464550"/>
          </a:xfrm>
          <a:prstGeom prst="rect">
            <a:avLst/>
          </a:prstGeom>
          <a:noFill/>
        </p:spPr>
      </p:pic>
      <p:pic>
        <p:nvPicPr>
          <p:cNvPr id="3" name="Рисунок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35896" y="4666729"/>
            <a:ext cx="2054002" cy="1282551"/>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User1\Desktop\012.jpg"/>
          <p:cNvPicPr>
            <a:picLocks noChangeAspect="1" noChangeArrowheads="1"/>
          </p:cNvPicPr>
          <p:nvPr/>
        </p:nvPicPr>
        <p:blipFill>
          <a:blip r:embed="rId2"/>
          <a:srcRect/>
          <a:stretch>
            <a:fillRect/>
          </a:stretch>
        </p:blipFill>
        <p:spPr bwMode="auto">
          <a:xfrm>
            <a:off x="17859" y="0"/>
            <a:ext cx="9108281" cy="6858000"/>
          </a:xfrm>
          <a:prstGeom prst="rect">
            <a:avLst/>
          </a:prstGeom>
          <a:noFill/>
        </p:spPr>
      </p:pic>
      <p:sp>
        <p:nvSpPr>
          <p:cNvPr id="2" name="Заголовок 1"/>
          <p:cNvSpPr>
            <a:spLocks noGrp="1"/>
          </p:cNvSpPr>
          <p:nvPr>
            <p:ph type="ctrTitle"/>
          </p:nvPr>
        </p:nvSpPr>
        <p:spPr>
          <a:xfrm>
            <a:off x="571472" y="285729"/>
            <a:ext cx="6143668" cy="857255"/>
          </a:xfrm>
        </p:spPr>
        <p:txBody>
          <a:bodyPr>
            <a:normAutofit fontScale="90000"/>
          </a:bodyPr>
          <a:lstStyle/>
          <a:p>
            <a:r>
              <a:rPr lang="ru-RU" sz="2000" dirty="0" smtClean="0"/>
              <a:t/>
            </a:r>
            <a:br>
              <a:rPr lang="ru-RU" sz="2000" dirty="0" smtClean="0"/>
            </a:br>
            <a:r>
              <a:rPr lang="ru-RU" sz="2000" dirty="0"/>
              <a:t/>
            </a:r>
            <a:br>
              <a:rPr lang="ru-RU" sz="2000" dirty="0"/>
            </a:br>
            <a:r>
              <a:rPr lang="ru-RU" sz="2000" dirty="0" smtClean="0"/>
              <a:t/>
            </a:r>
            <a:br>
              <a:rPr lang="ru-RU" sz="2000" dirty="0" smtClean="0"/>
            </a:br>
            <a:r>
              <a:rPr lang="ru-RU" sz="2000" dirty="0"/>
              <a:t/>
            </a:r>
            <a:br>
              <a:rPr lang="ru-RU" sz="2000" dirty="0"/>
            </a:br>
            <a:r>
              <a:rPr lang="ru-RU" sz="2000" dirty="0" smtClean="0"/>
              <a:t/>
            </a:r>
            <a:br>
              <a:rPr lang="ru-RU" sz="2000" dirty="0" smtClean="0"/>
            </a:br>
            <a:r>
              <a:rPr lang="ru-RU" sz="2000" dirty="0"/>
              <a:t/>
            </a:r>
            <a:br>
              <a:rPr lang="ru-RU" sz="2000" dirty="0"/>
            </a:br>
            <a:r>
              <a:rPr lang="ru-RU" sz="2000" dirty="0" smtClean="0"/>
              <a:t/>
            </a:r>
            <a:br>
              <a:rPr lang="ru-RU" sz="2000" dirty="0" smtClean="0"/>
            </a:br>
            <a:r>
              <a:rPr lang="ru-RU" sz="2000" dirty="0"/>
              <a:t/>
            </a:r>
            <a:br>
              <a:rPr lang="ru-RU" sz="2000" dirty="0"/>
            </a:br>
            <a:r>
              <a:rPr lang="ru-RU" sz="2000" dirty="0" smtClean="0"/>
              <a:t/>
            </a:r>
            <a:br>
              <a:rPr lang="ru-RU" sz="2000" dirty="0" smtClean="0"/>
            </a:br>
            <a:r>
              <a:rPr lang="ru-RU" sz="2000" dirty="0"/>
              <a:t/>
            </a:r>
            <a:br>
              <a:rPr lang="ru-RU" sz="2000" dirty="0"/>
            </a:br>
            <a:r>
              <a:rPr lang="ru-RU" sz="2000" dirty="0" smtClean="0"/>
              <a:t/>
            </a:r>
            <a:br>
              <a:rPr lang="ru-RU" sz="2000" dirty="0" smtClean="0"/>
            </a:br>
            <a:r>
              <a:rPr lang="ru-RU" sz="2000" dirty="0"/>
              <a:t/>
            </a:r>
            <a:br>
              <a:rPr lang="ru-RU" sz="2000" dirty="0"/>
            </a:br>
            <a:r>
              <a:rPr lang="ru-RU" sz="2000" dirty="0" smtClean="0"/>
              <a:t/>
            </a:r>
            <a:br>
              <a:rPr lang="ru-RU" sz="2000" dirty="0" smtClean="0"/>
            </a:br>
            <a:r>
              <a:rPr lang="ru-RU" sz="2000" dirty="0"/>
              <a:t/>
            </a:r>
            <a:br>
              <a:rPr lang="ru-RU" sz="2000" dirty="0"/>
            </a:br>
            <a:r>
              <a:rPr lang="ru-RU" sz="2000" dirty="0" smtClean="0"/>
              <a:t/>
            </a:r>
            <a:br>
              <a:rPr lang="ru-RU" sz="2000" dirty="0" smtClean="0"/>
            </a:br>
            <a:r>
              <a:rPr lang="ru-RU" sz="2000" dirty="0"/>
              <a:t/>
            </a:r>
            <a:br>
              <a:rPr lang="ru-RU" sz="2000" dirty="0"/>
            </a:br>
            <a:endParaRPr lang="ru-RU" sz="2000" dirty="0"/>
          </a:p>
        </p:txBody>
      </p:sp>
      <p:sp>
        <p:nvSpPr>
          <p:cNvPr id="5" name="Прямоугольник 4"/>
          <p:cNvSpPr/>
          <p:nvPr/>
        </p:nvSpPr>
        <p:spPr>
          <a:xfrm>
            <a:off x="395536" y="285729"/>
            <a:ext cx="6462464" cy="2031325"/>
          </a:xfrm>
          <a:prstGeom prst="rect">
            <a:avLst/>
          </a:prstGeom>
        </p:spPr>
        <p:txBody>
          <a:bodyPr wrap="square">
            <a:spAutoFit/>
          </a:bodyPr>
          <a:lstStyle/>
          <a:p>
            <a:r>
              <a:rPr lang="ru-RU" dirty="0">
                <a:latin typeface="Times New Roman" panose="02020603050405020304" pitchFamily="18" charset="0"/>
                <a:ea typeface="Calibri" panose="020F0502020204030204" pitchFamily="34" charset="0"/>
              </a:rPr>
              <a:t>В России подсолнух появился в 17 веке, благодаря стараниям Петра1, который пожелал получить семена этого растения из Голландии. По его приказу их сеяли в царском аптечном огороде в Петербурге. Почти 100лет никто не знал, что из семян оттого голландского цветка можно получить масло. В течение целого века в России подсолнухи сажали, чтобы иметь на своём огороде красивое «маленькое солнышко». </a:t>
            </a:r>
            <a:endParaRPr lang="ru-RU" dirty="0"/>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396414"/>
            <a:ext cx="5870426" cy="3357126"/>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User1\Desktop\012.jpg"/>
          <p:cNvPicPr>
            <a:picLocks noChangeAspect="1" noChangeArrowheads="1"/>
          </p:cNvPicPr>
          <p:nvPr/>
        </p:nvPicPr>
        <p:blipFill>
          <a:blip r:embed="rId2"/>
          <a:srcRect/>
          <a:stretch>
            <a:fillRect/>
          </a:stretch>
        </p:blipFill>
        <p:spPr bwMode="auto">
          <a:xfrm>
            <a:off x="17859" y="0"/>
            <a:ext cx="9108281" cy="6858000"/>
          </a:xfrm>
          <a:prstGeom prst="rect">
            <a:avLst/>
          </a:prstGeom>
          <a:noFill/>
        </p:spPr>
      </p:pic>
      <p:sp>
        <p:nvSpPr>
          <p:cNvPr id="2" name="Заголовок 1"/>
          <p:cNvSpPr>
            <a:spLocks noGrp="1"/>
          </p:cNvSpPr>
          <p:nvPr>
            <p:ph type="ctrTitle"/>
          </p:nvPr>
        </p:nvSpPr>
        <p:spPr>
          <a:xfrm>
            <a:off x="571472" y="285729"/>
            <a:ext cx="6286544" cy="1214445"/>
          </a:xfrm>
        </p:spPr>
        <p:txBody>
          <a:bodyPr>
            <a:noAutofit/>
          </a:bodyPr>
          <a:lstStyle/>
          <a:p>
            <a:r>
              <a:rPr lang="ru-RU" sz="1600" dirty="0" smtClean="0"/>
              <a:t/>
            </a:r>
            <a:br>
              <a:rPr lang="ru-RU" sz="1600" dirty="0" smtClean="0"/>
            </a:br>
            <a:r>
              <a:rPr lang="ru-RU" sz="1600" dirty="0"/>
              <a:t/>
            </a:r>
            <a:br>
              <a:rPr lang="ru-RU" sz="1600" dirty="0"/>
            </a:br>
            <a:r>
              <a:rPr lang="ru-RU" sz="1600" dirty="0" smtClean="0"/>
              <a:t/>
            </a:r>
            <a:br>
              <a:rPr lang="ru-RU" sz="1600" dirty="0" smtClean="0"/>
            </a:br>
            <a:r>
              <a:rPr lang="ru-RU" sz="1600" dirty="0"/>
              <a:t/>
            </a:r>
            <a:br>
              <a:rPr lang="ru-RU" sz="1600" dirty="0"/>
            </a:br>
            <a:r>
              <a:rPr lang="ru-RU" sz="1600" dirty="0" smtClean="0"/>
              <a:t/>
            </a:r>
            <a:br>
              <a:rPr lang="ru-RU" sz="1600" dirty="0" smtClean="0"/>
            </a:br>
            <a:r>
              <a:rPr lang="ru-RU" sz="1600" dirty="0"/>
              <a:t/>
            </a:r>
            <a:br>
              <a:rPr lang="ru-RU" sz="1600" dirty="0"/>
            </a:br>
            <a:r>
              <a:rPr lang="ru-RU" sz="1600" dirty="0" smtClean="0"/>
              <a:t/>
            </a:r>
            <a:br>
              <a:rPr lang="ru-RU" sz="1600" dirty="0" smtClean="0"/>
            </a:br>
            <a:r>
              <a:rPr lang="ru-RU" sz="1600" dirty="0"/>
              <a:t/>
            </a:r>
            <a:br>
              <a:rPr lang="ru-RU" sz="1600" dirty="0"/>
            </a:br>
            <a:r>
              <a:rPr lang="ru-RU" sz="1600" dirty="0" smtClean="0">
                <a:latin typeface="Times New Roman" panose="02020603050405020304" pitchFamily="18" charset="0"/>
                <a:cs typeface="Times New Roman" panose="02020603050405020304" pitchFamily="18" charset="0"/>
              </a:rPr>
              <a:t>Лишь </a:t>
            </a:r>
            <a:r>
              <a:rPr lang="ru-RU" sz="1600" dirty="0">
                <a:latin typeface="Times New Roman" panose="02020603050405020304" pitchFamily="18" charset="0"/>
                <a:cs typeface="Times New Roman" panose="02020603050405020304" pitchFamily="18" charset="0"/>
              </a:rPr>
              <a:t>в 1829году смекалистый крепостной крестьянин из Воронежской губернии Даниил </a:t>
            </a:r>
            <a:r>
              <a:rPr lang="ru-RU" sz="1600" dirty="0" err="1">
                <a:latin typeface="Times New Roman" panose="02020603050405020304" pitchFamily="18" charset="0"/>
                <a:cs typeface="Times New Roman" panose="02020603050405020304" pitchFamily="18" charset="0"/>
              </a:rPr>
              <a:t>Бокарев</a:t>
            </a:r>
            <a:r>
              <a:rPr lang="ru-RU" sz="1600" dirty="0">
                <a:latin typeface="Times New Roman" panose="02020603050405020304" pitchFamily="18" charset="0"/>
                <a:cs typeface="Times New Roman" panose="02020603050405020304" pitchFamily="18" charset="0"/>
              </a:rPr>
              <a:t> придумал способ получения масла из семян подсолнечника. Вдумчивый и практически мыслящий крестьянин принадлежал к тем, кто был убеждён, что всё произрастающее в мире должно приносить пользу.</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Рассуждая так, </a:t>
            </a:r>
            <a:r>
              <a:rPr lang="ru-RU" sz="1600" dirty="0" err="1">
                <a:latin typeface="Times New Roman" panose="02020603050405020304" pitchFamily="18" charset="0"/>
                <a:cs typeface="Times New Roman" panose="02020603050405020304" pitchFamily="18" charset="0"/>
              </a:rPr>
              <a:t>Бокарев</a:t>
            </a:r>
            <a:r>
              <a:rPr lang="ru-RU" sz="1600" dirty="0">
                <a:latin typeface="Times New Roman" panose="02020603050405020304" pitchFamily="18" charset="0"/>
                <a:cs typeface="Times New Roman" panose="02020603050405020304" pitchFamily="18" charset="0"/>
              </a:rPr>
              <a:t> занялся жителем своего палисадника. Он разглядывал корень, испытывал стебель, вялил и сушил листья, пробовал курить лепестки. И никакой удачи. Так настойчивый искатель дошел до головы желтого скрытника. Может быть, там прячется польза. И он не ошибся.</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    В нашей станице подсолнухом засеяны поля и летом я часто любуемся этой красотой. И мне стало интересно, а куда же девают такое огромное количество семечек?</a:t>
            </a: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83768" y="4900020"/>
            <a:ext cx="2304256" cy="1481307"/>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332656"/>
            <a:ext cx="7416823" cy="3240360"/>
          </a:xfrm>
        </p:spPr>
        <p:txBody>
          <a:bodyPr>
            <a:normAutofit/>
          </a:bodyPr>
          <a:lstStyle/>
          <a:p>
            <a:r>
              <a:rPr lang="ru-RU" sz="1600" dirty="0"/>
              <a:t/>
            </a:r>
            <a:br>
              <a:rPr lang="ru-RU" sz="1600" dirty="0"/>
            </a:br>
            <a:r>
              <a:rPr lang="ru-RU" sz="2200" dirty="0" smtClean="0">
                <a:latin typeface="Times New Roman" panose="02020603050405020304" pitchFamily="18" charset="0"/>
                <a:cs typeface="Times New Roman" panose="02020603050405020304" pitchFamily="18" charset="0"/>
              </a:rPr>
              <a:t>Мое </a:t>
            </a:r>
            <a:r>
              <a:rPr lang="ru-RU" sz="2200" dirty="0">
                <a:latin typeface="Times New Roman" panose="02020603050405020304" pitchFamily="18" charset="0"/>
                <a:cs typeface="Times New Roman" panose="02020603050405020304" pitchFamily="18" charset="0"/>
              </a:rPr>
              <a:t>исследование актуально, так как подсолнечное масло – это полезный продукт питания. И предприятие, где оно производится, находится в нашем районе, а мы о нём ничего не знаем. Может, жарят семечки на большой сковороде, а затем варят из них масло? Конечно, нет!</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Побывав на заводе, я поняла какой трудный путь проходит семечка, чтобы превратиться в золотую капельку. </a:t>
            </a:r>
            <a:br>
              <a:rPr lang="ru-RU" sz="2200" dirty="0">
                <a:latin typeface="Times New Roman" panose="02020603050405020304" pitchFamily="18" charset="0"/>
                <a:cs typeface="Times New Roman" panose="02020603050405020304" pitchFamily="18" charset="0"/>
              </a:rPr>
            </a:br>
            <a:endParaRPr lang="ru-RU" sz="2200" dirty="0">
              <a:latin typeface="Times New Roman" panose="02020603050405020304" pitchFamily="18" charset="0"/>
              <a:cs typeface="Times New Roman" panose="02020603050405020304" pitchFamily="18" charset="0"/>
            </a:endParaRPr>
          </a:p>
        </p:txBody>
      </p:sp>
      <p:pic>
        <p:nvPicPr>
          <p:cNvPr id="1026" name="Picture 2" descr="https://im0-tub-ru.yandex.net/i?id=783c8ed85c61b55ca40e09164ee411e3-srl&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140968"/>
            <a:ext cx="7920880" cy="319777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User1\Desktop\012.jpg"/>
          <p:cNvPicPr>
            <a:picLocks noChangeAspect="1" noChangeArrowheads="1"/>
          </p:cNvPicPr>
          <p:nvPr/>
        </p:nvPicPr>
        <p:blipFill>
          <a:blip r:embed="rId2"/>
          <a:srcRect/>
          <a:stretch>
            <a:fillRect/>
          </a:stretch>
        </p:blipFill>
        <p:spPr bwMode="auto">
          <a:xfrm>
            <a:off x="17859" y="0"/>
            <a:ext cx="9108281" cy="6858000"/>
          </a:xfrm>
          <a:prstGeom prst="rect">
            <a:avLst/>
          </a:prstGeom>
          <a:noFill/>
        </p:spPr>
      </p:pic>
      <p:sp>
        <p:nvSpPr>
          <p:cNvPr id="2" name="Заголовок 1"/>
          <p:cNvSpPr>
            <a:spLocks noGrp="1"/>
          </p:cNvSpPr>
          <p:nvPr>
            <p:ph type="ctrTitle"/>
          </p:nvPr>
        </p:nvSpPr>
        <p:spPr>
          <a:xfrm>
            <a:off x="685800" y="285729"/>
            <a:ext cx="5672150" cy="3503311"/>
          </a:xfrm>
        </p:spPr>
        <p:txBody>
          <a:bodyPr>
            <a:normAutofit fontScale="90000"/>
          </a:bodyPr>
          <a:lstStyle/>
          <a:p>
            <a:r>
              <a:rPr lang="ru-RU" sz="2200" dirty="0" smtClean="0"/>
              <a:t>А</a:t>
            </a:r>
            <a:r>
              <a:rPr lang="ru-RU" dirty="0" smtClean="0"/>
              <a:t> </a:t>
            </a:r>
            <a:r>
              <a:rPr lang="ru-RU" sz="2000" dirty="0"/>
              <a:t>все начинается с того, что собранные семена подсолнечника привозят на завод. Лаборанты проверяют качество, привезенной семечки. Далее путешествие продолжается на склад хранения. После семечку отправляют в маслопрессовый цех, где она проходит стадию очистки, тепловую обработку и прессование. Жмых (отходы, шелуха), который остаётся после переработки семечек, используют как полезный корм для скота. Затем полученное масло проходит систему фильтрации, чтобы избавиться от остатков жмыха. Для этого по шлангам отжатое масло поступает в большие бочки, где и хранится.</a:t>
            </a:r>
            <a:r>
              <a:rPr lang="ru-RU" dirty="0"/>
              <a:t/>
            </a:r>
            <a:br>
              <a:rPr lang="ru-RU" dirty="0"/>
            </a:br>
            <a:endParaRPr lang="ru-RU" sz="3200" dirty="0"/>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83478" y="4986290"/>
            <a:ext cx="1583037" cy="1611928"/>
          </a:xfrm>
          <a:prstGeom prst="rect">
            <a:avLst/>
          </a:prstGeom>
        </p:spPr>
      </p:pic>
      <p:pic>
        <p:nvPicPr>
          <p:cNvPr id="7" name="Рисунок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76056" y="4986290"/>
            <a:ext cx="1949835" cy="1611927"/>
          </a:xfrm>
          <a:prstGeom prst="rect">
            <a:avLst/>
          </a:prstGeom>
        </p:spPr>
      </p:pic>
      <p:pic>
        <p:nvPicPr>
          <p:cNvPr id="8" name="Рисунок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08304" y="1644743"/>
            <a:ext cx="1728192" cy="1915184"/>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User1\Desktop\012.jpg"/>
          <p:cNvPicPr>
            <a:picLocks noChangeAspect="1" noChangeArrowheads="1"/>
          </p:cNvPicPr>
          <p:nvPr/>
        </p:nvPicPr>
        <p:blipFill>
          <a:blip r:embed="rId2"/>
          <a:srcRect/>
          <a:stretch>
            <a:fillRect/>
          </a:stretch>
        </p:blipFill>
        <p:spPr bwMode="auto">
          <a:xfrm>
            <a:off x="17859" y="0"/>
            <a:ext cx="9108281" cy="6858000"/>
          </a:xfrm>
          <a:prstGeom prst="rect">
            <a:avLst/>
          </a:prstGeom>
          <a:noFill/>
        </p:spPr>
      </p:pic>
      <p:sp>
        <p:nvSpPr>
          <p:cNvPr id="2" name="Заголовок 1"/>
          <p:cNvSpPr>
            <a:spLocks noGrp="1"/>
          </p:cNvSpPr>
          <p:nvPr>
            <p:ph type="ctrTitle"/>
          </p:nvPr>
        </p:nvSpPr>
        <p:spPr>
          <a:xfrm>
            <a:off x="285720" y="142853"/>
            <a:ext cx="6286544" cy="785817"/>
          </a:xfrm>
        </p:spPr>
        <p:txBody>
          <a:bodyPr>
            <a:normAutofit fontScale="90000"/>
          </a:bodyPr>
          <a:lstStyle/>
          <a:p>
            <a:r>
              <a:rPr lang="ru-RU" sz="2200" dirty="0" smtClean="0"/>
              <a:t/>
            </a:r>
            <a:br>
              <a:rPr lang="ru-RU" sz="2200" dirty="0" smtClean="0"/>
            </a:br>
            <a:r>
              <a:rPr lang="ru-RU" sz="2200" dirty="0" smtClean="0"/>
              <a:t/>
            </a:r>
            <a:br>
              <a:rPr lang="ru-RU" sz="2200" dirty="0" smtClean="0"/>
            </a:br>
            <a:r>
              <a:rPr lang="ru-RU" sz="2200" dirty="0" smtClean="0"/>
              <a:t/>
            </a:r>
            <a:br>
              <a:rPr lang="ru-RU" sz="2200" dirty="0" smtClean="0"/>
            </a:br>
            <a:r>
              <a:rPr lang="ru-RU" sz="2200" dirty="0" smtClean="0"/>
              <a:t/>
            </a:r>
            <a:br>
              <a:rPr lang="ru-RU" sz="2200" dirty="0" smtClean="0"/>
            </a:br>
            <a:r>
              <a:rPr lang="ru-RU" sz="2200" dirty="0" smtClean="0"/>
              <a:t/>
            </a:r>
            <a:br>
              <a:rPr lang="ru-RU" sz="2200" dirty="0" smtClean="0"/>
            </a:br>
            <a:r>
              <a:rPr lang="ru-RU" sz="2200" dirty="0" smtClean="0"/>
              <a:t/>
            </a:r>
            <a:br>
              <a:rPr lang="ru-RU" sz="2200" dirty="0" smtClean="0"/>
            </a:br>
            <a:r>
              <a:rPr lang="ru-RU" sz="2200" dirty="0" smtClean="0"/>
              <a:t/>
            </a:r>
            <a:br>
              <a:rPr lang="ru-RU" sz="2200" dirty="0" smtClean="0"/>
            </a:br>
            <a:r>
              <a:rPr lang="ru-RU" sz="2200" dirty="0" smtClean="0"/>
              <a:t/>
            </a:r>
            <a:br>
              <a:rPr lang="ru-RU" sz="2200" dirty="0" smtClean="0"/>
            </a:br>
            <a:r>
              <a:rPr lang="ru-RU" sz="2200" dirty="0" smtClean="0"/>
              <a:t/>
            </a:r>
            <a:br>
              <a:rPr lang="ru-RU" sz="2200" dirty="0" smtClean="0"/>
            </a:br>
            <a:r>
              <a:rPr lang="ru-RU" sz="2200" dirty="0" smtClean="0"/>
              <a:t/>
            </a:r>
            <a:br>
              <a:rPr lang="ru-RU" sz="2200" dirty="0" smtClean="0"/>
            </a:br>
            <a:r>
              <a:rPr lang="ru-RU" sz="2200" dirty="0" smtClean="0"/>
              <a:t/>
            </a:r>
            <a:br>
              <a:rPr lang="ru-RU" sz="2200" dirty="0" smtClean="0"/>
            </a:br>
            <a:r>
              <a:rPr lang="ru-RU" sz="2200" dirty="0" smtClean="0"/>
              <a:t/>
            </a:r>
            <a:br>
              <a:rPr lang="ru-RU" sz="2200" dirty="0" smtClean="0"/>
            </a:br>
            <a:r>
              <a:rPr lang="ru-RU" sz="2200" dirty="0" smtClean="0"/>
              <a:t/>
            </a:r>
            <a:br>
              <a:rPr lang="ru-RU" sz="2200" dirty="0" smtClean="0"/>
            </a:br>
            <a:r>
              <a:rPr lang="ru-RU" sz="2200" dirty="0" smtClean="0"/>
              <a:t>Так оно стоит несколько дней, где происходит естественная очистка (мусор садится на дно). Очищенное масло поступает по шлангам в ёмкость, напоминающий самовар, для разлива в бутылочки. Наполненную тару помещают в «шкафчик», закрывают дверца и через 1-2 минуты бутылки плотно закупориваются специальными крышками. Масло готово к отправке на продажу.</a:t>
            </a:r>
            <a:r>
              <a:rPr lang="ru-RU" dirty="0" smtClean="0"/>
              <a:t/>
            </a:r>
            <a:br>
              <a:rPr lang="ru-RU" dirty="0" smtClean="0"/>
            </a:br>
            <a:endParaRPr lang="ru-RU" dirty="0"/>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31540" y="4941168"/>
            <a:ext cx="1708412" cy="1548377"/>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22815" y="1988840"/>
            <a:ext cx="1080120" cy="1440160"/>
          </a:xfrm>
          <a:prstGeom prst="rect">
            <a:avLst/>
          </a:prstGeom>
        </p:spPr>
      </p:pic>
      <p:pic>
        <p:nvPicPr>
          <p:cNvPr id="10" name="Picture 2" descr="C:\Users\User1\Desktop\012.jpg"/>
          <p:cNvPicPr>
            <a:picLocks noChangeAspect="1" noChangeArrowheads="1"/>
          </p:cNvPicPr>
          <p:nvPr/>
        </p:nvPicPr>
        <p:blipFill>
          <a:blip r:embed="rId2"/>
          <a:srcRect/>
          <a:stretch>
            <a:fillRect/>
          </a:stretch>
        </p:blipFill>
        <p:spPr bwMode="auto">
          <a:xfrm>
            <a:off x="4189966" y="3570178"/>
            <a:ext cx="4702514" cy="3432903"/>
          </a:xfrm>
          <a:prstGeom prst="rect">
            <a:avLst/>
          </a:prstGeom>
          <a:noFill/>
        </p:spPr>
      </p:pic>
      <p:pic>
        <p:nvPicPr>
          <p:cNvPr id="11" name="Picture 2" descr="https://im0-tub-ru.yandex.net/i?id=a924b79568e7449b2d2029514a3d7c4b-l&amp;n=1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4208" y="5253176"/>
            <a:ext cx="1368151" cy="11281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200</TotalTime>
  <Words>563</Words>
  <Application>Microsoft Office PowerPoint</Application>
  <PresentationFormat>Экран (4:3)</PresentationFormat>
  <Paragraphs>43</Paragraphs>
  <Slides>15</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vt:lpstr>
      <vt:lpstr>Calibri</vt:lpstr>
      <vt:lpstr>Candara</vt:lpstr>
      <vt:lpstr>Times New Roman</vt:lpstr>
      <vt:lpstr>Тема Office</vt:lpstr>
      <vt:lpstr>  Муниципальное бюджетное общеобразовательное учреждение «Средняя общеобразовательная  школа № 5» Исследовательская  работа «Золотая семечка»     </vt:lpstr>
      <vt:lpstr>Каждому с детства знакомо это растение. Пожалуй, нет человека, который бы ни разу не видел подсолнух  (подсолнечник), и те, кто видел его, навсегда становятся поклонниками этого удивительного растения.  </vt:lpstr>
      <vt:lpstr>Презентация PowerPoint</vt:lpstr>
      <vt:lpstr>Подсолнух - это крупное растение высотой до 3м. Пустой стебель и овально-сердцевидные листья покрыты щетинистыми волосками. Его плоды - всем нам хорошо знакомые семечки. Подсолнух получил своё название от двух греческих слов «солнце» и «цветок». Такое название ему дано неслучайно. Огромное соцветие подсолнуха окружено яркими лучистыми лепестками и похоже на солнышко. Кроме того, это растение имеет свойство поворачивать свою головку вслед за солнцем, прослеживая весь его путь от восхода до заката. Родиной его считается Америка. Попав в Европу в начале 16века (был привезён испанцами), подсолнечник стал обитателем цветочных клумб и садов. </vt:lpstr>
      <vt:lpstr>                </vt:lpstr>
      <vt:lpstr>        Лишь в 1829году смекалистый крепостной крестьянин из Воронежской губернии Даниил Бокарев придумал способ получения масла из семян подсолнечника. Вдумчивый и практически мыслящий крестьянин принадлежал к тем, кто был убеждён, что всё произрастающее в мире должно приносить пользу. Рассуждая так, Бокарев занялся жителем своего палисадника. Он разглядывал корень, испытывал стебель, вялил и сушил листья, пробовал курить лепестки. И никакой удачи. Так настойчивый искатель дошел до головы желтого скрытника. Может быть, там прячется польза. И он не ошибся.     В нашей станице подсолнухом засеяны поля и летом я часто любуемся этой красотой. И мне стало интересно, а куда же девают такое огромное количество семечек?</vt:lpstr>
      <vt:lpstr> Мое исследование актуально, так как подсолнечное масло – это полезный продукт питания. И предприятие, где оно производится, находится в нашем районе, а мы о нём ничего не знаем. Может, жарят семечки на большой сковороде, а затем варят из них масло? Конечно, нет!  Побывав на заводе, я поняла какой трудный путь проходит семечка, чтобы превратиться в золотую капельку.  </vt:lpstr>
      <vt:lpstr>А все начинается с того, что собранные семена подсолнечника привозят на завод. Лаборанты проверяют качество, привезенной семечки. Далее путешествие продолжается на склад хранения. После семечку отправляют в маслопрессовый цех, где она проходит стадию очистки, тепловую обработку и прессование. Жмых (отходы, шелуха), который остаётся после переработки семечек, используют как полезный корм для скота. Затем полученное масло проходит систему фильтрации, чтобы избавиться от остатков жмыха. Для этого по шлангам отжатое масло поступает в большие бочки, где и хранится. </vt:lpstr>
      <vt:lpstr>             Так оно стоит несколько дней, где происходит естественная очистка (мусор садится на дно). Очищенное масло поступает по шлангам в ёмкость, напоминающий самовар, для разлива в бутылочки. Наполненную тару помещают в «шкафчик», закрывают дверца и через 1-2 минуты бутылки плотно закупориваются специальными крышками. Масло готово к отправке на продажу. </vt:lpstr>
      <vt:lpstr>Презентация PowerPoint</vt:lpstr>
      <vt:lpstr>Мне хотелось узнать, правда ли, что семечки содержат масло и как это можно доказать.   Я провела несложный опыт. Взяла сырые семена подсолнечника, очистила от кожуры, перетёрла в ступке. Полученную кашицу перенесла на бумагу и придавила другим листом бумаги. По наличию масляных пятен сделала вывод, что в семенах действительно содержится масло. Подсолнечное масло — уникальный продукт, имеющий специфический состав и оказывающий определённое действие на организм.    </vt:lpstr>
      <vt:lpstr>Презентация PowerPoint</vt:lpstr>
      <vt:lpstr>Презентация PowerPoint</vt:lpstr>
      <vt:lpstr>Презентация PowerPoint</vt:lpstr>
      <vt:lpstr>Проведённое исследование позволило сделать вывод:  растительное масло можно получать не только на производстве, но и дома.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прролололод</dc:title>
  <dc:creator>User1</dc:creator>
  <cp:lastModifiedBy>admin</cp:lastModifiedBy>
  <cp:revision>23</cp:revision>
  <dcterms:created xsi:type="dcterms:W3CDTF">2015-12-18T13:25:59Z</dcterms:created>
  <dcterms:modified xsi:type="dcterms:W3CDTF">2020-11-08T19:01:01Z</dcterms:modified>
</cp:coreProperties>
</file>