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7" r:id="rId2"/>
    <p:sldId id="261" r:id="rId3"/>
    <p:sldId id="258" r:id="rId4"/>
    <p:sldId id="271" r:id="rId5"/>
    <p:sldId id="281" r:id="rId6"/>
    <p:sldId id="272" r:id="rId7"/>
    <p:sldId id="280" r:id="rId8"/>
    <p:sldId id="273" r:id="rId9"/>
    <p:sldId id="269" r:id="rId10"/>
    <p:sldId id="274" r:id="rId11"/>
    <p:sldId id="279" r:id="rId12"/>
    <p:sldId id="275" r:id="rId13"/>
    <p:sldId id="278" r:id="rId14"/>
    <p:sldId id="276" r:id="rId15"/>
    <p:sldId id="277" r:id="rId16"/>
    <p:sldId id="284" r:id="rId17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CC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F5AB1C69-6EDB-4FF4-983F-18BD219EF322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5" autoAdjust="0"/>
    <p:restoredTop sz="89603" autoAdjust="0"/>
  </p:normalViewPr>
  <p:slideViewPr>
    <p:cSldViewPr snapToGrid="0">
      <p:cViewPr varScale="1">
        <p:scale>
          <a:sx n="116" d="100"/>
          <a:sy n="116" d="100"/>
        </p:scale>
        <p:origin x="390" y="108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2784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Relationship Id="rId27" Type="http://schemas.microsoft.com/office/2015/10/relationships/revisionInfo" Target="revisionInfo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842BC11-90CF-49FF-8D61-E8A8AAFE1BB6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 rtlCol="0"/>
        <a:lstStyle/>
        <a:p>
          <a:pPr rtl="0"/>
          <a:endParaRPr lang="en-US"/>
        </a:p>
      </dgm:t>
    </dgm:pt>
    <dgm:pt modelId="{0EFAF7DB-220E-474B-A306-B18848A2E64E}">
      <dgm:prSet phldrT="[Text]"/>
      <dgm:spPr>
        <a:solidFill>
          <a:schemeClr val="accent5">
            <a:lumMod val="50000"/>
          </a:schemeClr>
        </a:solidFill>
      </dgm:spPr>
      <dgm:t>
        <a:bodyPr rtlCol="0"/>
        <a:lstStyle/>
        <a:p>
          <a:pPr rtl="0"/>
          <a:r>
            <a:rPr lang="ru-RU" dirty="0" smtClean="0">
              <a:latin typeface="Bookman Old Style" panose="02050604050505020204" pitchFamily="18" charset="0"/>
            </a:rPr>
            <a:t>Охранять и укреплять здоровье детей</a:t>
          </a:r>
          <a:endParaRPr lang="ru" dirty="0">
            <a:latin typeface="Bookman Old Style" panose="02050604050505020204" pitchFamily="18" charset="0"/>
          </a:endParaRPr>
        </a:p>
      </dgm:t>
    </dgm:pt>
    <dgm:pt modelId="{ADEA5C60-BA03-45CE-8AE4-87E8350E817F}" type="parTrans" cxnId="{E88E6FD0-5EE8-42CE-8AC4-D71962510EE7}">
      <dgm:prSet/>
      <dgm:spPr/>
      <dgm:t>
        <a:bodyPr rtlCol="0"/>
        <a:lstStyle/>
        <a:p>
          <a:pPr rtl="0"/>
          <a:endParaRPr lang="en-US"/>
        </a:p>
      </dgm:t>
    </dgm:pt>
    <dgm:pt modelId="{8655DB40-16AB-41AF-B7B9-C009642A6E8E}" type="sibTrans" cxnId="{E88E6FD0-5EE8-42CE-8AC4-D71962510EE7}">
      <dgm:prSet/>
      <dgm:spPr/>
      <dgm:t>
        <a:bodyPr rtlCol="0"/>
        <a:lstStyle/>
        <a:p>
          <a:pPr rtl="0"/>
          <a:endParaRPr lang="en-US"/>
        </a:p>
      </dgm:t>
    </dgm:pt>
    <dgm:pt modelId="{9CA7C66F-6CF9-4093-95BD-C861D9811AA0}">
      <dgm:prSet phldrT="[Text]"/>
      <dgm:spPr>
        <a:solidFill>
          <a:schemeClr val="accent3">
            <a:lumMod val="50000"/>
          </a:schemeClr>
        </a:solidFill>
      </dgm:spPr>
      <dgm:t>
        <a:bodyPr rtlCol="0"/>
        <a:lstStyle/>
        <a:p>
          <a:pPr rtl="0"/>
          <a:r>
            <a:rPr lang="ru-RU" dirty="0" smtClean="0">
              <a:latin typeface="Bookman Old Style" panose="02050604050505020204" pitchFamily="18" charset="0"/>
            </a:rPr>
            <a:t>Совершенствовать физическое развитие детей</a:t>
          </a:r>
          <a:endParaRPr lang="ru" dirty="0">
            <a:latin typeface="Bookman Old Style" panose="02050604050505020204" pitchFamily="18" charset="0"/>
          </a:endParaRPr>
        </a:p>
      </dgm:t>
      <dgm:extLst>
        <a:ext uri="{E40237B7-FDA0-4F09-8148-C483321AD2D9}">
          <dgm14:cNvPr xmlns:dgm14="http://schemas.microsoft.com/office/drawing/2010/diagram" id="0" name="" descr="Basic Block List" title="SmartArt"/>
        </a:ext>
      </dgm:extLst>
    </dgm:pt>
    <dgm:pt modelId="{5C383048-3A83-419C-82E9-AA46D2B4FFD3}" type="parTrans" cxnId="{1A254136-9EEE-43D0-BC71-1289B085104A}">
      <dgm:prSet/>
      <dgm:spPr/>
      <dgm:t>
        <a:bodyPr rtlCol="0"/>
        <a:lstStyle/>
        <a:p>
          <a:pPr rtl="0"/>
          <a:endParaRPr lang="en-US"/>
        </a:p>
      </dgm:t>
    </dgm:pt>
    <dgm:pt modelId="{9AC506A7-F034-46F5-B26F-46FD22856FB4}" type="sibTrans" cxnId="{1A254136-9EEE-43D0-BC71-1289B085104A}">
      <dgm:prSet/>
      <dgm:spPr/>
      <dgm:t>
        <a:bodyPr rtlCol="0"/>
        <a:lstStyle/>
        <a:p>
          <a:pPr rtl="0"/>
          <a:endParaRPr lang="en-US"/>
        </a:p>
      </dgm:t>
    </dgm:pt>
    <dgm:pt modelId="{204779DA-9EFD-416C-AA17-3047285492E6}">
      <dgm:prSet phldrT="[Text]"/>
      <dgm:spPr>
        <a:solidFill>
          <a:schemeClr val="accent6">
            <a:lumMod val="50000"/>
          </a:schemeClr>
        </a:solidFill>
      </dgm:spPr>
      <dgm:t>
        <a:bodyPr rtlCol="0"/>
        <a:lstStyle/>
        <a:p>
          <a:pPr rtl="0"/>
          <a:r>
            <a:rPr lang="ru-RU" dirty="0" smtClean="0">
              <a:latin typeface="Bookman Old Style" panose="02050604050505020204" pitchFamily="18" charset="0"/>
            </a:rPr>
            <a:t>Повышать сопротивляемость защитных свойств организма</a:t>
          </a:r>
          <a:endParaRPr lang="ru" dirty="0">
            <a:latin typeface="Bookman Old Style" panose="02050604050505020204" pitchFamily="18" charset="0"/>
          </a:endParaRPr>
        </a:p>
      </dgm:t>
    </dgm:pt>
    <dgm:pt modelId="{10182E5A-267A-4FF5-8BE4-365E5F0F59FD}" type="parTrans" cxnId="{4B45AE37-5E95-4459-A22C-A76A562E440A}">
      <dgm:prSet/>
      <dgm:spPr/>
      <dgm:t>
        <a:bodyPr rtlCol="0"/>
        <a:lstStyle/>
        <a:p>
          <a:pPr rtl="0"/>
          <a:endParaRPr lang="en-US"/>
        </a:p>
      </dgm:t>
    </dgm:pt>
    <dgm:pt modelId="{89F8EF12-ABE9-4852-AA60-32F3BE4FD92C}" type="sibTrans" cxnId="{4B45AE37-5E95-4459-A22C-A76A562E440A}">
      <dgm:prSet/>
      <dgm:spPr/>
      <dgm:t>
        <a:bodyPr rtlCol="0"/>
        <a:lstStyle/>
        <a:p>
          <a:pPr rtl="0"/>
          <a:endParaRPr lang="en-US"/>
        </a:p>
      </dgm:t>
    </dgm:pt>
    <dgm:pt modelId="{FBE57202-63C6-4AC6-8A48-2F7EEDE18422}">
      <dgm:prSet phldrT="[Text]"/>
      <dgm:spPr>
        <a:solidFill>
          <a:schemeClr val="accent2">
            <a:lumMod val="50000"/>
          </a:schemeClr>
        </a:solidFill>
      </dgm:spPr>
      <dgm:t>
        <a:bodyPr rtlCol="0"/>
        <a:lstStyle/>
        <a:p>
          <a:pPr rtl="0"/>
          <a:r>
            <a:rPr lang="ru-RU" dirty="0" smtClean="0">
              <a:latin typeface="Bookman Old Style" panose="02050604050505020204" pitchFamily="18" charset="0"/>
            </a:rPr>
            <a:t>Улучшать физическую и умственную работоспособность</a:t>
          </a:r>
          <a:endParaRPr lang="ru" dirty="0">
            <a:latin typeface="Bookman Old Style" panose="02050604050505020204" pitchFamily="18" charset="0"/>
          </a:endParaRPr>
        </a:p>
      </dgm:t>
    </dgm:pt>
    <dgm:pt modelId="{22E9EA7B-06A1-4DB0-8C13-4FDDC38F5300}" type="parTrans" cxnId="{89F86E09-7B46-4DCB-A438-8B1FC1DB0A71}">
      <dgm:prSet/>
      <dgm:spPr/>
      <dgm:t>
        <a:bodyPr rtlCol="0"/>
        <a:lstStyle/>
        <a:p>
          <a:pPr rtl="0"/>
          <a:endParaRPr lang="en-US"/>
        </a:p>
      </dgm:t>
    </dgm:pt>
    <dgm:pt modelId="{29B1D402-63E0-4277-B9B1-DE1AE207061C}" type="sibTrans" cxnId="{89F86E09-7B46-4DCB-A438-8B1FC1DB0A71}">
      <dgm:prSet/>
      <dgm:spPr/>
      <dgm:t>
        <a:bodyPr rtlCol="0"/>
        <a:lstStyle/>
        <a:p>
          <a:pPr rtl="0"/>
          <a:endParaRPr lang="en-US"/>
        </a:p>
      </dgm:t>
    </dgm:pt>
    <dgm:pt modelId="{068CCA7D-1404-4068-AB93-6968EFC37502}" type="pres">
      <dgm:prSet presAssocID="{B842BC11-90CF-49FF-8D61-E8A8AAFE1BB6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AA4FAF7-2B1B-440D-AB04-52061A8327A8}" type="pres">
      <dgm:prSet presAssocID="{0EFAF7DB-220E-474B-A306-B18848A2E64E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6C629E-FD24-4979-AD6C-FF765663342C}" type="pres">
      <dgm:prSet presAssocID="{8655DB40-16AB-41AF-B7B9-C009642A6E8E}" presName="sibTrans" presStyleCnt="0"/>
      <dgm:spPr/>
    </dgm:pt>
    <dgm:pt modelId="{C593AB34-4B84-4F47-A09D-1663F9F71AFC}" type="pres">
      <dgm:prSet presAssocID="{9CA7C66F-6CF9-4093-95BD-C861D9811AA0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D6466A-5AEB-4BDD-BDCC-43ADA92E714A}" type="pres">
      <dgm:prSet presAssocID="{9AC506A7-F034-46F5-B26F-46FD22856FB4}" presName="sibTrans" presStyleCnt="0"/>
      <dgm:spPr/>
    </dgm:pt>
    <dgm:pt modelId="{CB52FD11-6E75-4074-AC8F-10E0FD59B7A0}" type="pres">
      <dgm:prSet presAssocID="{204779DA-9EFD-416C-AA17-3047285492E6}" presName="node" presStyleLbl="node1" presStyleIdx="2" presStyleCnt="4" custLinFactX="10857" custLinFactNeighborX="100000" custLinFactNeighborY="-20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588CD8-2C19-489E-9D24-02924B217C45}" type="pres">
      <dgm:prSet presAssocID="{89F8EF12-ABE9-4852-AA60-32F3BE4FD92C}" presName="sibTrans" presStyleCnt="0"/>
      <dgm:spPr/>
    </dgm:pt>
    <dgm:pt modelId="{76049CD1-75A7-4C80-9C4F-81F0D3E4B5DC}" type="pres">
      <dgm:prSet presAssocID="{FBE57202-63C6-4AC6-8A48-2F7EEDE18422}" presName="node" presStyleLbl="node1" presStyleIdx="3" presStyleCnt="4" custLinFactX="-9917" custLinFactNeighborX="-100000" custLinFactNeighborY="-26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A373FBE-0C0B-4365-8600-C5B96F883073}" type="presOf" srcId="{FBE57202-63C6-4AC6-8A48-2F7EEDE18422}" destId="{76049CD1-75A7-4C80-9C4F-81F0D3E4B5DC}" srcOrd="0" destOrd="0" presId="urn:microsoft.com/office/officeart/2005/8/layout/default"/>
    <dgm:cxn modelId="{98E9781F-6C85-4C8B-A8C8-ACC68D56FD26}" type="presOf" srcId="{0EFAF7DB-220E-474B-A306-B18848A2E64E}" destId="{EAA4FAF7-2B1B-440D-AB04-52061A8327A8}" srcOrd="0" destOrd="0" presId="urn:microsoft.com/office/officeart/2005/8/layout/default"/>
    <dgm:cxn modelId="{4B45AE37-5E95-4459-A22C-A76A562E440A}" srcId="{B842BC11-90CF-49FF-8D61-E8A8AAFE1BB6}" destId="{204779DA-9EFD-416C-AA17-3047285492E6}" srcOrd="2" destOrd="0" parTransId="{10182E5A-267A-4FF5-8BE4-365E5F0F59FD}" sibTransId="{89F8EF12-ABE9-4852-AA60-32F3BE4FD92C}"/>
    <dgm:cxn modelId="{7095E1F8-4EDE-4430-B07D-B7175589A733}" type="presOf" srcId="{B842BC11-90CF-49FF-8D61-E8A8AAFE1BB6}" destId="{068CCA7D-1404-4068-AB93-6968EFC37502}" srcOrd="0" destOrd="0" presId="urn:microsoft.com/office/officeart/2005/8/layout/default"/>
    <dgm:cxn modelId="{E88E6FD0-5EE8-42CE-8AC4-D71962510EE7}" srcId="{B842BC11-90CF-49FF-8D61-E8A8AAFE1BB6}" destId="{0EFAF7DB-220E-474B-A306-B18848A2E64E}" srcOrd="0" destOrd="0" parTransId="{ADEA5C60-BA03-45CE-8AE4-87E8350E817F}" sibTransId="{8655DB40-16AB-41AF-B7B9-C009642A6E8E}"/>
    <dgm:cxn modelId="{5257829B-1EC2-4B27-82CD-9A4900A3CEF5}" type="presOf" srcId="{204779DA-9EFD-416C-AA17-3047285492E6}" destId="{CB52FD11-6E75-4074-AC8F-10E0FD59B7A0}" srcOrd="0" destOrd="0" presId="urn:microsoft.com/office/officeart/2005/8/layout/default"/>
    <dgm:cxn modelId="{C2739289-C7F5-4C2B-8002-E64A84A3CCF1}" type="presOf" srcId="{9CA7C66F-6CF9-4093-95BD-C861D9811AA0}" destId="{C593AB34-4B84-4F47-A09D-1663F9F71AFC}" srcOrd="0" destOrd="0" presId="urn:microsoft.com/office/officeart/2005/8/layout/default"/>
    <dgm:cxn modelId="{1A254136-9EEE-43D0-BC71-1289B085104A}" srcId="{B842BC11-90CF-49FF-8D61-E8A8AAFE1BB6}" destId="{9CA7C66F-6CF9-4093-95BD-C861D9811AA0}" srcOrd="1" destOrd="0" parTransId="{5C383048-3A83-419C-82E9-AA46D2B4FFD3}" sibTransId="{9AC506A7-F034-46F5-B26F-46FD22856FB4}"/>
    <dgm:cxn modelId="{89F86E09-7B46-4DCB-A438-8B1FC1DB0A71}" srcId="{B842BC11-90CF-49FF-8D61-E8A8AAFE1BB6}" destId="{FBE57202-63C6-4AC6-8A48-2F7EEDE18422}" srcOrd="3" destOrd="0" parTransId="{22E9EA7B-06A1-4DB0-8C13-4FDDC38F5300}" sibTransId="{29B1D402-63E0-4277-B9B1-DE1AE207061C}"/>
    <dgm:cxn modelId="{BC5FF21A-43E7-485A-B596-C5AADF327B05}" type="presParOf" srcId="{068CCA7D-1404-4068-AB93-6968EFC37502}" destId="{EAA4FAF7-2B1B-440D-AB04-52061A8327A8}" srcOrd="0" destOrd="0" presId="urn:microsoft.com/office/officeart/2005/8/layout/default"/>
    <dgm:cxn modelId="{7DBDEB3C-0922-4C11-B032-8800766EAAC7}" type="presParOf" srcId="{068CCA7D-1404-4068-AB93-6968EFC37502}" destId="{D86C629E-FD24-4979-AD6C-FF765663342C}" srcOrd="1" destOrd="0" presId="urn:microsoft.com/office/officeart/2005/8/layout/default"/>
    <dgm:cxn modelId="{613FE1F9-EF48-4B26-8AF0-FACA67BF29EB}" type="presParOf" srcId="{068CCA7D-1404-4068-AB93-6968EFC37502}" destId="{C593AB34-4B84-4F47-A09D-1663F9F71AFC}" srcOrd="2" destOrd="0" presId="urn:microsoft.com/office/officeart/2005/8/layout/default"/>
    <dgm:cxn modelId="{40AAE183-EE4F-4AB0-9437-11D5128906F3}" type="presParOf" srcId="{068CCA7D-1404-4068-AB93-6968EFC37502}" destId="{5AD6466A-5AEB-4BDD-BDCC-43ADA92E714A}" srcOrd="3" destOrd="0" presId="urn:microsoft.com/office/officeart/2005/8/layout/default"/>
    <dgm:cxn modelId="{59493989-76F3-460C-95F9-0ACC1B69B031}" type="presParOf" srcId="{068CCA7D-1404-4068-AB93-6968EFC37502}" destId="{CB52FD11-6E75-4074-AC8F-10E0FD59B7A0}" srcOrd="4" destOrd="0" presId="urn:microsoft.com/office/officeart/2005/8/layout/default"/>
    <dgm:cxn modelId="{6A894F3B-0B32-4910-89E9-FF9567B8B041}" type="presParOf" srcId="{068CCA7D-1404-4068-AB93-6968EFC37502}" destId="{08588CD8-2C19-489E-9D24-02924B217C45}" srcOrd="5" destOrd="0" presId="urn:microsoft.com/office/officeart/2005/8/layout/default"/>
    <dgm:cxn modelId="{A2512EF8-018A-47CE-AD9F-9EF6FA2C53E3}" type="presParOf" srcId="{068CCA7D-1404-4068-AB93-6968EFC37502}" destId="{76049CD1-75A7-4C80-9C4F-81F0D3E4B5DC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r>
              <a:rPr lang="en-US"/>
              <a:t>24.08.2016</a:t>
            </a:r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fld id="{57E03411-58E2-43FD-AE1D-AD77DFF8CB20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81910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r>
              <a:rPr lang="en-US"/>
              <a:t>24.08.2016</a:t>
            </a:r>
            <a:endParaRPr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/>
          </a:p>
        </p:txBody>
      </p:sp>
      <p:sp>
        <p:nvSpPr>
          <p:cNvPr id="5" name="Заполнитель заметок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t>Щелкните, чтобы изменить стили текста образца слайда</a:t>
            </a:r>
          </a:p>
          <a:p>
            <a:pPr lvl="1" rtl="0"/>
            <a:r>
              <a:t>Второй уровень</a:t>
            </a:r>
          </a:p>
          <a:p>
            <a:pPr lvl="2" rtl="0"/>
            <a:r>
              <a:t>Третий уровень</a:t>
            </a:r>
          </a:p>
          <a:p>
            <a:pPr lvl="3" rtl="0"/>
            <a:r>
              <a:t>Четвертый уровень</a:t>
            </a:r>
          </a:p>
          <a:p>
            <a:pPr lvl="4" rtl="0"/>
            <a:r>
              <a:t>Пятый уровень</a:t>
            </a:r>
          </a:p>
        </p:txBody>
      </p:sp>
      <p:sp>
        <p:nvSpPr>
          <p:cNvPr id="6" name="Заполнитель нижне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fld id="{C8DC57A8-AE18-4654-B6AF-04B3577165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813978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C8DC57A8-AE18-4654-B6AF-04B3577165BE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39612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C8DC57A8-AE18-4654-B6AF-04B3577165BE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65828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C8DC57A8-AE18-4654-B6AF-04B3577165BE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0972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65611" y="1752600"/>
            <a:ext cx="6858002" cy="1828800"/>
          </a:xfrm>
        </p:spPr>
        <p:txBody>
          <a:bodyPr rtlCol="0" anchor="b">
            <a:normAutofit/>
          </a:bodyPr>
          <a:lstStyle>
            <a:lvl1pPr algn="l" rtl="0">
              <a:defRPr sz="5400"/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65610" y="3733800"/>
            <a:ext cx="6858002" cy="914400"/>
          </a:xfrm>
        </p:spPr>
        <p:txBody>
          <a:bodyPr rtlCol="0"/>
          <a:lstStyle>
            <a:lvl1pPr marL="0" indent="0" algn="l" rtl="0">
              <a:spcBef>
                <a:spcPts val="0"/>
              </a:spcBef>
              <a:buNone/>
              <a:defRPr sz="2400"/>
            </a:lvl1pPr>
            <a:lvl2pPr marL="457200" indent="0" algn="ctr" rtl="0">
              <a:buNone/>
              <a:defRPr sz="2000"/>
            </a:lvl2pPr>
            <a:lvl3pPr marL="914400" indent="0" algn="ctr" rtl="0">
              <a:buNone/>
              <a:defRPr sz="1800"/>
            </a:lvl3pPr>
            <a:lvl4pPr marL="1371600" indent="0" algn="ctr" rtl="0">
              <a:buNone/>
              <a:defRPr sz="1600"/>
            </a:lvl4pPr>
            <a:lvl5pPr marL="1828800" indent="0" algn="ctr" rtl="0">
              <a:buNone/>
              <a:defRPr sz="1600"/>
            </a:lvl5pPr>
            <a:lvl6pPr marL="2286000" indent="0" algn="ctr" rtl="0">
              <a:buNone/>
              <a:defRPr sz="1600"/>
            </a:lvl6pPr>
            <a:lvl7pPr marL="2743200" indent="0" algn="ctr" rtl="0">
              <a:buNone/>
              <a:defRPr sz="1600"/>
            </a:lvl7pPr>
            <a:lvl8pPr marL="3200400" indent="0" algn="ctr" rtl="0">
              <a:buNone/>
              <a:defRPr sz="1600"/>
            </a:lvl8pPr>
            <a:lvl9pPr marL="3657600" indent="0" algn="ctr" rtl="0">
              <a:buNone/>
              <a:defRPr sz="1600"/>
            </a:lvl9pPr>
          </a:lstStyle>
          <a:p>
            <a:pPr rtl="0"/>
            <a:r>
              <a:rPr lang="ru-RU" smtClean="0"/>
              <a:t>Образец подзаголовка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981203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ри рисунк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66214" y="421594"/>
            <a:ext cx="2286000" cy="1885508"/>
          </a:xfrm>
        </p:spPr>
        <p:txBody>
          <a:bodyPr rtlCol="0">
            <a:normAutofit/>
          </a:bodyPr>
          <a:lstStyle>
            <a:lvl1pPr algn="l" rtl="0">
              <a:defRPr sz="2400"/>
            </a:lvl1pPr>
          </a:lstStyle>
          <a:p>
            <a:pPr rtl="0"/>
            <a:r>
              <a:rPr lang="ru-RU" smtClean="0"/>
              <a:t>Образец заголовка</a:t>
            </a:r>
            <a:endParaRPr lang="ru"/>
          </a:p>
        </p:txBody>
      </p:sp>
      <p:grpSp>
        <p:nvGrpSpPr>
          <p:cNvPr id="84" name="Группа 83"/>
          <p:cNvGrpSpPr>
            <a:grpSpLocks noChangeAspect="1"/>
          </p:cNvGrpSpPr>
          <p:nvPr/>
        </p:nvGrpSpPr>
        <p:grpSpPr>
          <a:xfrm rot="16200000" flipV="1">
            <a:off x="274315" y="1102304"/>
            <a:ext cx="5053664" cy="4411852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85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6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7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8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9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0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1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2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3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4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5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6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97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sz="quarter" idx="17"/>
          </p:nvPr>
        </p:nvSpPr>
        <p:spPr>
          <a:xfrm>
            <a:off x="840795" y="1020193"/>
            <a:ext cx="3886200" cy="45720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grpSp>
        <p:nvGrpSpPr>
          <p:cNvPr id="98" name="Группа 97"/>
          <p:cNvGrpSpPr/>
          <p:nvPr/>
        </p:nvGrpSpPr>
        <p:grpSpPr>
          <a:xfrm>
            <a:off x="5322489" y="319177"/>
            <a:ext cx="3389607" cy="27108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99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0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1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2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3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4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5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6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7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8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9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0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111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 noChangeAspect="1"/>
          </p:cNvSpPr>
          <p:nvPr>
            <p:ph type="pic" sz="quarter" idx="18"/>
          </p:nvPr>
        </p:nvSpPr>
        <p:spPr>
          <a:xfrm>
            <a:off x="5546780" y="529603"/>
            <a:ext cx="2993366" cy="230533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grpSp>
        <p:nvGrpSpPr>
          <p:cNvPr id="112" name="Группа 111"/>
          <p:cNvGrpSpPr/>
          <p:nvPr/>
        </p:nvGrpSpPr>
        <p:grpSpPr>
          <a:xfrm>
            <a:off x="5322489" y="3245640"/>
            <a:ext cx="3389607" cy="27108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113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4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5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6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7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8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9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20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21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22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23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24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125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 noChangeAspect="1"/>
          </p:cNvSpPr>
          <p:nvPr>
            <p:ph type="pic" sz="quarter" idx="19"/>
          </p:nvPr>
        </p:nvSpPr>
        <p:spPr>
          <a:xfrm>
            <a:off x="5546780" y="3456066"/>
            <a:ext cx="2993366" cy="230533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126" name="Текст 3"/>
          <p:cNvSpPr>
            <a:spLocks noGrp="1"/>
          </p:cNvSpPr>
          <p:nvPr>
            <p:ph type="body" sz="half" idx="21"/>
          </p:nvPr>
        </p:nvSpPr>
        <p:spPr>
          <a:xfrm>
            <a:off x="9066214" y="2484992"/>
            <a:ext cx="2286000" cy="3248729"/>
          </a:xfrm>
        </p:spPr>
        <p:txBody>
          <a:bodyPr rtlCol="0" anchor="t" anchorCtr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pPr/>
              <a:t>‹#›</a:t>
            </a:fld>
            <a:endParaRPr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787425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11732" y="1330347"/>
            <a:ext cx="3840480" cy="2103120"/>
          </a:xfrm>
        </p:spPr>
        <p:txBody>
          <a:bodyPr rtlCol="0" anchor="b">
            <a:normAutofit/>
          </a:bodyPr>
          <a:lstStyle>
            <a:lvl1pPr algn="l" rtl="0">
              <a:defRPr sz="3600"/>
            </a:lvl1pPr>
          </a:lstStyle>
          <a:p>
            <a:pPr rtl="0"/>
            <a:r>
              <a:rPr lang="ru-RU" smtClean="0"/>
              <a:t>Образец заголовка</a:t>
            </a:r>
            <a:endParaRPr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6613" y="914400"/>
            <a:ext cx="6172201" cy="50292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algn="l" rtl="0">
              <a:defRPr sz="2000"/>
            </a:lvl6pPr>
            <a:lvl7pPr algn="l" rtl="0">
              <a:defRPr sz="2000"/>
            </a:lvl7pPr>
            <a:lvl8pPr algn="l" rtl="0">
              <a:defRPr sz="2000"/>
            </a:lvl8pPr>
            <a:lvl9pPr algn="l" rtl="0">
              <a:defRPr sz="20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4" name="Замещающий текст 3"/>
          <p:cNvSpPr>
            <a:spLocks noGrp="1"/>
          </p:cNvSpPr>
          <p:nvPr>
            <p:ph type="body" sz="half" idx="2"/>
          </p:nvPr>
        </p:nvSpPr>
        <p:spPr>
          <a:xfrm>
            <a:off x="7511732" y="3555523"/>
            <a:ext cx="3840480" cy="2388077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18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65213" y="6019801"/>
            <a:ext cx="762000" cy="228600"/>
          </a:xfrm>
        </p:spPr>
        <p:txBody>
          <a:bodyPr rtlCol="0"/>
          <a:lstStyle>
            <a:lvl1pPr algn="l" rtl="0">
              <a:defRPr/>
            </a:lvl1pPr>
          </a:lstStyle>
          <a:p>
            <a:pPr rtl="0"/>
            <a:fld id="{022B156B-59AE-415F-B24B-8756D48BB977}" type="slidenum">
              <a:rPr/>
              <a:pPr/>
              <a:t>‹#›</a:t>
            </a:fld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075611" y="6019801"/>
            <a:ext cx="1396260" cy="228600"/>
          </a:xfrm>
        </p:spPr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239762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2891" y="1330347"/>
            <a:ext cx="3840480" cy="2103120"/>
          </a:xfrm>
        </p:spPr>
        <p:txBody>
          <a:bodyPr rtlCol="0" anchor="b">
            <a:normAutofit/>
          </a:bodyPr>
          <a:lstStyle>
            <a:lvl1pPr algn="l" rtl="0">
              <a:defRPr sz="3600"/>
            </a:lvl1pPr>
          </a:lstStyle>
          <a:p>
            <a:pPr rtl="0"/>
            <a:r>
              <a:rPr lang="ru-RU" smtClean="0"/>
              <a:t>Образец заголовка</a:t>
            </a:r>
            <a:endParaRPr dirty="0"/>
          </a:p>
        </p:txBody>
      </p:sp>
      <p:grpSp>
        <p:nvGrpSpPr>
          <p:cNvPr id="8" name="Группа 7"/>
          <p:cNvGrpSpPr/>
          <p:nvPr/>
        </p:nvGrpSpPr>
        <p:grpSpPr>
          <a:xfrm>
            <a:off x="595546" y="781398"/>
            <a:ext cx="6433398" cy="5053665"/>
            <a:chOff x="5162444" y="781398"/>
            <a:chExt cx="6433398" cy="5053665"/>
          </a:xfrm>
        </p:grpSpPr>
        <p:sp>
          <p:nvSpPr>
            <p:cNvPr id="9" name="Полилиния 42"/>
            <p:cNvSpPr>
              <a:spLocks/>
            </p:cNvSpPr>
            <p:nvPr/>
          </p:nvSpPr>
          <p:spPr bwMode="auto">
            <a:xfrm rot="16200000" flipV="1">
              <a:off x="3342557" y="3275021"/>
              <a:ext cx="3827994" cy="17568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" name="Полилиния 43"/>
            <p:cNvSpPr>
              <a:spLocks/>
            </p:cNvSpPr>
            <p:nvPr/>
          </p:nvSpPr>
          <p:spPr bwMode="auto">
            <a:xfrm rot="16200000" flipV="1">
              <a:off x="9565728" y="3299447"/>
              <a:ext cx="3836876" cy="17568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grpSp>
          <p:nvGrpSpPr>
            <p:cNvPr id="11" name="Группа 10"/>
            <p:cNvGrpSpPr/>
            <p:nvPr/>
          </p:nvGrpSpPr>
          <p:grpSpPr>
            <a:xfrm>
              <a:off x="5814205" y="859113"/>
              <a:ext cx="5129146" cy="4880471"/>
              <a:chOff x="7856559" y="859113"/>
              <a:chExt cx="3086791" cy="4880471"/>
            </a:xfrm>
          </p:grpSpPr>
          <p:sp>
            <p:nvSpPr>
              <p:cNvPr id="20" name="Полилиния 41"/>
              <p:cNvSpPr>
                <a:spLocks/>
              </p:cNvSpPr>
              <p:nvPr/>
            </p:nvSpPr>
            <p:spPr bwMode="auto">
              <a:xfrm rot="16200000" flipV="1">
                <a:off x="9392183" y="4188416"/>
                <a:ext cx="15544" cy="3086791"/>
              </a:xfrm>
              <a:custGeom>
                <a:avLst/>
                <a:gdLst>
                  <a:gd name="T0" fmla="*/ 3 w 5"/>
                  <a:gd name="T1" fmla="*/ 0 h 868"/>
                  <a:gd name="T2" fmla="*/ 4 w 5"/>
                  <a:gd name="T3" fmla="*/ 217 h 868"/>
                  <a:gd name="T4" fmla="*/ 3 w 5"/>
                  <a:gd name="T5" fmla="*/ 326 h 868"/>
                  <a:gd name="T6" fmla="*/ 4 w 5"/>
                  <a:gd name="T7" fmla="*/ 434 h 868"/>
                  <a:gd name="T8" fmla="*/ 4 w 5"/>
                  <a:gd name="T9" fmla="*/ 651 h 868"/>
                  <a:gd name="T10" fmla="*/ 4 w 5"/>
                  <a:gd name="T11" fmla="*/ 760 h 868"/>
                  <a:gd name="T12" fmla="*/ 3 w 5"/>
                  <a:gd name="T13" fmla="*/ 868 h 868"/>
                  <a:gd name="T14" fmla="*/ 2 w 5"/>
                  <a:gd name="T15" fmla="*/ 868 h 868"/>
                  <a:gd name="T16" fmla="*/ 1 w 5"/>
                  <a:gd name="T17" fmla="*/ 760 h 868"/>
                  <a:gd name="T18" fmla="*/ 0 w 5"/>
                  <a:gd name="T19" fmla="*/ 651 h 868"/>
                  <a:gd name="T20" fmla="*/ 1 w 5"/>
                  <a:gd name="T21" fmla="*/ 434 h 868"/>
                  <a:gd name="T22" fmla="*/ 2 w 5"/>
                  <a:gd name="T23" fmla="*/ 326 h 868"/>
                  <a:gd name="T24" fmla="*/ 1 w 5"/>
                  <a:gd name="T25" fmla="*/ 217 h 868"/>
                  <a:gd name="T26" fmla="*/ 2 w 5"/>
                  <a:gd name="T27" fmla="*/ 0 h 868"/>
                  <a:gd name="T28" fmla="*/ 3 w 5"/>
                  <a:gd name="T29" fmla="*/ 0 h 8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" h="868">
                    <a:moveTo>
                      <a:pt x="3" y="0"/>
                    </a:moveTo>
                    <a:cubicBezTo>
                      <a:pt x="4" y="73"/>
                      <a:pt x="4" y="145"/>
                      <a:pt x="4" y="217"/>
                    </a:cubicBezTo>
                    <a:cubicBezTo>
                      <a:pt x="4" y="253"/>
                      <a:pt x="3" y="290"/>
                      <a:pt x="3" y="326"/>
                    </a:cubicBezTo>
                    <a:cubicBezTo>
                      <a:pt x="3" y="362"/>
                      <a:pt x="3" y="398"/>
                      <a:pt x="4" y="434"/>
                    </a:cubicBezTo>
                    <a:cubicBezTo>
                      <a:pt x="4" y="507"/>
                      <a:pt x="5" y="579"/>
                      <a:pt x="4" y="651"/>
                    </a:cubicBezTo>
                    <a:cubicBezTo>
                      <a:pt x="5" y="687"/>
                      <a:pt x="4" y="724"/>
                      <a:pt x="4" y="760"/>
                    </a:cubicBezTo>
                    <a:cubicBezTo>
                      <a:pt x="4" y="796"/>
                      <a:pt x="3" y="832"/>
                      <a:pt x="3" y="868"/>
                    </a:cubicBezTo>
                    <a:cubicBezTo>
                      <a:pt x="2" y="868"/>
                      <a:pt x="2" y="868"/>
                      <a:pt x="2" y="868"/>
                    </a:cubicBezTo>
                    <a:cubicBezTo>
                      <a:pt x="2" y="832"/>
                      <a:pt x="1" y="796"/>
                      <a:pt x="1" y="760"/>
                    </a:cubicBezTo>
                    <a:cubicBezTo>
                      <a:pt x="1" y="724"/>
                      <a:pt x="0" y="687"/>
                      <a:pt x="0" y="651"/>
                    </a:cubicBezTo>
                    <a:cubicBezTo>
                      <a:pt x="0" y="579"/>
                      <a:pt x="1" y="507"/>
                      <a:pt x="1" y="434"/>
                    </a:cubicBezTo>
                    <a:cubicBezTo>
                      <a:pt x="2" y="398"/>
                      <a:pt x="2" y="362"/>
                      <a:pt x="2" y="326"/>
                    </a:cubicBezTo>
                    <a:cubicBezTo>
                      <a:pt x="2" y="290"/>
                      <a:pt x="1" y="253"/>
                      <a:pt x="1" y="217"/>
                    </a:cubicBezTo>
                    <a:cubicBezTo>
                      <a:pt x="0" y="145"/>
                      <a:pt x="1" y="73"/>
                      <a:pt x="2" y="0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/>
              </a:p>
            </p:txBody>
          </p:sp>
          <p:sp>
            <p:nvSpPr>
              <p:cNvPr id="21" name="Полилиния 44"/>
              <p:cNvSpPr>
                <a:spLocks/>
              </p:cNvSpPr>
              <p:nvPr/>
            </p:nvSpPr>
            <p:spPr bwMode="auto">
              <a:xfrm rot="16200000" flipV="1">
                <a:off x="9366943" y="-651271"/>
                <a:ext cx="13322" cy="3034090"/>
              </a:xfrm>
              <a:custGeom>
                <a:avLst/>
                <a:gdLst>
                  <a:gd name="T0" fmla="*/ 2 w 4"/>
                  <a:gd name="T1" fmla="*/ 853 h 853"/>
                  <a:gd name="T2" fmla="*/ 0 w 4"/>
                  <a:gd name="T3" fmla="*/ 640 h 853"/>
                  <a:gd name="T4" fmla="*/ 1 w 4"/>
                  <a:gd name="T5" fmla="*/ 533 h 853"/>
                  <a:gd name="T6" fmla="*/ 1 w 4"/>
                  <a:gd name="T7" fmla="*/ 427 h 853"/>
                  <a:gd name="T8" fmla="*/ 0 w 4"/>
                  <a:gd name="T9" fmla="*/ 213 h 853"/>
                  <a:gd name="T10" fmla="*/ 0 w 4"/>
                  <a:gd name="T11" fmla="*/ 107 h 853"/>
                  <a:gd name="T12" fmla="*/ 2 w 4"/>
                  <a:gd name="T13" fmla="*/ 0 h 853"/>
                  <a:gd name="T14" fmla="*/ 2 w 4"/>
                  <a:gd name="T15" fmla="*/ 0 h 853"/>
                  <a:gd name="T16" fmla="*/ 3 w 4"/>
                  <a:gd name="T17" fmla="*/ 107 h 853"/>
                  <a:gd name="T18" fmla="*/ 4 w 4"/>
                  <a:gd name="T19" fmla="*/ 213 h 853"/>
                  <a:gd name="T20" fmla="*/ 3 w 4"/>
                  <a:gd name="T21" fmla="*/ 427 h 853"/>
                  <a:gd name="T22" fmla="*/ 2 w 4"/>
                  <a:gd name="T23" fmla="*/ 533 h 853"/>
                  <a:gd name="T24" fmla="*/ 3 w 4"/>
                  <a:gd name="T25" fmla="*/ 640 h 853"/>
                  <a:gd name="T26" fmla="*/ 2 w 4"/>
                  <a:gd name="T27" fmla="*/ 853 h 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" h="853">
                    <a:moveTo>
                      <a:pt x="2" y="853"/>
                    </a:moveTo>
                    <a:cubicBezTo>
                      <a:pt x="0" y="782"/>
                      <a:pt x="0" y="711"/>
                      <a:pt x="0" y="640"/>
                    </a:cubicBezTo>
                    <a:cubicBezTo>
                      <a:pt x="0" y="604"/>
                      <a:pt x="1" y="569"/>
                      <a:pt x="1" y="533"/>
                    </a:cubicBezTo>
                    <a:cubicBezTo>
                      <a:pt x="1" y="498"/>
                      <a:pt x="1" y="462"/>
                      <a:pt x="1" y="427"/>
                    </a:cubicBezTo>
                    <a:cubicBezTo>
                      <a:pt x="0" y="356"/>
                      <a:pt x="0" y="284"/>
                      <a:pt x="0" y="213"/>
                    </a:cubicBezTo>
                    <a:cubicBezTo>
                      <a:pt x="0" y="178"/>
                      <a:pt x="0" y="142"/>
                      <a:pt x="0" y="107"/>
                    </a:cubicBezTo>
                    <a:cubicBezTo>
                      <a:pt x="1" y="71"/>
                      <a:pt x="1" y="36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3" y="36"/>
                      <a:pt x="3" y="71"/>
                      <a:pt x="3" y="107"/>
                    </a:cubicBezTo>
                    <a:cubicBezTo>
                      <a:pt x="4" y="142"/>
                      <a:pt x="4" y="178"/>
                      <a:pt x="4" y="213"/>
                    </a:cubicBezTo>
                    <a:cubicBezTo>
                      <a:pt x="4" y="284"/>
                      <a:pt x="3" y="356"/>
                      <a:pt x="3" y="427"/>
                    </a:cubicBezTo>
                    <a:cubicBezTo>
                      <a:pt x="3" y="462"/>
                      <a:pt x="2" y="498"/>
                      <a:pt x="2" y="533"/>
                    </a:cubicBezTo>
                    <a:cubicBezTo>
                      <a:pt x="3" y="569"/>
                      <a:pt x="3" y="604"/>
                      <a:pt x="3" y="640"/>
                    </a:cubicBezTo>
                    <a:cubicBezTo>
                      <a:pt x="4" y="711"/>
                      <a:pt x="3" y="782"/>
                      <a:pt x="2" y="853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/>
              </a:p>
            </p:txBody>
          </p:sp>
        </p:grpSp>
        <p:sp>
          <p:nvSpPr>
            <p:cNvPr id="12" name="Полилиния 45"/>
            <p:cNvSpPr>
              <a:spLocks noEditPoints="1"/>
            </p:cNvSpPr>
            <p:nvPr/>
          </p:nvSpPr>
          <p:spPr bwMode="auto">
            <a:xfrm rot="16200000" flipV="1">
              <a:off x="5186001" y="5323012"/>
              <a:ext cx="477390" cy="524504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3" name="Полилиния 46"/>
            <p:cNvSpPr>
              <a:spLocks noEditPoints="1"/>
            </p:cNvSpPr>
            <p:nvPr/>
          </p:nvSpPr>
          <p:spPr bwMode="auto">
            <a:xfrm rot="16200000" flipV="1">
              <a:off x="5197295" y="5324846"/>
              <a:ext cx="477390" cy="511956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4" name="Полилиния 47"/>
            <p:cNvSpPr>
              <a:spLocks noEditPoints="1"/>
            </p:cNvSpPr>
            <p:nvPr/>
          </p:nvSpPr>
          <p:spPr bwMode="auto">
            <a:xfrm rot="16200000" flipV="1">
              <a:off x="11076843" y="5321082"/>
              <a:ext cx="508476" cy="519485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5" name="Полилиния 48"/>
            <p:cNvSpPr>
              <a:spLocks noEditPoints="1"/>
            </p:cNvSpPr>
            <p:nvPr/>
          </p:nvSpPr>
          <p:spPr bwMode="auto">
            <a:xfrm rot="16200000" flipV="1">
              <a:off x="11093207" y="5321324"/>
              <a:ext cx="470728" cy="534543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6" name="Полилиния 49"/>
            <p:cNvSpPr>
              <a:spLocks noEditPoints="1"/>
            </p:cNvSpPr>
            <p:nvPr/>
          </p:nvSpPr>
          <p:spPr bwMode="auto">
            <a:xfrm rot="16200000" flipV="1">
              <a:off x="11051654" y="771453"/>
              <a:ext cx="468508" cy="519485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7" name="Полилиния 50"/>
            <p:cNvSpPr>
              <a:spLocks noEditPoints="1"/>
            </p:cNvSpPr>
            <p:nvPr/>
          </p:nvSpPr>
          <p:spPr bwMode="auto">
            <a:xfrm rot="16200000" flipV="1">
              <a:off x="11044126" y="786511"/>
              <a:ext cx="468508" cy="489370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8" name="Полилиния 51"/>
            <p:cNvSpPr>
              <a:spLocks noEditPoints="1"/>
            </p:cNvSpPr>
            <p:nvPr/>
          </p:nvSpPr>
          <p:spPr bwMode="auto">
            <a:xfrm rot="16200000" flipV="1">
              <a:off x="5232723" y="721157"/>
              <a:ext cx="424100" cy="544581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9" name="Полилиния 52"/>
            <p:cNvSpPr>
              <a:spLocks noEditPoints="1"/>
            </p:cNvSpPr>
            <p:nvPr/>
          </p:nvSpPr>
          <p:spPr bwMode="auto">
            <a:xfrm rot="16200000" flipV="1">
              <a:off x="5241796" y="749729"/>
              <a:ext cx="428541" cy="491879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idx="1"/>
          </p:nvPr>
        </p:nvSpPr>
        <p:spPr>
          <a:xfrm>
            <a:off x="836613" y="1031195"/>
            <a:ext cx="5943600" cy="4572000"/>
          </a:xfrm>
          <a:solidFill>
            <a:schemeClr val="accent2">
              <a:lumMod val="40000"/>
              <a:lumOff val="60000"/>
            </a:schemeClr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l" rtl="0">
              <a:buNone/>
              <a:defRPr sz="3200"/>
            </a:lvl1pPr>
            <a:lvl2pPr marL="457200" indent="0" algn="l" rtl="0">
              <a:buNone/>
              <a:defRPr sz="2800"/>
            </a:lvl2pPr>
            <a:lvl3pPr marL="914400" indent="0" algn="l" rtl="0">
              <a:buNone/>
              <a:defRPr sz="2400"/>
            </a:lvl3pPr>
            <a:lvl4pPr marL="1371600" indent="0" algn="l" rtl="0">
              <a:buNone/>
              <a:defRPr sz="2000"/>
            </a:lvl4pPr>
            <a:lvl5pPr marL="1828800" indent="0" algn="l" rtl="0">
              <a:buNone/>
              <a:defRPr sz="2000"/>
            </a:lvl5pPr>
            <a:lvl6pPr marL="2286000" indent="0" algn="l" rtl="0">
              <a:buNone/>
              <a:defRPr sz="2000"/>
            </a:lvl6pPr>
            <a:lvl7pPr marL="2743200" indent="0" algn="l" rtl="0">
              <a:buNone/>
              <a:defRPr sz="2000"/>
            </a:lvl7pPr>
            <a:lvl8pPr marL="3200400" indent="0" algn="l" rtl="0">
              <a:buNone/>
              <a:defRPr sz="2000"/>
            </a:lvl8pPr>
            <a:lvl9pPr marL="3657600" indent="0" algn="l" rtl="0">
              <a:buNone/>
              <a:defRPr sz="2000"/>
            </a:lvl9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4" name="Замещающий текст 3"/>
          <p:cNvSpPr>
            <a:spLocks noGrp="1"/>
          </p:cNvSpPr>
          <p:nvPr>
            <p:ph type="body" sz="half" idx="2"/>
          </p:nvPr>
        </p:nvSpPr>
        <p:spPr>
          <a:xfrm>
            <a:off x="7492891" y="3555521"/>
            <a:ext cx="3840480" cy="2168517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18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t>‹#›</a:t>
            </a:fld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659575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t>‹#›</a:t>
            </a:fld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447936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624268" y="304800"/>
            <a:ext cx="1729531" cy="5676900"/>
          </a:xfrm>
        </p:spPr>
        <p:txBody>
          <a:bodyPr vert="eaVert"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199" y="304800"/>
            <a:ext cx="8633671" cy="5676900"/>
          </a:xfrm>
        </p:spPr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t>‹#›</a:t>
            </a:fld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205803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t>‹#›</a:t>
            </a:fld>
            <a:endParaRPr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39630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65613" y="1828800"/>
            <a:ext cx="6858002" cy="1828800"/>
          </a:xfrm>
        </p:spPr>
        <p:txBody>
          <a:bodyPr rtlCol="0" anchor="b">
            <a:normAutofit/>
          </a:bodyPr>
          <a:lstStyle>
            <a:lvl1pPr algn="l" rtl="0">
              <a:defRPr sz="4400"/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4265610" y="3733800"/>
            <a:ext cx="6858002" cy="914400"/>
          </a:xfrm>
        </p:spPr>
        <p:txBody>
          <a:bodyPr rtlCol="0"/>
          <a:lstStyle>
            <a:lvl1pPr marL="0" indent="0" algn="l" rtl="0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 algn="l" rtl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l" rtl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229257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типа объек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65212" y="1825625"/>
            <a:ext cx="4954588" cy="4187952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4951414" cy="4187952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t>‹#›</a:t>
            </a:fld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972755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9848" y="1681163"/>
            <a:ext cx="4956048" cy="823912"/>
          </a:xfrm>
        </p:spPr>
        <p:txBody>
          <a:bodyPr rtlCol="0" anchor="b"/>
          <a:lstStyle>
            <a:lvl1pPr marL="0" indent="0" algn="l" rtl="0">
              <a:spcBef>
                <a:spcPts val="0"/>
              </a:spcBef>
              <a:buNone/>
              <a:defRPr sz="2400" b="1"/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069848" y="2505075"/>
            <a:ext cx="4956048" cy="3476625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Замещающий текст 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4956048" cy="823912"/>
          </a:xfrm>
        </p:spPr>
        <p:txBody>
          <a:bodyPr rtlCol="0" anchor="b"/>
          <a:lstStyle>
            <a:lvl1pPr marL="0" indent="0" algn="l" rtl="0">
              <a:spcBef>
                <a:spcPts val="0"/>
              </a:spcBef>
              <a:buNone/>
              <a:defRPr sz="2400" b="1"/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4956048" cy="3476625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t>‹#›</a:t>
            </a:fld>
            <a:endParaRPr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318571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t>‹#›</a:t>
            </a:fld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512816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t>‹#›</a:t>
            </a:fld>
            <a:endParaRPr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847874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рисунка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5212" y="304799"/>
            <a:ext cx="10058402" cy="1216152"/>
          </a:xfrm>
        </p:spPr>
        <p:txBody>
          <a:bodyPr rtlCol="0"/>
          <a:lstStyle>
            <a:lvl1pPr algn="l"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"/>
          </a:p>
        </p:txBody>
      </p:sp>
      <p:grpSp>
        <p:nvGrpSpPr>
          <p:cNvPr id="9" name="Группа 8"/>
          <p:cNvGrpSpPr/>
          <p:nvPr/>
        </p:nvGrpSpPr>
        <p:grpSpPr>
          <a:xfrm>
            <a:off x="1052422" y="1733550"/>
            <a:ext cx="4360503" cy="30500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10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2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3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4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5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6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7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8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9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0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1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36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 noChangeAspect="1"/>
          </p:cNvSpPr>
          <p:nvPr>
            <p:ph type="pic" sz="quarter" idx="17"/>
          </p:nvPr>
        </p:nvSpPr>
        <p:spPr>
          <a:xfrm>
            <a:off x="1265028" y="1900210"/>
            <a:ext cx="3935536" cy="2571736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39" name="Текст 3"/>
          <p:cNvSpPr>
            <a:spLocks noGrp="1"/>
          </p:cNvSpPr>
          <p:nvPr>
            <p:ph type="body" sz="half" idx="2"/>
          </p:nvPr>
        </p:nvSpPr>
        <p:spPr>
          <a:xfrm>
            <a:off x="1052423" y="4935990"/>
            <a:ext cx="4368980" cy="100761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grpSp>
        <p:nvGrpSpPr>
          <p:cNvPr id="22" name="Группа 21"/>
          <p:cNvGrpSpPr/>
          <p:nvPr/>
        </p:nvGrpSpPr>
        <p:grpSpPr>
          <a:xfrm>
            <a:off x="6763111" y="1733550"/>
            <a:ext cx="4360503" cy="30500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23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4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5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6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7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8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9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30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31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32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33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34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37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 noChangeAspect="1"/>
          </p:cNvSpPr>
          <p:nvPr>
            <p:ph type="pic" sz="quarter" idx="18"/>
          </p:nvPr>
        </p:nvSpPr>
        <p:spPr>
          <a:xfrm>
            <a:off x="6975717" y="1900210"/>
            <a:ext cx="3935536" cy="2571736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40" name="Текст 3"/>
          <p:cNvSpPr>
            <a:spLocks noGrp="1"/>
          </p:cNvSpPr>
          <p:nvPr>
            <p:ph type="body" sz="half" idx="19"/>
          </p:nvPr>
        </p:nvSpPr>
        <p:spPr>
          <a:xfrm>
            <a:off x="6742908" y="4935990"/>
            <a:ext cx="4368980" cy="100761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pPr/>
              <a:t>‹#›</a:t>
            </a:fld>
            <a:endParaRPr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168274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ри рисунка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"/>
          </a:p>
        </p:txBody>
      </p:sp>
      <p:grpSp>
        <p:nvGrpSpPr>
          <p:cNvPr id="52" name="Группа 51"/>
          <p:cNvGrpSpPr>
            <a:grpSpLocks noChangeAspect="1"/>
          </p:cNvGrpSpPr>
          <p:nvPr/>
        </p:nvGrpSpPr>
        <p:grpSpPr>
          <a:xfrm rot="5400000">
            <a:off x="1045139" y="1678105"/>
            <a:ext cx="3123347" cy="3089730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53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54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55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56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57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58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59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60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61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62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63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64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79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sz="quarter" idx="19"/>
          </p:nvPr>
        </p:nvSpPr>
        <p:spPr>
          <a:xfrm>
            <a:off x="1249168" y="1824285"/>
            <a:ext cx="2715289" cy="277630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81" name="Текст 3"/>
          <p:cNvSpPr>
            <a:spLocks noGrp="1"/>
          </p:cNvSpPr>
          <p:nvPr>
            <p:ph type="body" sz="half" idx="2"/>
          </p:nvPr>
        </p:nvSpPr>
        <p:spPr>
          <a:xfrm>
            <a:off x="1235212" y="4947405"/>
            <a:ext cx="2743200" cy="9144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grpSp>
        <p:nvGrpSpPr>
          <p:cNvPr id="84" name="Группа 83"/>
          <p:cNvGrpSpPr>
            <a:grpSpLocks noChangeAspect="1"/>
          </p:cNvGrpSpPr>
          <p:nvPr userDrawn="1"/>
        </p:nvGrpSpPr>
        <p:grpSpPr>
          <a:xfrm rot="5400000">
            <a:off x="4517135" y="1678105"/>
            <a:ext cx="3123347" cy="3089730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85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6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7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8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9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0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1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2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3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4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5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6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78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sz="quarter" idx="18"/>
          </p:nvPr>
        </p:nvSpPr>
        <p:spPr>
          <a:xfrm>
            <a:off x="4720924" y="1824285"/>
            <a:ext cx="2715768" cy="277630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82" name="Текст 3"/>
          <p:cNvSpPr>
            <a:spLocks noGrp="1"/>
          </p:cNvSpPr>
          <p:nvPr>
            <p:ph type="body" sz="half" idx="21"/>
          </p:nvPr>
        </p:nvSpPr>
        <p:spPr>
          <a:xfrm>
            <a:off x="4707208" y="4947405"/>
            <a:ext cx="2743200" cy="9144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grpSp>
        <p:nvGrpSpPr>
          <p:cNvPr id="97" name="Группа 96"/>
          <p:cNvGrpSpPr>
            <a:grpSpLocks noChangeAspect="1"/>
          </p:cNvGrpSpPr>
          <p:nvPr userDrawn="1"/>
        </p:nvGrpSpPr>
        <p:grpSpPr>
          <a:xfrm rot="5400000">
            <a:off x="8019009" y="1678105"/>
            <a:ext cx="3123347" cy="3089730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98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9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0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1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2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3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4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5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6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7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8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9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80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sz="quarter" idx="20"/>
          </p:nvPr>
        </p:nvSpPr>
        <p:spPr>
          <a:xfrm>
            <a:off x="8222798" y="1824285"/>
            <a:ext cx="2715768" cy="277630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83" name="Текст 3"/>
          <p:cNvSpPr>
            <a:spLocks noGrp="1"/>
          </p:cNvSpPr>
          <p:nvPr>
            <p:ph type="body" sz="half" idx="22"/>
          </p:nvPr>
        </p:nvSpPr>
        <p:spPr>
          <a:xfrm>
            <a:off x="8209082" y="4947405"/>
            <a:ext cx="2743200" cy="9144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pPr/>
              <a:t>‹#›</a:t>
            </a:fld>
            <a:endParaRPr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681935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заголовка 1"/>
          <p:cNvSpPr>
            <a:spLocks noGrp="1"/>
          </p:cNvSpPr>
          <p:nvPr>
            <p:ph type="title"/>
          </p:nvPr>
        </p:nvSpPr>
        <p:spPr>
          <a:xfrm>
            <a:off x="1065212" y="304800"/>
            <a:ext cx="10058402" cy="12192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ru"/>
              <a:t>Стиль образца заголовка</a:t>
            </a:r>
            <a:endParaRPr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065214" y="1752600"/>
            <a:ext cx="10058400" cy="4229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"/>
              <a:t>Образец текста</a:t>
            </a:r>
          </a:p>
          <a:p>
            <a:pPr lvl="1" rtl="0"/>
            <a:r>
              <a:rPr lang="ru"/>
              <a:t>Второй уровень</a:t>
            </a:r>
          </a:p>
          <a:p>
            <a:pPr lvl="2" rtl="0"/>
            <a:r>
              <a:rPr lang="ru"/>
              <a:t>Третий уровень</a:t>
            </a:r>
          </a:p>
          <a:p>
            <a:pPr lvl="3" rtl="0"/>
            <a:r>
              <a:rPr lang="ru"/>
              <a:t>Четвертый уровень</a:t>
            </a:r>
          </a:p>
          <a:p>
            <a:pPr lvl="4" rtl="0"/>
            <a:r>
              <a:rPr lang="ru"/>
              <a:t>Пятый уровень</a:t>
            </a:r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65213" y="6019801"/>
            <a:ext cx="7620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</a:defRPr>
            </a:lvl1pPr>
          </a:lstStyle>
          <a:p>
            <a:pPr rtl="0"/>
            <a:fld id="{022B156B-59AE-415F-B24B-8756D48BB97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979613" y="6019801"/>
            <a:ext cx="5943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</a:defRPr>
            </a:lvl1pPr>
          </a:lstStyle>
          <a:p>
            <a:pPr rtl="0"/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075611" y="6019801"/>
            <a:ext cx="139626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</a:defRPr>
            </a:lvl1pPr>
          </a:lstStyle>
          <a:p>
            <a:pPr rtl="0"/>
            <a:r>
              <a:rPr lang="en-US"/>
              <a:t>24.08.2016</a:t>
            </a:r>
          </a:p>
        </p:txBody>
      </p:sp>
    </p:spTree>
    <p:extLst>
      <p:ext uri="{BB962C8B-B14F-4D97-AF65-F5344CB8AC3E}">
        <p14:creationId xmlns:p14="http://schemas.microsoft.com/office/powerpoint/2010/main" val="1300630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61" r:id="rId9"/>
    <p:sldLayoutId id="2147483662" r:id="rId10"/>
    <p:sldLayoutId id="2147483656" r:id="rId11"/>
    <p:sldLayoutId id="2147483657" r:id="rId12"/>
    <p:sldLayoutId id="2147483658" r:id="rId13"/>
    <p:sldLayoutId id="2147483659" r:id="rId1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7472" indent="-347472" algn="l" defTabSz="91440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3464" algn="l" defTabSz="914400" rtl="0" eaLnBrk="1" latinLnBrk="0" hangingPunct="1">
        <a:lnSpc>
          <a:spcPct val="100000"/>
        </a:lnSpc>
        <a:spcBef>
          <a:spcPts val="12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3840">
          <p15:clr>
            <a:srgbClr val="F26B43"/>
          </p15:clr>
        </p15:guide>
        <p15:guide id="2" orient="horz" pos="216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93545" y="1340708"/>
            <a:ext cx="7299471" cy="1828800"/>
          </a:xfrm>
        </p:spPr>
        <p:txBody>
          <a:bodyPr rtlCol="0">
            <a:normAutofit fontScale="90000"/>
          </a:bodyPr>
          <a:lstStyle/>
          <a:p>
            <a:pPr rtl="0"/>
            <a:r>
              <a:rPr lang="ru-RU" dirty="0" err="1" smtClean="0">
                <a:latin typeface="Bookman Old Style" panose="02050604050505020204" pitchFamily="18" charset="0"/>
                <a:cs typeface="Aharoni" panose="02010803020104030203" pitchFamily="2" charset="-79"/>
              </a:rPr>
              <a:t>Здоровьесберегающие</a:t>
            </a:r>
            <a:r>
              <a:rPr lang="ru-RU" dirty="0" smtClean="0">
                <a:latin typeface="Bookman Old Style" panose="02050604050505020204" pitchFamily="18" charset="0"/>
                <a:cs typeface="Aharoni" panose="02010803020104030203" pitchFamily="2" charset="-79"/>
              </a:rPr>
              <a:t> технологии в первой младшей группе.</a:t>
            </a:r>
            <a:endParaRPr lang="ru" dirty="0">
              <a:latin typeface="Bookman Old Style" panose="02050604050505020204" pitchFamily="18" charset="0"/>
              <a:cs typeface="Aharoni" panose="02010803020104030203" pitchFamily="2" charset="-79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784759" y="4079788"/>
            <a:ext cx="3723500" cy="574590"/>
          </a:xfrm>
        </p:spPr>
        <p:txBody>
          <a:bodyPr rtlCol="0"/>
          <a:lstStyle/>
          <a:p>
            <a:pPr rtl="0"/>
            <a:r>
              <a:rPr lang="ru" dirty="0" smtClean="0">
                <a:latin typeface="Bookman Old Style" panose="02050604050505020204" pitchFamily="18" charset="0"/>
              </a:rPr>
              <a:t>Проект подготовили:</a:t>
            </a:r>
          </a:p>
          <a:p>
            <a:pPr rtl="0"/>
            <a:endParaRPr lang="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776518" y="4524738"/>
            <a:ext cx="47671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 smtClean="0">
                <a:solidFill>
                  <a:prstClr val="black"/>
                </a:solidFill>
                <a:latin typeface="Book Antiqua" panose="02040602050305030304" pitchFamily="18" charset="0"/>
              </a:rPr>
              <a:t>Докучаева </a:t>
            </a:r>
            <a:r>
              <a:rPr lang="ru-RU" dirty="0">
                <a:solidFill>
                  <a:prstClr val="black"/>
                </a:solidFill>
                <a:latin typeface="Book Antiqua" panose="02040602050305030304" pitchFamily="18" charset="0"/>
              </a:rPr>
              <a:t>Антонина Владимировна</a:t>
            </a:r>
          </a:p>
          <a:p>
            <a:r>
              <a:rPr lang="ru-RU" dirty="0" err="1">
                <a:solidFill>
                  <a:prstClr val="black"/>
                </a:solidFill>
                <a:latin typeface="Book Antiqua" panose="02040602050305030304" pitchFamily="18" charset="0"/>
              </a:rPr>
              <a:t>Лещёва</a:t>
            </a:r>
            <a:r>
              <a:rPr lang="ru-RU" dirty="0">
                <a:solidFill>
                  <a:prstClr val="black"/>
                </a:solidFill>
                <a:latin typeface="Book Antiqua" panose="02040602050305030304" pitchFamily="18" charset="0"/>
              </a:rPr>
              <a:t> Анастасия Евгеньевна</a:t>
            </a:r>
          </a:p>
          <a:p>
            <a:pPr lvl="0"/>
            <a:r>
              <a:rPr lang="ru-RU" dirty="0" err="1" smtClean="0">
                <a:solidFill>
                  <a:prstClr val="black"/>
                </a:solidFill>
                <a:latin typeface="Book Antiqua" panose="02040602050305030304" pitchFamily="18" charset="0"/>
              </a:rPr>
              <a:t>Илле</a:t>
            </a:r>
            <a:r>
              <a:rPr lang="ru-RU" dirty="0" smtClean="0">
                <a:solidFill>
                  <a:prstClr val="black"/>
                </a:solidFill>
                <a:latin typeface="Book Antiqua" panose="02040602050305030304" pitchFamily="18" charset="0"/>
              </a:rPr>
              <a:t> </a:t>
            </a:r>
            <a:r>
              <a:rPr lang="ru-RU" dirty="0">
                <a:solidFill>
                  <a:prstClr val="black"/>
                </a:solidFill>
                <a:latin typeface="Book Antiqua" panose="02040602050305030304" pitchFamily="18" charset="0"/>
              </a:rPr>
              <a:t>Ксения </a:t>
            </a:r>
            <a:r>
              <a:rPr lang="ru-RU" dirty="0" smtClean="0">
                <a:solidFill>
                  <a:prstClr val="black"/>
                </a:solidFill>
                <a:latin typeface="Book Antiqua" panose="02040602050305030304" pitchFamily="18" charset="0"/>
              </a:rPr>
              <a:t>Викторовна</a:t>
            </a:r>
            <a:endParaRPr lang="ru-RU" dirty="0">
              <a:solidFill>
                <a:prstClr val="black"/>
              </a:solidFill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9675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6387" y="1347354"/>
            <a:ext cx="10058400" cy="4229100"/>
          </a:xfrm>
        </p:spPr>
        <p:txBody>
          <a:bodyPr>
            <a:normAutofit/>
          </a:bodyPr>
          <a:lstStyle/>
          <a:p>
            <a:pPr algn="just"/>
            <a:r>
              <a:rPr lang="ru-RU" dirty="0">
                <a:solidFill>
                  <a:schemeClr val="tx2"/>
                </a:solidFill>
                <a:latin typeface="Bookman Old Style" panose="02050604050505020204" pitchFamily="18" charset="0"/>
              </a:rPr>
              <a:t>Любая непосредственная образовательная деятельность, не связанная с движением, является тяжелой нагрузкой на организм дошкольников, так как для них </a:t>
            </a:r>
            <a:r>
              <a:rPr lang="ru-RU" dirty="0" smtClean="0">
                <a:solidFill>
                  <a:schemeClr val="tx2"/>
                </a:solidFill>
                <a:latin typeface="Bookman Old Style" panose="02050604050505020204" pitchFamily="18" charset="0"/>
              </a:rPr>
              <a:t>характерна </a:t>
            </a:r>
            <a:r>
              <a:rPr lang="ru-RU" dirty="0">
                <a:solidFill>
                  <a:schemeClr val="tx2"/>
                </a:solidFill>
                <a:latin typeface="Bookman Old Style" panose="02050604050505020204" pitchFamily="18" charset="0"/>
              </a:rPr>
              <a:t>неустойчивость нервных процессов. Они быстро утомляются, снижается </a:t>
            </a:r>
            <a:r>
              <a:rPr lang="ru-RU" dirty="0" smtClean="0">
                <a:solidFill>
                  <a:schemeClr val="tx2"/>
                </a:solidFill>
                <a:latin typeface="Bookman Old Style" panose="02050604050505020204" pitchFamily="18" charset="0"/>
              </a:rPr>
              <a:t>устойчивость </a:t>
            </a:r>
            <a:r>
              <a:rPr lang="ru-RU" dirty="0">
                <a:solidFill>
                  <a:schemeClr val="tx2"/>
                </a:solidFill>
                <a:latin typeface="Bookman Old Style" panose="02050604050505020204" pitchFamily="18" charset="0"/>
              </a:rPr>
              <a:t>внимания, теряется интерес к деятельности. </a:t>
            </a:r>
            <a:r>
              <a:rPr lang="ru-RU" b="1" dirty="0">
                <a:solidFill>
                  <a:schemeClr val="tx2"/>
                </a:solidFill>
                <a:latin typeface="Bookman Old Style" panose="02050604050505020204" pitchFamily="18" charset="0"/>
              </a:rPr>
              <a:t>Физкультурные минутки </a:t>
            </a:r>
            <a:r>
              <a:rPr lang="ru-RU" dirty="0">
                <a:solidFill>
                  <a:schemeClr val="tx2"/>
                </a:solidFill>
                <a:latin typeface="Bookman Old Style" panose="02050604050505020204" pitchFamily="18" charset="0"/>
              </a:rPr>
              <a:t>помогут детям отдохнуть от статического напряжения, умственной деятельности, </a:t>
            </a:r>
            <a:r>
              <a:rPr lang="ru-RU" dirty="0" smtClean="0">
                <a:solidFill>
                  <a:schemeClr val="tx2"/>
                </a:solidFill>
                <a:latin typeface="Bookman Old Style" panose="02050604050505020204" pitchFamily="18" charset="0"/>
              </a:rPr>
              <a:t>переключиться </a:t>
            </a:r>
            <a:r>
              <a:rPr lang="ru-RU" dirty="0">
                <a:solidFill>
                  <a:schemeClr val="tx2"/>
                </a:solidFill>
                <a:latin typeface="Bookman Old Style" panose="02050604050505020204" pitchFamily="18" charset="0"/>
              </a:rPr>
              <a:t>с учебной задачи на движение. Признаки утомления у детей 3 лет появляются через 7-9 минут НОД. Длительность </a:t>
            </a:r>
            <a:r>
              <a:rPr lang="ru-RU" dirty="0" err="1">
                <a:solidFill>
                  <a:schemeClr val="tx2"/>
                </a:solidFill>
                <a:latin typeface="Bookman Old Style" panose="02050604050505020204" pitchFamily="18" charset="0"/>
              </a:rPr>
              <a:t>физминутки</a:t>
            </a:r>
            <a:r>
              <a:rPr lang="ru-RU" dirty="0">
                <a:solidFill>
                  <a:schemeClr val="tx2"/>
                </a:solidFill>
                <a:latin typeface="Bookman Old Style" panose="02050604050505020204" pitchFamily="18" charset="0"/>
              </a:rPr>
              <a:t> обычно составляет 1-2 минуты.</a:t>
            </a:r>
          </a:p>
        </p:txBody>
      </p:sp>
    </p:spTree>
    <p:extLst>
      <p:ext uri="{BB962C8B-B14F-4D97-AF65-F5344CB8AC3E}">
        <p14:creationId xmlns:p14="http://schemas.microsoft.com/office/powerpoint/2010/main" val="1151947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4303" y="230658"/>
            <a:ext cx="6862119" cy="774357"/>
          </a:xfrm>
        </p:spPr>
        <p:txBody>
          <a:bodyPr/>
          <a:lstStyle/>
          <a:p>
            <a:r>
              <a:rPr lang="ru-RU" dirty="0">
                <a:solidFill>
                  <a:schemeClr val="tx2"/>
                </a:solidFill>
                <a:latin typeface="Bookman Old Style" panose="02050604050505020204" pitchFamily="18" charset="0"/>
              </a:rPr>
              <a:t>Физкультурная</a:t>
            </a:r>
            <a:r>
              <a:rPr lang="ru-RU" dirty="0" smtClean="0"/>
              <a:t> </a:t>
            </a:r>
            <a:r>
              <a:rPr lang="ru-RU" dirty="0">
                <a:solidFill>
                  <a:schemeClr val="tx2"/>
                </a:solidFill>
                <a:latin typeface="Bookman Old Style" panose="02050604050505020204" pitchFamily="18" charset="0"/>
              </a:rPr>
              <a:t>минутка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9465" y="1688756"/>
            <a:ext cx="3745995" cy="34022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31909" y="1705233"/>
            <a:ext cx="3698557" cy="33527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739" y="1686697"/>
            <a:ext cx="3781643" cy="33960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34301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23650" y="1534391"/>
            <a:ext cx="10058400" cy="4229100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b="1" dirty="0">
                <a:solidFill>
                  <a:schemeClr val="tx2"/>
                </a:solidFill>
                <a:latin typeface="Bookman Old Style" panose="02050604050505020204" pitchFamily="18" charset="0"/>
              </a:rPr>
              <a:t>Подвижные игры на </a:t>
            </a:r>
            <a:r>
              <a:rPr lang="ru-RU" b="1" dirty="0" smtClean="0">
                <a:solidFill>
                  <a:schemeClr val="tx2"/>
                </a:solidFill>
                <a:latin typeface="Bookman Old Style" panose="02050604050505020204" pitchFamily="18" charset="0"/>
              </a:rPr>
              <a:t>прогулке</a:t>
            </a:r>
            <a:r>
              <a:rPr lang="ru-RU" dirty="0" smtClean="0">
                <a:solidFill>
                  <a:schemeClr val="tx2"/>
                </a:solidFill>
                <a:latin typeface="Bookman Old Style" panose="02050604050505020204" pitchFamily="18" charset="0"/>
              </a:rPr>
              <a:t>. Во </a:t>
            </a:r>
            <a:r>
              <a:rPr lang="ru-RU" dirty="0">
                <a:solidFill>
                  <a:schemeClr val="tx2"/>
                </a:solidFill>
                <a:latin typeface="Bookman Old Style" panose="02050604050505020204" pitchFamily="18" charset="0"/>
              </a:rPr>
              <a:t>время проведения </a:t>
            </a:r>
            <a:r>
              <a:rPr lang="ru-RU" dirty="0" smtClean="0">
                <a:solidFill>
                  <a:schemeClr val="tx2"/>
                </a:solidFill>
                <a:latin typeface="Bookman Old Style" panose="02050604050505020204" pitchFamily="18" charset="0"/>
              </a:rPr>
              <a:t>подвижных </a:t>
            </a:r>
            <a:r>
              <a:rPr lang="ru-RU" dirty="0">
                <a:solidFill>
                  <a:schemeClr val="tx2"/>
                </a:solidFill>
                <a:latin typeface="Bookman Old Style" panose="02050604050505020204" pitchFamily="18" charset="0"/>
              </a:rPr>
              <a:t>игр на прогулке решаются следующие задачи: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chemeClr val="tx2"/>
                </a:solidFill>
                <a:latin typeface="Bookman Old Style" panose="02050604050505020204" pitchFamily="18" charset="0"/>
              </a:rPr>
              <a:t> </a:t>
            </a:r>
            <a:r>
              <a:rPr lang="ru-RU" dirty="0">
                <a:solidFill>
                  <a:schemeClr val="tx2"/>
                </a:solidFill>
                <a:latin typeface="Bookman Old Style" panose="02050604050505020204" pitchFamily="18" charset="0"/>
              </a:rPr>
              <a:t>Совершенствование двигательных навыков и их использование в заменяющих игровых ситуациях.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chemeClr val="tx2"/>
                </a:solidFill>
                <a:latin typeface="Bookman Old Style" panose="02050604050505020204" pitchFamily="18" charset="0"/>
              </a:rPr>
              <a:t> </a:t>
            </a:r>
            <a:r>
              <a:rPr lang="ru-RU" dirty="0">
                <a:solidFill>
                  <a:schemeClr val="tx2"/>
                </a:solidFill>
                <a:latin typeface="Bookman Old Style" panose="02050604050505020204" pitchFamily="18" charset="0"/>
              </a:rPr>
              <a:t>Развитие возможностей и физических качеств (ловкость, быстрота, координация движения и выносливость).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chemeClr val="tx2"/>
                </a:solidFill>
                <a:latin typeface="Bookman Old Style" panose="02050604050505020204" pitchFamily="18" charset="0"/>
              </a:rPr>
              <a:t> </a:t>
            </a:r>
            <a:r>
              <a:rPr lang="ru-RU" dirty="0">
                <a:solidFill>
                  <a:schemeClr val="tx2"/>
                </a:solidFill>
                <a:latin typeface="Bookman Old Style" panose="02050604050505020204" pitchFamily="18" charset="0"/>
              </a:rPr>
              <a:t>Воспитание самостоятельности и активности.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chemeClr val="tx2"/>
                </a:solidFill>
                <a:latin typeface="Bookman Old Style" panose="02050604050505020204" pitchFamily="18" charset="0"/>
              </a:rPr>
              <a:t> </a:t>
            </a:r>
            <a:r>
              <a:rPr lang="ru-RU" dirty="0">
                <a:solidFill>
                  <a:schemeClr val="tx2"/>
                </a:solidFill>
                <a:latin typeface="Bookman Old Style" panose="02050604050505020204" pitchFamily="18" charset="0"/>
              </a:rPr>
              <a:t>Приобщение к элементарным нормам и правилам взаимоотношений со </a:t>
            </a:r>
            <a:r>
              <a:rPr lang="ru-RU" dirty="0" smtClean="0">
                <a:solidFill>
                  <a:schemeClr val="tx2"/>
                </a:solidFill>
                <a:latin typeface="Bookman Old Style" panose="02050604050505020204" pitchFamily="18" charset="0"/>
              </a:rPr>
              <a:t>сверстниками</a:t>
            </a:r>
            <a:r>
              <a:rPr lang="ru-RU" dirty="0">
                <a:solidFill>
                  <a:schemeClr val="tx2"/>
                </a:solidFill>
                <a:latin typeface="Bookman Old Style" panose="02050604050505020204" pitchFamily="18" charset="0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9213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8132" y="626076"/>
            <a:ext cx="5361030" cy="490151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3">
                <a:lumMod val="20000"/>
                <a:lumOff val="8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3297" y="1700343"/>
            <a:ext cx="3841454" cy="481166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40000"/>
                <a:lumOff val="6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Прямоугольник 8"/>
          <p:cNvSpPr/>
          <p:nvPr/>
        </p:nvSpPr>
        <p:spPr>
          <a:xfrm>
            <a:off x="1021493" y="189470"/>
            <a:ext cx="4506096" cy="11907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solidFill>
                  <a:schemeClr val="tx2"/>
                </a:solidFill>
                <a:latin typeface="Bookman Old Style" panose="02050604050505020204" pitchFamily="18" charset="0"/>
                <a:ea typeface="+mj-ea"/>
                <a:cs typeface="+mj-cs"/>
              </a:rPr>
              <a:t>Подвижные игры на </a:t>
            </a:r>
            <a:r>
              <a:rPr lang="ru-RU" sz="3600" dirty="0" smtClean="0">
                <a:solidFill>
                  <a:schemeClr val="tx2"/>
                </a:solidFill>
                <a:latin typeface="Bookman Old Style" panose="02050604050505020204" pitchFamily="18" charset="0"/>
                <a:ea typeface="+mj-ea"/>
                <a:cs typeface="+mj-cs"/>
              </a:rPr>
              <a:t>прогулке </a:t>
            </a:r>
            <a:endParaRPr lang="ru-RU" sz="3600" dirty="0">
              <a:solidFill>
                <a:schemeClr val="tx2"/>
              </a:solidFill>
              <a:latin typeface="Bookman Old Style" panose="02050604050505020204" pitchFamily="18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092504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2868" y="2417618"/>
            <a:ext cx="10058400" cy="4229100"/>
          </a:xfrm>
        </p:spPr>
        <p:txBody>
          <a:bodyPr/>
          <a:lstStyle/>
          <a:p>
            <a:pPr algn="just"/>
            <a:r>
              <a:rPr lang="ru-RU" b="1" dirty="0">
                <a:solidFill>
                  <a:schemeClr val="tx2"/>
                </a:solidFill>
                <a:latin typeface="Bookman Old Style" panose="02050604050505020204" pitchFamily="18" charset="0"/>
              </a:rPr>
              <a:t>Дыхательная </a:t>
            </a:r>
            <a:r>
              <a:rPr lang="ru-RU" b="1" dirty="0" smtClean="0">
                <a:solidFill>
                  <a:schemeClr val="tx2"/>
                </a:solidFill>
                <a:latin typeface="Bookman Old Style" panose="02050604050505020204" pitchFamily="18" charset="0"/>
              </a:rPr>
              <a:t>гимнастика. </a:t>
            </a:r>
            <a:r>
              <a:rPr lang="ru-RU" dirty="0" smtClean="0">
                <a:solidFill>
                  <a:schemeClr val="tx2"/>
                </a:solidFill>
                <a:latin typeface="Bookman Old Style" panose="02050604050505020204" pitchFamily="18" charset="0"/>
              </a:rPr>
              <a:t>Цели</a:t>
            </a:r>
            <a:r>
              <a:rPr lang="ru-RU" dirty="0">
                <a:solidFill>
                  <a:schemeClr val="tx2"/>
                </a:solidFill>
                <a:latin typeface="Bookman Old Style" panose="02050604050505020204" pitchFamily="18" charset="0"/>
              </a:rPr>
              <a:t>: развивает дыхательную мускулатуру, речевой аппарат, координацию </a:t>
            </a:r>
            <a:r>
              <a:rPr lang="ru-RU" dirty="0" smtClean="0">
                <a:solidFill>
                  <a:schemeClr val="tx2"/>
                </a:solidFill>
                <a:latin typeface="Bookman Old Style" panose="02050604050505020204" pitchFamily="18" charset="0"/>
              </a:rPr>
              <a:t>движений</a:t>
            </a:r>
            <a:r>
              <a:rPr lang="ru-RU" dirty="0">
                <a:solidFill>
                  <a:schemeClr val="tx2"/>
                </a:solidFill>
                <a:latin typeface="Bookman Old Style" panose="02050604050505020204" pitchFamily="18" charset="0"/>
              </a:rPr>
              <a:t>, мышцы рук и позвоночника, способствует правильному ритмичному </a:t>
            </a:r>
            <a:r>
              <a:rPr lang="ru-RU" dirty="0" smtClean="0">
                <a:solidFill>
                  <a:schemeClr val="tx2"/>
                </a:solidFill>
                <a:latin typeface="Bookman Old Style" panose="02050604050505020204" pitchFamily="18" charset="0"/>
              </a:rPr>
              <a:t>дыханию </a:t>
            </a:r>
            <a:r>
              <a:rPr lang="ru-RU" dirty="0">
                <a:solidFill>
                  <a:schemeClr val="tx2"/>
                </a:solidFill>
                <a:latin typeface="Bookman Old Style" panose="02050604050505020204" pitchFamily="18" charset="0"/>
              </a:rPr>
              <a:t>и произнесению звуков.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18194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41957" y="-152399"/>
            <a:ext cx="10058402" cy="1219200"/>
          </a:xfrm>
        </p:spPr>
        <p:txBody>
          <a:bodyPr>
            <a:normAutofit/>
          </a:bodyPr>
          <a:lstStyle/>
          <a:p>
            <a:r>
              <a:rPr lang="ru-RU" sz="4000" dirty="0">
                <a:solidFill>
                  <a:schemeClr val="tx2"/>
                </a:solidFill>
                <a:latin typeface="Bookman Old Style" panose="02050604050505020204" pitchFamily="18" charset="0"/>
              </a:rPr>
              <a:t>Дыхательная гимнастика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4691" y="1384226"/>
            <a:ext cx="3548865" cy="441390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77212" y="1392384"/>
            <a:ext cx="2557830" cy="43953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47749" y="1330036"/>
            <a:ext cx="5436878" cy="442219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084582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67685" y="1859692"/>
            <a:ext cx="7299471" cy="1828800"/>
          </a:xfrm>
        </p:spPr>
        <p:txBody>
          <a:bodyPr rtlCol="0">
            <a:normAutofit/>
          </a:bodyPr>
          <a:lstStyle/>
          <a:p>
            <a:pPr algn="ctr" rtl="0"/>
            <a:r>
              <a:rPr lang="ru-RU" dirty="0" smtClean="0">
                <a:latin typeface="Bookman Old Style" panose="02050604050505020204" pitchFamily="18" charset="0"/>
                <a:cs typeface="Aharoni" panose="02010803020104030203" pitchFamily="2" charset="-79"/>
              </a:rPr>
              <a:t>Спасибо за внимание!</a:t>
            </a:r>
            <a:endParaRPr lang="ru" dirty="0">
              <a:latin typeface="Bookman Old Style" panose="02050604050505020204" pitchFamily="18" charset="0"/>
              <a:cs typeface="Aharoni" panose="02010803020104030203" pitchFamily="2" charset="-79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784759" y="4079788"/>
            <a:ext cx="3723500" cy="574590"/>
          </a:xfrm>
        </p:spPr>
        <p:txBody>
          <a:bodyPr rtlCol="0"/>
          <a:lstStyle/>
          <a:p>
            <a:pPr rtl="0"/>
            <a:endParaRPr lang="ru" dirty="0" smtClean="0">
              <a:latin typeface="Bookman Old Style" panose="02050604050505020204" pitchFamily="18" charset="0"/>
            </a:endParaRPr>
          </a:p>
          <a:p>
            <a:pPr rtl="0"/>
            <a:endParaRPr lang="ru" dirty="0"/>
          </a:p>
        </p:txBody>
      </p:sp>
    </p:spTree>
    <p:extLst>
      <p:ext uri="{BB962C8B-B14F-4D97-AF65-F5344CB8AC3E}">
        <p14:creationId xmlns:p14="http://schemas.microsoft.com/office/powerpoint/2010/main" val="632988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" dirty="0" smtClean="0">
                <a:latin typeface="Bookman Old Style" panose="02050604050505020204" pitchFamily="18" charset="0"/>
              </a:rPr>
              <a:t>Задачи:</a:t>
            </a:r>
            <a:endParaRPr lang="ru" dirty="0">
              <a:latin typeface="Bookman Old Style" panose="02050604050505020204" pitchFamily="18" charset="0"/>
            </a:endParaRPr>
          </a:p>
        </p:txBody>
      </p:sp>
      <p:graphicFrame>
        <p:nvGraphicFramePr>
          <p:cNvPr id="9" name="Объект 8" descr="Простой блочный список с шестью группами полей разного цвета, упорядоченными слева направо и сверху вниз по рядам, каждый из которых включает два поля.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922312981"/>
              </p:ext>
            </p:extLst>
          </p:nvPr>
        </p:nvGraphicFramePr>
        <p:xfrm>
          <a:off x="716974" y="1693719"/>
          <a:ext cx="10406640" cy="4319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24694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1065214" y="678873"/>
            <a:ext cx="10058402" cy="1219200"/>
          </a:xfrm>
        </p:spPr>
        <p:txBody>
          <a:bodyPr rtlCol="0"/>
          <a:lstStyle/>
          <a:p>
            <a:r>
              <a:rPr lang="ru-RU" dirty="0" err="1">
                <a:latin typeface="Bookman Old Style" panose="02050604050505020204" pitchFamily="18" charset="0"/>
              </a:rPr>
              <a:t>Здоровьесберегающие</a:t>
            </a:r>
            <a:r>
              <a:rPr lang="ru-RU" dirty="0">
                <a:latin typeface="Bookman Old Style" panose="02050604050505020204" pitchFamily="18" charset="0"/>
              </a:rPr>
              <a:t> технологии используемые нами:</a:t>
            </a:r>
            <a:endParaRPr dirty="0">
              <a:latin typeface="Bookman Old Style" panose="02050604050505020204" pitchFamily="18" charset="0"/>
            </a:endParaRPr>
          </a:p>
        </p:txBody>
      </p:sp>
      <p:sp>
        <p:nvSpPr>
          <p:cNvPr id="14" name="Объект 13"/>
          <p:cNvSpPr>
            <a:spLocks noGrp="1"/>
          </p:cNvSpPr>
          <p:nvPr>
            <p:ph idx="1"/>
          </p:nvPr>
        </p:nvSpPr>
        <p:spPr>
          <a:xfrm>
            <a:off x="1065214" y="2085109"/>
            <a:ext cx="10058400" cy="4284000"/>
          </a:xfrm>
        </p:spPr>
        <p:txBody>
          <a:bodyPr rtlCol="0">
            <a:normAutofit fontScale="700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dirty="0">
                <a:solidFill>
                  <a:schemeClr val="tx2"/>
                </a:solidFill>
                <a:latin typeface="Bookman Old Style" panose="02050604050505020204" pitchFamily="18" charset="0"/>
              </a:rPr>
              <a:t>Соблюдение температурного режима </a:t>
            </a:r>
            <a:r>
              <a:rPr lang="ru-RU" dirty="0" smtClean="0">
                <a:solidFill>
                  <a:schemeClr val="tx2"/>
                </a:solidFill>
                <a:latin typeface="Bookman Old Style" panose="02050604050505020204" pitchFamily="18" charset="0"/>
              </a:rPr>
              <a:t>проветривания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dirty="0" smtClean="0">
                <a:solidFill>
                  <a:schemeClr val="tx2"/>
                </a:solidFill>
                <a:latin typeface="Bookman Old Style" panose="02050604050505020204" pitchFamily="18" charset="0"/>
              </a:rPr>
              <a:t>Облегченная </a:t>
            </a:r>
            <a:r>
              <a:rPr lang="ru-RU" dirty="0">
                <a:solidFill>
                  <a:schemeClr val="tx2"/>
                </a:solidFill>
                <a:latin typeface="Bookman Old Style" panose="02050604050505020204" pitchFamily="18" charset="0"/>
              </a:rPr>
              <a:t>одежда внутри </a:t>
            </a:r>
            <a:r>
              <a:rPr lang="ru-RU" dirty="0" smtClean="0">
                <a:solidFill>
                  <a:schemeClr val="tx2"/>
                </a:solidFill>
                <a:latin typeface="Bookman Old Style" panose="02050604050505020204" pitchFamily="18" charset="0"/>
              </a:rPr>
              <a:t>учреждения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dirty="0" smtClean="0">
                <a:solidFill>
                  <a:schemeClr val="tx2"/>
                </a:solidFill>
                <a:latin typeface="Bookman Old Style" panose="02050604050505020204" pitchFamily="18" charset="0"/>
              </a:rPr>
              <a:t>Соблюдение </a:t>
            </a:r>
            <a:r>
              <a:rPr lang="ru-RU" dirty="0">
                <a:solidFill>
                  <a:schemeClr val="tx2"/>
                </a:solidFill>
                <a:latin typeface="Bookman Old Style" panose="02050604050505020204" pitchFamily="18" charset="0"/>
              </a:rPr>
              <a:t>режима прогулок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dirty="0" smtClean="0">
                <a:solidFill>
                  <a:schemeClr val="tx2"/>
                </a:solidFill>
                <a:latin typeface="Bookman Old Style" panose="02050604050505020204" pitchFamily="18" charset="0"/>
              </a:rPr>
              <a:t>Утренняя гимнастика</a:t>
            </a:r>
            <a:endParaRPr lang="ru-RU" dirty="0">
              <a:solidFill>
                <a:schemeClr val="tx2"/>
              </a:solidFill>
              <a:latin typeface="Bookman Old Style" panose="02050604050505020204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dirty="0" smtClean="0">
                <a:solidFill>
                  <a:schemeClr val="tx2"/>
                </a:solidFill>
                <a:latin typeface="Bookman Old Style" panose="02050604050505020204" pitchFamily="18" charset="0"/>
              </a:rPr>
              <a:t>Точечный </a:t>
            </a:r>
            <a:r>
              <a:rPr lang="ru-RU" dirty="0">
                <a:solidFill>
                  <a:schemeClr val="tx2"/>
                </a:solidFill>
                <a:latin typeface="Bookman Old Style" panose="02050604050505020204" pitchFamily="18" charset="0"/>
              </a:rPr>
              <a:t>массаж, </a:t>
            </a:r>
            <a:r>
              <a:rPr lang="ru-RU" dirty="0" smtClean="0">
                <a:solidFill>
                  <a:schemeClr val="tx2"/>
                </a:solidFill>
                <a:latin typeface="Bookman Old Style" panose="02050604050505020204" pitchFamily="18" charset="0"/>
              </a:rPr>
              <a:t>самомассаж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dirty="0" smtClean="0">
                <a:solidFill>
                  <a:schemeClr val="tx2"/>
                </a:solidFill>
                <a:latin typeface="Bookman Old Style" panose="02050604050505020204" pitchFamily="18" charset="0"/>
              </a:rPr>
              <a:t>Оздоровительные </a:t>
            </a:r>
            <a:r>
              <a:rPr lang="ru-RU" dirty="0">
                <a:solidFill>
                  <a:schemeClr val="tx2"/>
                </a:solidFill>
                <a:latin typeface="Bookman Old Style" panose="02050604050505020204" pitchFamily="18" charset="0"/>
              </a:rPr>
              <a:t>упражнения с использованием массажных ковриков, </a:t>
            </a:r>
            <a:r>
              <a:rPr lang="ru-RU" dirty="0" smtClean="0">
                <a:solidFill>
                  <a:schemeClr val="tx2"/>
                </a:solidFill>
                <a:latin typeface="Bookman Old Style" panose="02050604050505020204" pitchFamily="18" charset="0"/>
              </a:rPr>
              <a:t>мячей</a:t>
            </a:r>
            <a:endParaRPr lang="ru-RU" dirty="0">
              <a:solidFill>
                <a:schemeClr val="tx2"/>
              </a:solidFill>
              <a:latin typeface="Bookman Old Style" panose="02050604050505020204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dirty="0" smtClean="0">
                <a:solidFill>
                  <a:schemeClr val="tx2"/>
                </a:solidFill>
                <a:latin typeface="Bookman Old Style" panose="02050604050505020204" pitchFamily="18" charset="0"/>
              </a:rPr>
              <a:t>Гимнастика </a:t>
            </a:r>
            <a:r>
              <a:rPr lang="ru-RU" dirty="0">
                <a:solidFill>
                  <a:schemeClr val="tx2"/>
                </a:solidFill>
                <a:latin typeface="Bookman Old Style" panose="02050604050505020204" pitchFamily="18" charset="0"/>
              </a:rPr>
              <a:t>для </a:t>
            </a:r>
            <a:r>
              <a:rPr lang="ru-RU" dirty="0" smtClean="0">
                <a:solidFill>
                  <a:schemeClr val="tx2"/>
                </a:solidFill>
                <a:latin typeface="Bookman Old Style" panose="02050604050505020204" pitchFamily="18" charset="0"/>
              </a:rPr>
              <a:t>глаз</a:t>
            </a:r>
            <a:endParaRPr lang="ru-RU" dirty="0">
              <a:solidFill>
                <a:schemeClr val="tx2"/>
              </a:solidFill>
              <a:latin typeface="Bookman Old Style" panose="02050604050505020204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dirty="0" smtClean="0">
                <a:solidFill>
                  <a:schemeClr val="tx2"/>
                </a:solidFill>
                <a:latin typeface="Bookman Old Style" panose="02050604050505020204" pitchFamily="18" charset="0"/>
              </a:rPr>
              <a:t>Дыхательная гимнастика</a:t>
            </a:r>
            <a:endParaRPr lang="ru-RU" dirty="0">
              <a:solidFill>
                <a:schemeClr val="tx2"/>
              </a:solidFill>
              <a:latin typeface="Bookman Old Style" panose="02050604050505020204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dirty="0" smtClean="0">
                <a:solidFill>
                  <a:schemeClr val="tx2"/>
                </a:solidFill>
                <a:latin typeface="Bookman Old Style" panose="02050604050505020204" pitchFamily="18" charset="0"/>
              </a:rPr>
              <a:t>Гимнастика пробуждения</a:t>
            </a:r>
            <a:endParaRPr lang="ru-RU" dirty="0">
              <a:solidFill>
                <a:schemeClr val="tx2"/>
              </a:solidFill>
              <a:latin typeface="Bookman Old Style" panose="02050604050505020204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dirty="0" smtClean="0">
                <a:solidFill>
                  <a:schemeClr val="tx2"/>
                </a:solidFill>
                <a:latin typeface="Bookman Old Style" panose="02050604050505020204" pitchFamily="18" charset="0"/>
              </a:rPr>
              <a:t>Физкультминутки </a:t>
            </a:r>
            <a:r>
              <a:rPr lang="ru-RU" dirty="0">
                <a:solidFill>
                  <a:schemeClr val="tx2"/>
                </a:solidFill>
                <a:latin typeface="Bookman Old Style" panose="02050604050505020204" pitchFamily="18" charset="0"/>
              </a:rPr>
              <a:t>на </a:t>
            </a:r>
            <a:r>
              <a:rPr lang="ru-RU" dirty="0" smtClean="0">
                <a:solidFill>
                  <a:schemeClr val="tx2"/>
                </a:solidFill>
                <a:latin typeface="Bookman Old Style" panose="02050604050505020204" pitchFamily="18" charset="0"/>
              </a:rPr>
              <a:t>занятиях</a:t>
            </a:r>
            <a:endParaRPr lang="ru-RU" dirty="0">
              <a:solidFill>
                <a:schemeClr val="tx2"/>
              </a:solidFill>
              <a:latin typeface="Bookman Old Style" panose="02050604050505020204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dirty="0" smtClean="0">
                <a:solidFill>
                  <a:schemeClr val="tx2"/>
                </a:solidFill>
                <a:latin typeface="Bookman Old Style" panose="02050604050505020204" pitchFamily="18" charset="0"/>
              </a:rPr>
              <a:t>Подвижные игры</a:t>
            </a:r>
            <a:endParaRPr lang="ru-RU" dirty="0">
              <a:solidFill>
                <a:schemeClr val="tx2"/>
              </a:solidFill>
              <a:latin typeface="Bookman Old Style" panose="02050604050505020204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dirty="0" smtClean="0">
                <a:solidFill>
                  <a:schemeClr val="tx2"/>
                </a:solidFill>
                <a:latin typeface="Bookman Old Style" panose="02050604050505020204" pitchFamily="18" charset="0"/>
              </a:rPr>
              <a:t>Дни здоровья </a:t>
            </a:r>
            <a:endParaRPr lang="ru-RU" dirty="0">
              <a:solidFill>
                <a:schemeClr val="tx2"/>
              </a:solidFill>
              <a:latin typeface="Bookman Old Style" panose="02050604050505020204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dirty="0" smtClean="0">
                <a:solidFill>
                  <a:schemeClr val="tx2"/>
                </a:solidFill>
                <a:latin typeface="Bookman Old Style" panose="02050604050505020204" pitchFamily="18" charset="0"/>
              </a:rPr>
              <a:t>Спортивные занятия</a:t>
            </a:r>
            <a:endParaRPr lang="ru-RU" dirty="0">
              <a:solidFill>
                <a:schemeClr val="tx2"/>
              </a:solidFill>
              <a:latin typeface="Bookman Old Style" panose="02050604050505020204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dirty="0" smtClean="0">
                <a:solidFill>
                  <a:schemeClr val="tx2"/>
                </a:solidFill>
                <a:latin typeface="Bookman Old Style" panose="02050604050505020204" pitchFamily="18" charset="0"/>
              </a:rPr>
              <a:t>Праздники</a:t>
            </a:r>
            <a:endParaRPr lang="ru-RU" dirty="0">
              <a:solidFill>
                <a:schemeClr val="tx2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1074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37755" y="716973"/>
            <a:ext cx="10281950" cy="5732318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>
                <a:solidFill>
                  <a:schemeClr val="tx2"/>
                </a:solidFill>
                <a:latin typeface="Bookman Old Style" panose="02050604050505020204" pitchFamily="18" charset="0"/>
              </a:rPr>
              <a:t>Ежедневное проведение </a:t>
            </a:r>
            <a:r>
              <a:rPr lang="ru-RU" b="1" dirty="0">
                <a:solidFill>
                  <a:schemeClr val="tx2"/>
                </a:solidFill>
                <a:latin typeface="Bookman Old Style" panose="02050604050505020204" pitchFamily="18" charset="0"/>
              </a:rPr>
              <a:t>утренней гимнастики</a:t>
            </a:r>
            <a:r>
              <a:rPr lang="ru-RU" dirty="0">
                <a:solidFill>
                  <a:schemeClr val="tx2"/>
                </a:solidFill>
                <a:latin typeface="Bookman Old Style" panose="02050604050505020204" pitchFamily="18" charset="0"/>
              </a:rPr>
              <a:t> и </a:t>
            </a:r>
            <a:r>
              <a:rPr lang="ru-RU" b="1" dirty="0">
                <a:solidFill>
                  <a:schemeClr val="tx2"/>
                </a:solidFill>
                <a:latin typeface="Bookman Old Style" panose="02050604050505020204" pitchFamily="18" charset="0"/>
              </a:rPr>
              <a:t>гимнастики после сна </a:t>
            </a:r>
            <a:r>
              <a:rPr lang="ru-RU" dirty="0">
                <a:solidFill>
                  <a:schemeClr val="tx2"/>
                </a:solidFill>
                <a:latin typeface="Bookman Old Style" panose="02050604050505020204" pitchFamily="18" charset="0"/>
              </a:rPr>
              <a:t>в определенное время в гигиенической обстановке, правильно подобранные комплексы физических упражнений, растормаживают нервную систему детей после сна, активизируют </a:t>
            </a:r>
            <a:r>
              <a:rPr lang="ru-RU" dirty="0" smtClean="0">
                <a:solidFill>
                  <a:schemeClr val="tx2"/>
                </a:solidFill>
                <a:latin typeface="Bookman Old Style" panose="02050604050505020204" pitchFamily="18" charset="0"/>
              </a:rPr>
              <a:t>деятельность </a:t>
            </a:r>
            <a:r>
              <a:rPr lang="ru-RU" dirty="0">
                <a:solidFill>
                  <a:schemeClr val="tx2"/>
                </a:solidFill>
                <a:latin typeface="Bookman Old Style" panose="02050604050505020204" pitchFamily="18" charset="0"/>
              </a:rPr>
              <a:t>всех внутренних органов и систем, способствуют закаливанию детского организма, вырабатывают стойкость к неблагоприятным воздействиям </a:t>
            </a:r>
            <a:r>
              <a:rPr lang="ru-RU" dirty="0" smtClean="0">
                <a:solidFill>
                  <a:schemeClr val="tx2"/>
                </a:solidFill>
                <a:latin typeface="Bookman Old Style" panose="02050604050505020204" pitchFamily="18" charset="0"/>
              </a:rPr>
              <a:t>окружающей </a:t>
            </a:r>
            <a:r>
              <a:rPr lang="ru-RU" dirty="0">
                <a:solidFill>
                  <a:schemeClr val="tx2"/>
                </a:solidFill>
                <a:latin typeface="Bookman Old Style" panose="02050604050505020204" pitchFamily="18" charset="0"/>
              </a:rPr>
              <a:t>среды, способствуют совершенствованию двигательных способностей, </a:t>
            </a:r>
            <a:r>
              <a:rPr lang="ru-RU" dirty="0" smtClean="0">
                <a:solidFill>
                  <a:schemeClr val="tx2"/>
                </a:solidFill>
                <a:latin typeface="Bookman Old Style" panose="02050604050505020204" pitchFamily="18" charset="0"/>
              </a:rPr>
              <a:t>развивают </a:t>
            </a:r>
            <a:r>
              <a:rPr lang="ru-RU" dirty="0">
                <a:solidFill>
                  <a:schemeClr val="tx2"/>
                </a:solidFill>
                <a:latin typeface="Bookman Old Style" panose="02050604050505020204" pitchFamily="18" charset="0"/>
              </a:rPr>
              <a:t>физические качества (силу, ловкость, гибкость</a:t>
            </a:r>
            <a:r>
              <a:rPr lang="ru-RU" dirty="0" smtClean="0">
                <a:solidFill>
                  <a:schemeClr val="tx2"/>
                </a:solidFill>
                <a:latin typeface="Bookman Old Style" panose="02050604050505020204" pitchFamily="18" charset="0"/>
              </a:rPr>
              <a:t>, воспитывают </a:t>
            </a:r>
            <a:r>
              <a:rPr lang="ru-RU" dirty="0">
                <a:solidFill>
                  <a:schemeClr val="tx2"/>
                </a:solidFill>
                <a:latin typeface="Bookman Old Style" panose="02050604050505020204" pitchFamily="18" charset="0"/>
              </a:rPr>
              <a:t>согласованно </a:t>
            </a:r>
            <a:r>
              <a:rPr lang="ru-RU" dirty="0" smtClean="0">
                <a:solidFill>
                  <a:schemeClr val="tx2"/>
                </a:solidFill>
                <a:latin typeface="Bookman Old Style" panose="02050604050505020204" pitchFamily="18" charset="0"/>
              </a:rPr>
              <a:t>действовать </a:t>
            </a:r>
            <a:r>
              <a:rPr lang="ru-RU" dirty="0">
                <a:solidFill>
                  <a:schemeClr val="tx2"/>
                </a:solidFill>
                <a:latin typeface="Bookman Old Style" panose="02050604050505020204" pitchFamily="18" charset="0"/>
              </a:rPr>
              <a:t>в </a:t>
            </a:r>
            <a:r>
              <a:rPr lang="ru-RU" dirty="0" smtClean="0">
                <a:solidFill>
                  <a:schemeClr val="tx2"/>
                </a:solidFill>
                <a:latin typeface="Bookman Old Style" panose="02050604050505020204" pitchFamily="18" charset="0"/>
              </a:rPr>
              <a:t>коллективе). </a:t>
            </a:r>
            <a:r>
              <a:rPr lang="ru-RU" dirty="0">
                <a:solidFill>
                  <a:schemeClr val="tx2"/>
                </a:solidFill>
                <a:latin typeface="Bookman Old Style" panose="02050604050505020204" pitchFamily="18" charset="0"/>
              </a:rPr>
              <a:t>В комплекс упражнений добавляем дыхательные и звуковые элементы, пальчиковую гимнастику, упражнения для профилактики нарушений осанки и плоскостопия. Длительность утренней гимнастики в первой младшей </a:t>
            </a:r>
            <a:r>
              <a:rPr lang="ru-RU" dirty="0" smtClean="0">
                <a:solidFill>
                  <a:schemeClr val="tx2"/>
                </a:solidFill>
                <a:latin typeface="Bookman Old Style" panose="02050604050505020204" pitchFamily="18" charset="0"/>
              </a:rPr>
              <a:t>группе-4-5 </a:t>
            </a:r>
            <a:r>
              <a:rPr lang="ru-RU" dirty="0">
                <a:solidFill>
                  <a:schemeClr val="tx2"/>
                </a:solidFill>
                <a:latin typeface="Bookman Old Style" panose="02050604050505020204" pitchFamily="18" charset="0"/>
              </a:rPr>
              <a:t>минут.</a:t>
            </a:r>
          </a:p>
        </p:txBody>
      </p:sp>
    </p:spTree>
    <p:extLst>
      <p:ext uri="{BB962C8B-B14F-4D97-AF65-F5344CB8AC3E}">
        <p14:creationId xmlns:p14="http://schemas.microsoft.com/office/powerpoint/2010/main" val="2353303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70661" y="189469"/>
            <a:ext cx="6142896" cy="733168"/>
          </a:xfrm>
        </p:spPr>
        <p:txBody>
          <a:bodyPr/>
          <a:lstStyle/>
          <a:p>
            <a:r>
              <a:rPr lang="ru-RU" dirty="0">
                <a:solidFill>
                  <a:schemeClr val="tx2"/>
                </a:solidFill>
                <a:latin typeface="Bookman Old Style" panose="02050604050505020204" pitchFamily="18" charset="0"/>
              </a:rPr>
              <a:t>Утренняя</a:t>
            </a:r>
            <a:r>
              <a:rPr lang="ru-RU" dirty="0" smtClean="0"/>
              <a:t> </a:t>
            </a:r>
            <a:r>
              <a:rPr lang="ru-RU" dirty="0">
                <a:solidFill>
                  <a:schemeClr val="tx2"/>
                </a:solidFill>
                <a:latin typeface="Bookman Old Style" panose="02050604050505020204" pitchFamily="18" charset="0"/>
              </a:rPr>
              <a:t>гимнастика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5866" y="970007"/>
            <a:ext cx="3572475" cy="26793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bg2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1282" y="4020064"/>
            <a:ext cx="2303282" cy="263681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6">
                <a:lumMod val="40000"/>
                <a:lumOff val="6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05932" y="1227436"/>
            <a:ext cx="3676136" cy="490151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80173" y="1215766"/>
            <a:ext cx="3691068" cy="492142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3">
                <a:lumMod val="20000"/>
                <a:lumOff val="8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328367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72886" y="1776845"/>
            <a:ext cx="10298774" cy="3295898"/>
          </a:xfrm>
        </p:spPr>
        <p:txBody>
          <a:bodyPr/>
          <a:lstStyle/>
          <a:p>
            <a:pPr algn="just"/>
            <a:r>
              <a:rPr lang="ru-RU" b="1" dirty="0">
                <a:solidFill>
                  <a:schemeClr val="tx2"/>
                </a:solidFill>
                <a:latin typeface="Bookman Old Style" panose="02050604050505020204" pitchFamily="18" charset="0"/>
              </a:rPr>
              <a:t>Гимнастика для глаз </a:t>
            </a:r>
            <a:r>
              <a:rPr lang="ru-RU" dirty="0">
                <a:solidFill>
                  <a:schemeClr val="tx2"/>
                </a:solidFill>
                <a:latin typeface="Bookman Old Style" panose="02050604050505020204" pitchFamily="18" charset="0"/>
              </a:rPr>
              <a:t>– это еще одна неотъемлемая часть </a:t>
            </a:r>
            <a:r>
              <a:rPr lang="ru-RU" dirty="0" err="1">
                <a:solidFill>
                  <a:schemeClr val="tx2"/>
                </a:solidFill>
                <a:latin typeface="Bookman Old Style" panose="02050604050505020204" pitchFamily="18" charset="0"/>
              </a:rPr>
              <a:t>здоровьесберегающих</a:t>
            </a:r>
            <a:r>
              <a:rPr lang="ru-RU" dirty="0">
                <a:solidFill>
                  <a:schemeClr val="tx2"/>
                </a:solidFill>
                <a:latin typeface="Bookman Old Style" panose="02050604050505020204" pitchFamily="18" charset="0"/>
              </a:rPr>
              <a:t> </a:t>
            </a:r>
            <a:r>
              <a:rPr lang="ru-RU" dirty="0" smtClean="0">
                <a:solidFill>
                  <a:schemeClr val="tx2"/>
                </a:solidFill>
                <a:latin typeface="Bookman Old Style" panose="02050604050505020204" pitchFamily="18" charset="0"/>
              </a:rPr>
              <a:t>технологий</a:t>
            </a:r>
            <a:r>
              <a:rPr lang="ru-RU" dirty="0">
                <a:solidFill>
                  <a:schemeClr val="tx2"/>
                </a:solidFill>
                <a:latin typeface="Bookman Old Style" panose="02050604050505020204" pitchFamily="18" charset="0"/>
              </a:rPr>
              <a:t>. Гимнастика для глаз позволяет дать необходимый отдых глазам, </a:t>
            </a:r>
            <a:r>
              <a:rPr lang="ru-RU" dirty="0" smtClean="0">
                <a:solidFill>
                  <a:schemeClr val="tx2"/>
                </a:solidFill>
                <a:latin typeface="Bookman Old Style" panose="02050604050505020204" pitchFamily="18" charset="0"/>
              </a:rPr>
              <a:t>предупредить </a:t>
            </a:r>
            <a:r>
              <a:rPr lang="ru-RU" dirty="0">
                <a:solidFill>
                  <a:schemeClr val="tx2"/>
                </a:solidFill>
                <a:latin typeface="Bookman Old Style" panose="02050604050505020204" pitchFamily="18" charset="0"/>
              </a:rPr>
              <a:t>нарушения, добиться улучшения здоровья в целом. Упражнения следует </a:t>
            </a:r>
            <a:r>
              <a:rPr lang="ru-RU" dirty="0" smtClean="0">
                <a:solidFill>
                  <a:schemeClr val="tx2"/>
                </a:solidFill>
                <a:latin typeface="Bookman Old Style" panose="02050604050505020204" pitchFamily="18" charset="0"/>
              </a:rPr>
              <a:t>выполнять </a:t>
            </a:r>
            <a:r>
              <a:rPr lang="ru-RU" dirty="0">
                <a:solidFill>
                  <a:schemeClr val="tx2"/>
                </a:solidFill>
                <a:latin typeface="Bookman Old Style" panose="02050604050505020204" pitchFamily="18" charset="0"/>
              </a:rPr>
              <a:t>2-3 раза в день по несколько минут. Комплекс гимнастики составляется с учетом возраста ребенка, проводится в игровой форме.</a:t>
            </a:r>
          </a:p>
        </p:txBody>
      </p:sp>
    </p:spTree>
    <p:extLst>
      <p:ext uri="{BB962C8B-B14F-4D97-AF65-F5344CB8AC3E}">
        <p14:creationId xmlns:p14="http://schemas.microsoft.com/office/powerpoint/2010/main" val="1072843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65861" y="642552"/>
            <a:ext cx="5945188" cy="601362"/>
          </a:xfrm>
        </p:spPr>
        <p:txBody>
          <a:bodyPr>
            <a:normAutofit fontScale="90000"/>
          </a:bodyPr>
          <a:lstStyle/>
          <a:p>
            <a:r>
              <a:rPr lang="ru-RU" sz="4000" dirty="0">
                <a:solidFill>
                  <a:schemeClr val="tx2"/>
                </a:solidFill>
                <a:latin typeface="Bookman Old Style" panose="02050604050505020204" pitchFamily="18" charset="0"/>
              </a:rPr>
              <a:t>Гимнастика</a:t>
            </a:r>
            <a:r>
              <a:rPr lang="ru-RU" dirty="0"/>
              <a:t> </a:t>
            </a:r>
            <a:r>
              <a:rPr lang="ru-RU" sz="4000" dirty="0">
                <a:solidFill>
                  <a:schemeClr val="tx2"/>
                </a:solidFill>
                <a:latin typeface="Bookman Old Style" panose="02050604050505020204" pitchFamily="18" charset="0"/>
              </a:rPr>
              <a:t>для глаз 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6836" y="1942071"/>
            <a:ext cx="5103175" cy="3832654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chemeClr val="accent5">
                <a:lumMod val="20000"/>
                <a:lumOff val="80000"/>
              </a:schemeClr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1761" y="1944129"/>
            <a:ext cx="5510957" cy="3847071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chemeClr val="accent5">
                <a:lumMod val="20000"/>
                <a:lumOff val="80000"/>
              </a:schemeClr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878745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23651" y="1898073"/>
            <a:ext cx="10058400" cy="4229100"/>
          </a:xfrm>
        </p:spPr>
        <p:txBody>
          <a:bodyPr/>
          <a:lstStyle/>
          <a:p>
            <a:pPr algn="just"/>
            <a:r>
              <a:rPr lang="ru-RU" b="1" dirty="0">
                <a:solidFill>
                  <a:schemeClr val="tx2"/>
                </a:solidFill>
                <a:latin typeface="Bookman Old Style" panose="02050604050505020204" pitchFamily="18" charset="0"/>
              </a:rPr>
              <a:t>Дорожка здоровья </a:t>
            </a:r>
            <a:r>
              <a:rPr lang="ru-RU" dirty="0">
                <a:solidFill>
                  <a:schemeClr val="tx2"/>
                </a:solidFill>
                <a:latin typeface="Bookman Old Style" panose="02050604050505020204" pitchFamily="18" charset="0"/>
              </a:rPr>
              <a:t>предназначена для разнообразного воздействия на детские стопы. Как известно, на них располагается огромное количество активных точек, </a:t>
            </a:r>
            <a:r>
              <a:rPr lang="ru-RU" dirty="0" smtClean="0">
                <a:solidFill>
                  <a:schemeClr val="tx2"/>
                </a:solidFill>
                <a:latin typeface="Bookman Old Style" panose="02050604050505020204" pitchFamily="18" charset="0"/>
              </a:rPr>
              <a:t>стимуляция </a:t>
            </a:r>
            <a:r>
              <a:rPr lang="ru-RU" dirty="0">
                <a:solidFill>
                  <a:schemeClr val="tx2"/>
                </a:solidFill>
                <a:latin typeface="Bookman Old Style" panose="02050604050505020204" pitchFamily="18" charset="0"/>
              </a:rPr>
              <a:t>которых позволяет положительно влиять на прохождение разных процессов внутри организма, а также на работу органов и систем.</a:t>
            </a:r>
          </a:p>
        </p:txBody>
      </p:sp>
    </p:spTree>
    <p:extLst>
      <p:ext uri="{BB962C8B-B14F-4D97-AF65-F5344CB8AC3E}">
        <p14:creationId xmlns:p14="http://schemas.microsoft.com/office/powerpoint/2010/main" val="3229698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Grp="1" noChangeAspect="1"/>
          </p:cNvPicPr>
          <p:nvPr>
            <p:ph type="pic" sz="quarter" idx="17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40795" y="1005346"/>
            <a:ext cx="3886200" cy="4572000"/>
          </a:xfrm>
        </p:spPr>
      </p:pic>
      <p:pic>
        <p:nvPicPr>
          <p:cNvPr id="14" name="Рисунок 13"/>
          <p:cNvPicPr>
            <a:picLocks noGrp="1" noChangeAspect="1"/>
          </p:cNvPicPr>
          <p:nvPr>
            <p:ph type="pic" sz="quarter" idx="18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5" name="Рисунок 14"/>
          <p:cNvPicPr>
            <a:picLocks noGrp="1" noChangeAspect="1"/>
          </p:cNvPicPr>
          <p:nvPr>
            <p:ph type="pic" sz="quarter" idx="19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16" name="Заголовок 15"/>
          <p:cNvSpPr>
            <a:spLocks noGrp="1"/>
          </p:cNvSpPr>
          <p:nvPr>
            <p:ph type="title"/>
          </p:nvPr>
        </p:nvSpPr>
        <p:spPr>
          <a:xfrm>
            <a:off x="9195956" y="755224"/>
            <a:ext cx="3235036" cy="3006284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tx2"/>
                </a:solidFill>
                <a:latin typeface="Bookman Old Style" panose="02050604050505020204" pitchFamily="18" charset="0"/>
              </a:rPr>
              <a:t>Дорожка здоровья </a:t>
            </a:r>
            <a:endParaRPr lang="ru-RU" sz="4000" dirty="0">
              <a:solidFill>
                <a:schemeClr val="tx2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0419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ирода 16 х 9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9532651_TF03431377" id="{E55CF100-C248-4B8F-8F5C-C7DC3EE79A39}" vid="{F3C83CD3-4C48-4907-A3EA-9E7FA702781C}"/>
    </a:ext>
  </a:extLst>
</a:theme>
</file>

<file path=ppt/theme/theme2.xml><?xml version="1.0" encoding="utf-8"?>
<a:theme xmlns:a="http://schemas.openxmlformats.org/drawingml/2006/main" name="Тема Office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116</TotalTime>
  <Words>469</Words>
  <Application>Microsoft Office PowerPoint</Application>
  <PresentationFormat>Широкоэкранный</PresentationFormat>
  <Paragraphs>45</Paragraphs>
  <Slides>16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3" baseType="lpstr">
      <vt:lpstr>Aharoni</vt:lpstr>
      <vt:lpstr>Arial</vt:lpstr>
      <vt:lpstr>Book Antiqua</vt:lpstr>
      <vt:lpstr>Bookman Old Style</vt:lpstr>
      <vt:lpstr>Segoe Print</vt:lpstr>
      <vt:lpstr>Wingdings</vt:lpstr>
      <vt:lpstr>Природа 16 х 9</vt:lpstr>
      <vt:lpstr>Здоровьесберегающие технологии в первой младшей группе.</vt:lpstr>
      <vt:lpstr>Задачи:</vt:lpstr>
      <vt:lpstr>Здоровьесберегающие технологии используемые нами:</vt:lpstr>
      <vt:lpstr>Презентация PowerPoint</vt:lpstr>
      <vt:lpstr>Утренняя гимнастика </vt:lpstr>
      <vt:lpstr>Презентация PowerPoint</vt:lpstr>
      <vt:lpstr>Гимнастика для глаз </vt:lpstr>
      <vt:lpstr>Презентация PowerPoint</vt:lpstr>
      <vt:lpstr>Дорожка здоровья </vt:lpstr>
      <vt:lpstr>Презентация PowerPoint</vt:lpstr>
      <vt:lpstr>Физкультурная минутка</vt:lpstr>
      <vt:lpstr>Презентация PowerPoint</vt:lpstr>
      <vt:lpstr>Презентация PowerPoint</vt:lpstr>
      <vt:lpstr>Презентация PowerPoint</vt:lpstr>
      <vt:lpstr>Дыхательная гимнастика</vt:lpstr>
      <vt:lpstr>Спасибо за внимание!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Здоровьесберегающие технологии в первой младшей группе.</dc:title>
  <dc:creator>Настюн</dc:creator>
  <cp:lastModifiedBy>Настюн</cp:lastModifiedBy>
  <cp:revision>20</cp:revision>
  <dcterms:created xsi:type="dcterms:W3CDTF">2020-10-06T14:25:38Z</dcterms:created>
  <dcterms:modified xsi:type="dcterms:W3CDTF">2020-11-08T09:00:16Z</dcterms:modified>
</cp:coreProperties>
</file>