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9"/>
  </p:notesMasterIdLst>
  <p:sldIdLst>
    <p:sldId id="282" r:id="rId2"/>
    <p:sldId id="257" r:id="rId3"/>
    <p:sldId id="261" r:id="rId4"/>
    <p:sldId id="315" r:id="rId5"/>
    <p:sldId id="316" r:id="rId6"/>
    <p:sldId id="317" r:id="rId7"/>
    <p:sldId id="297" r:id="rId8"/>
    <p:sldId id="269" r:id="rId9"/>
    <p:sldId id="286" r:id="rId10"/>
    <p:sldId id="280" r:id="rId11"/>
    <p:sldId id="294" r:id="rId12"/>
    <p:sldId id="318" r:id="rId13"/>
    <p:sldId id="313" r:id="rId14"/>
    <p:sldId id="311" r:id="rId15"/>
    <p:sldId id="305" r:id="rId16"/>
    <p:sldId id="302" r:id="rId17"/>
    <p:sldId id="319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9900"/>
    <a:srgbClr val="9900CC"/>
    <a:srgbClr val="0000FF"/>
    <a:srgbClr val="33CC33"/>
    <a:srgbClr val="FF0000"/>
    <a:srgbClr val="6600CC"/>
    <a:srgbClr val="FF33CC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0" autoAdjust="0"/>
    <p:restoredTop sz="86659" autoAdjust="0"/>
  </p:normalViewPr>
  <p:slideViewPr>
    <p:cSldViewPr>
      <p:cViewPr varScale="1">
        <p:scale>
          <a:sx n="63" d="100"/>
          <a:sy n="63" d="100"/>
        </p:scale>
        <p:origin x="-8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F2AD19-F698-4E6E-9CB0-168B8CBC7CFD}" type="doc">
      <dgm:prSet loTypeId="urn:microsoft.com/office/officeart/2005/8/layout/default#1" loCatId="list" qsTypeId="urn:microsoft.com/office/officeart/2005/8/quickstyle/3d3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1DC6462A-0492-4297-8D2D-B7053676DA5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Использование инновационных технологий с применением ИКТ</a:t>
          </a:r>
          <a:endParaRPr lang="ru-RU" dirty="0">
            <a:solidFill>
              <a:schemeClr val="tx1"/>
            </a:solidFill>
          </a:endParaRPr>
        </a:p>
      </dgm:t>
    </dgm:pt>
    <dgm:pt modelId="{2E11636F-5415-47D7-88B4-9DFD7CD84B28}" type="parTrans" cxnId="{8E157C73-76EB-44E0-83D7-C877FA916A90}">
      <dgm:prSet/>
      <dgm:spPr/>
      <dgm:t>
        <a:bodyPr/>
        <a:lstStyle/>
        <a:p>
          <a:endParaRPr lang="ru-RU"/>
        </a:p>
      </dgm:t>
    </dgm:pt>
    <dgm:pt modelId="{9AE30492-0963-4AE2-A1B0-041D98B841EE}" type="sibTrans" cxnId="{8E157C73-76EB-44E0-83D7-C877FA916A90}">
      <dgm:prSet/>
      <dgm:spPr/>
      <dgm:t>
        <a:bodyPr/>
        <a:lstStyle/>
        <a:p>
          <a:endParaRPr lang="ru-RU"/>
        </a:p>
      </dgm:t>
    </dgm:pt>
    <dgm:pt modelId="{4E8DEE44-0DE8-4DF1-95C2-F264B18A2BE3}">
      <dgm:prSet phldrT="[Текст]"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Обогащение предметно-развивающей среды оборудованием для спортивных игр </a:t>
          </a:r>
          <a:endParaRPr lang="ru-RU" dirty="0">
            <a:solidFill>
              <a:schemeClr val="tx1"/>
            </a:solidFill>
          </a:endParaRPr>
        </a:p>
      </dgm:t>
    </dgm:pt>
    <dgm:pt modelId="{620C6A97-0052-43FA-8B8E-635D786D15D9}" type="parTrans" cxnId="{B5A87D25-F1FB-479E-985C-E164F158B65E}">
      <dgm:prSet/>
      <dgm:spPr/>
      <dgm:t>
        <a:bodyPr/>
        <a:lstStyle/>
        <a:p>
          <a:endParaRPr lang="ru-RU"/>
        </a:p>
      </dgm:t>
    </dgm:pt>
    <dgm:pt modelId="{1FF3D3C3-5D77-46F1-A533-D2A6C87393A7}" type="sibTrans" cxnId="{B5A87D25-F1FB-479E-985C-E164F158B65E}">
      <dgm:prSet/>
      <dgm:spPr/>
      <dgm:t>
        <a:bodyPr/>
        <a:lstStyle/>
        <a:p>
          <a:endParaRPr lang="ru-RU"/>
        </a:p>
      </dgm:t>
    </dgm:pt>
    <dgm:pt modelId="{646C8761-DD31-4167-8BD9-9DD9E8F0AAEA}">
      <dgm:prSet phldrT="[Текст]"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Улучшение показателей групп здоровья за счёт снижения заболеваемости в группе</a:t>
          </a:r>
          <a:endParaRPr lang="ru-RU" dirty="0">
            <a:solidFill>
              <a:schemeClr val="tx1"/>
            </a:solidFill>
          </a:endParaRPr>
        </a:p>
      </dgm:t>
    </dgm:pt>
    <dgm:pt modelId="{A7D25391-A4A9-4E53-8810-F8CEB665E767}" type="parTrans" cxnId="{C57F3EF5-A6E7-4EF2-A0E0-A4EE28864323}">
      <dgm:prSet/>
      <dgm:spPr/>
      <dgm:t>
        <a:bodyPr/>
        <a:lstStyle/>
        <a:p>
          <a:endParaRPr lang="ru-RU"/>
        </a:p>
      </dgm:t>
    </dgm:pt>
    <dgm:pt modelId="{FD9CBD47-7BBC-4373-88FE-FC2B79C1CC03}" type="sibTrans" cxnId="{C57F3EF5-A6E7-4EF2-A0E0-A4EE28864323}">
      <dgm:prSet/>
      <dgm:spPr/>
      <dgm:t>
        <a:bodyPr/>
        <a:lstStyle/>
        <a:p>
          <a:endParaRPr lang="ru-RU"/>
        </a:p>
      </dgm:t>
    </dgm:pt>
    <dgm:pt modelId="{CE84E9AB-C4EF-42FB-A484-D4B036BDD32D}">
      <dgm:prSet phldrT="[Текст]"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Освоение упражнений по развитию мелкой и артикуляционной  моторики совместно с учителем-логопедом</a:t>
          </a:r>
          <a:endParaRPr lang="ru-RU" dirty="0">
            <a:solidFill>
              <a:schemeClr val="tx1"/>
            </a:solidFill>
          </a:endParaRPr>
        </a:p>
      </dgm:t>
    </dgm:pt>
    <dgm:pt modelId="{22B1B3A3-9F70-4A84-A87E-B53B6A78F4AF}" type="parTrans" cxnId="{6825B7B9-AEE3-42C4-BBC2-5391CA8F8EA7}">
      <dgm:prSet/>
      <dgm:spPr/>
      <dgm:t>
        <a:bodyPr/>
        <a:lstStyle/>
        <a:p>
          <a:endParaRPr lang="ru-RU"/>
        </a:p>
      </dgm:t>
    </dgm:pt>
    <dgm:pt modelId="{A8061A24-303A-4718-AE2D-4270880C741D}" type="sibTrans" cxnId="{6825B7B9-AEE3-42C4-BBC2-5391CA8F8EA7}">
      <dgm:prSet/>
      <dgm:spPr/>
      <dgm:t>
        <a:bodyPr/>
        <a:lstStyle/>
        <a:p>
          <a:endParaRPr lang="ru-RU"/>
        </a:p>
      </dgm:t>
    </dgm:pt>
    <dgm:pt modelId="{95F1333C-726E-462E-9263-53957CD75B53}" type="pres">
      <dgm:prSet presAssocID="{73F2AD19-F698-4E6E-9CB0-168B8CBC7C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EAA38F-295D-470A-81D3-217522795376}" type="pres">
      <dgm:prSet presAssocID="{1DC6462A-0492-4297-8D2D-B7053676DA5E}" presName="node" presStyleLbl="node1" presStyleIdx="0" presStyleCnt="4" custScaleX="107134" custLinFactNeighborX="1775" custLinFactNeighborY="389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FD7D3515-09F9-4E9C-991B-4118D24658FB}" type="pres">
      <dgm:prSet presAssocID="{9AE30492-0963-4AE2-A1B0-041D98B841EE}" presName="sibTrans" presStyleCnt="0"/>
      <dgm:spPr/>
    </dgm:pt>
    <dgm:pt modelId="{011C89FB-A479-4A1B-BE45-68164054EFC2}" type="pres">
      <dgm:prSet presAssocID="{4E8DEE44-0DE8-4DF1-95C2-F264B18A2BE3}" presName="node" presStyleLbl="node1" presStyleIdx="1" presStyleCnt="4" custLinFactNeighborX="7699" custLinFactNeighborY="-91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3E082624-E86C-4BF0-B024-89A13A6F3CC6}" type="pres">
      <dgm:prSet presAssocID="{1FF3D3C3-5D77-46F1-A533-D2A6C87393A7}" presName="sibTrans" presStyleCnt="0"/>
      <dgm:spPr/>
    </dgm:pt>
    <dgm:pt modelId="{9617AD18-0B5F-49AC-BF7C-24791567DA0B}" type="pres">
      <dgm:prSet presAssocID="{646C8761-DD31-4167-8BD9-9DD9E8F0AAEA}" presName="node" presStyleLbl="node1" presStyleIdx="2" presStyleCnt="4" custLinFactNeighborX="-5468" custLinFactNeighborY="-23324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B838882B-4C97-41CC-90BE-D59D802C8BB4}" type="pres">
      <dgm:prSet presAssocID="{FD9CBD47-7BBC-4373-88FE-FC2B79C1CC03}" presName="sibTrans" presStyleCnt="0"/>
      <dgm:spPr/>
    </dgm:pt>
    <dgm:pt modelId="{A1C10F1A-57F0-43AA-B4A4-54789FF9D9BC}" type="pres">
      <dgm:prSet presAssocID="{CE84E9AB-C4EF-42FB-A484-D4B036BDD32D}" presName="node" presStyleLbl="node1" presStyleIdx="3" presStyleCnt="4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ru-RU"/>
        </a:p>
      </dgm:t>
    </dgm:pt>
  </dgm:ptLst>
  <dgm:cxnLst>
    <dgm:cxn modelId="{8E157C73-76EB-44E0-83D7-C877FA916A90}" srcId="{73F2AD19-F698-4E6E-9CB0-168B8CBC7CFD}" destId="{1DC6462A-0492-4297-8D2D-B7053676DA5E}" srcOrd="0" destOrd="0" parTransId="{2E11636F-5415-47D7-88B4-9DFD7CD84B28}" sibTransId="{9AE30492-0963-4AE2-A1B0-041D98B841EE}"/>
    <dgm:cxn modelId="{B5A87D25-F1FB-479E-985C-E164F158B65E}" srcId="{73F2AD19-F698-4E6E-9CB0-168B8CBC7CFD}" destId="{4E8DEE44-0DE8-4DF1-95C2-F264B18A2BE3}" srcOrd="1" destOrd="0" parTransId="{620C6A97-0052-43FA-8B8E-635D786D15D9}" sibTransId="{1FF3D3C3-5D77-46F1-A533-D2A6C87393A7}"/>
    <dgm:cxn modelId="{589C1601-912A-49CC-A15F-091BE0932371}" type="presOf" srcId="{4E8DEE44-0DE8-4DF1-95C2-F264B18A2BE3}" destId="{011C89FB-A479-4A1B-BE45-68164054EFC2}" srcOrd="0" destOrd="0" presId="urn:microsoft.com/office/officeart/2005/8/layout/default#1"/>
    <dgm:cxn modelId="{3DEB7271-2B1E-404A-9732-3D9B7FB3AA2D}" type="presOf" srcId="{CE84E9AB-C4EF-42FB-A484-D4B036BDD32D}" destId="{A1C10F1A-57F0-43AA-B4A4-54789FF9D9BC}" srcOrd="0" destOrd="0" presId="urn:microsoft.com/office/officeart/2005/8/layout/default#1"/>
    <dgm:cxn modelId="{48B39B82-8B63-4154-8610-22FD81FB651A}" type="presOf" srcId="{646C8761-DD31-4167-8BD9-9DD9E8F0AAEA}" destId="{9617AD18-0B5F-49AC-BF7C-24791567DA0B}" srcOrd="0" destOrd="0" presId="urn:microsoft.com/office/officeart/2005/8/layout/default#1"/>
    <dgm:cxn modelId="{6825B7B9-AEE3-42C4-BBC2-5391CA8F8EA7}" srcId="{73F2AD19-F698-4E6E-9CB0-168B8CBC7CFD}" destId="{CE84E9AB-C4EF-42FB-A484-D4B036BDD32D}" srcOrd="3" destOrd="0" parTransId="{22B1B3A3-9F70-4A84-A87E-B53B6A78F4AF}" sibTransId="{A8061A24-303A-4718-AE2D-4270880C741D}"/>
    <dgm:cxn modelId="{B222FB96-E43A-46AC-9E39-D54A2B1FA45D}" type="presOf" srcId="{73F2AD19-F698-4E6E-9CB0-168B8CBC7CFD}" destId="{95F1333C-726E-462E-9263-53957CD75B53}" srcOrd="0" destOrd="0" presId="urn:microsoft.com/office/officeart/2005/8/layout/default#1"/>
    <dgm:cxn modelId="{6ACC94FD-4AD4-4589-99D9-B9161E2B9FB7}" type="presOf" srcId="{1DC6462A-0492-4297-8D2D-B7053676DA5E}" destId="{36EAA38F-295D-470A-81D3-217522795376}" srcOrd="0" destOrd="0" presId="urn:microsoft.com/office/officeart/2005/8/layout/default#1"/>
    <dgm:cxn modelId="{C57F3EF5-A6E7-4EF2-A0E0-A4EE28864323}" srcId="{73F2AD19-F698-4E6E-9CB0-168B8CBC7CFD}" destId="{646C8761-DD31-4167-8BD9-9DD9E8F0AAEA}" srcOrd="2" destOrd="0" parTransId="{A7D25391-A4A9-4E53-8810-F8CEB665E767}" sibTransId="{FD9CBD47-7BBC-4373-88FE-FC2B79C1CC03}"/>
    <dgm:cxn modelId="{3EF38F8B-1BEC-41EB-B2AA-116549BB04BF}" type="presParOf" srcId="{95F1333C-726E-462E-9263-53957CD75B53}" destId="{36EAA38F-295D-470A-81D3-217522795376}" srcOrd="0" destOrd="0" presId="urn:microsoft.com/office/officeart/2005/8/layout/default#1"/>
    <dgm:cxn modelId="{BDF38CC3-05AE-467B-A55F-5D05826750CC}" type="presParOf" srcId="{95F1333C-726E-462E-9263-53957CD75B53}" destId="{FD7D3515-09F9-4E9C-991B-4118D24658FB}" srcOrd="1" destOrd="0" presId="urn:microsoft.com/office/officeart/2005/8/layout/default#1"/>
    <dgm:cxn modelId="{B87F3354-0B8E-43A3-B928-9BEFD39BE1EE}" type="presParOf" srcId="{95F1333C-726E-462E-9263-53957CD75B53}" destId="{011C89FB-A479-4A1B-BE45-68164054EFC2}" srcOrd="2" destOrd="0" presId="urn:microsoft.com/office/officeart/2005/8/layout/default#1"/>
    <dgm:cxn modelId="{5ADEBB1A-33F6-496E-B8EA-AAFD12D48B56}" type="presParOf" srcId="{95F1333C-726E-462E-9263-53957CD75B53}" destId="{3E082624-E86C-4BF0-B024-89A13A6F3CC6}" srcOrd="3" destOrd="0" presId="urn:microsoft.com/office/officeart/2005/8/layout/default#1"/>
    <dgm:cxn modelId="{F7AE8AD4-DA5C-49A7-A542-D2945F0F2716}" type="presParOf" srcId="{95F1333C-726E-462E-9263-53957CD75B53}" destId="{9617AD18-0B5F-49AC-BF7C-24791567DA0B}" srcOrd="4" destOrd="0" presId="urn:microsoft.com/office/officeart/2005/8/layout/default#1"/>
    <dgm:cxn modelId="{0A219854-F13D-49B7-A88C-005BC52EE402}" type="presParOf" srcId="{95F1333C-726E-462E-9263-53957CD75B53}" destId="{B838882B-4C97-41CC-90BE-D59D802C8BB4}" srcOrd="5" destOrd="0" presId="urn:microsoft.com/office/officeart/2005/8/layout/default#1"/>
    <dgm:cxn modelId="{F0190EB3-6DC6-4952-960A-9CF0E53C8341}" type="presParOf" srcId="{95F1333C-726E-462E-9263-53957CD75B53}" destId="{A1C10F1A-57F0-43AA-B4A4-54789FF9D9BC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CCB165-50B6-4E6B-9221-3969CFEE6CD9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603998E-3AAB-4E45-B1F2-F98997647D76}">
      <dgm:prSet phldrT="[Текст]"/>
      <dgm:spPr>
        <a:solidFill>
          <a:schemeClr val="accent5"/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медицинские работни</a:t>
          </a:r>
          <a:endParaRPr lang="ru-RU" dirty="0"/>
        </a:p>
      </dgm:t>
    </dgm:pt>
    <dgm:pt modelId="{4D1353CE-BD1D-4487-8E26-4E00B468110C}" type="parTrans" cxnId="{C27D03AB-B0C6-4CEC-B116-9DF5105DB470}">
      <dgm:prSet/>
      <dgm:spPr/>
      <dgm:t>
        <a:bodyPr/>
        <a:lstStyle/>
        <a:p>
          <a:endParaRPr lang="ru-RU"/>
        </a:p>
      </dgm:t>
    </dgm:pt>
    <dgm:pt modelId="{50F0617F-BA63-410E-B61D-EB52B8E1618A}" type="sibTrans" cxnId="{C27D03AB-B0C6-4CEC-B116-9DF5105DB470}">
      <dgm:prSet/>
      <dgm:spPr/>
      <dgm:t>
        <a:bodyPr/>
        <a:lstStyle/>
        <a:p>
          <a:endParaRPr lang="ru-RU"/>
        </a:p>
      </dgm:t>
    </dgm:pt>
    <dgm:pt modelId="{B4CB761F-B174-42F3-8AFF-9D0E7CAD2D28}">
      <dgm:prSet phldrT="[Текст]"/>
      <dgm:spPr>
        <a:solidFill>
          <a:schemeClr val="accent5"/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воспитатели группы </a:t>
          </a:r>
          <a:endParaRPr lang="ru-RU" dirty="0"/>
        </a:p>
      </dgm:t>
    </dgm:pt>
    <dgm:pt modelId="{3FF16AC9-78EF-4EB4-AD63-B499632DAAF2}" type="parTrans" cxnId="{F68633B3-EAAF-4CEB-B351-6CFE4F26C925}">
      <dgm:prSet/>
      <dgm:spPr/>
      <dgm:t>
        <a:bodyPr/>
        <a:lstStyle/>
        <a:p>
          <a:endParaRPr lang="ru-RU"/>
        </a:p>
      </dgm:t>
    </dgm:pt>
    <dgm:pt modelId="{2138B1E4-412A-4773-9961-B1E9E4C9775D}" type="sibTrans" cxnId="{F68633B3-EAAF-4CEB-B351-6CFE4F26C925}">
      <dgm:prSet/>
      <dgm:spPr/>
      <dgm:t>
        <a:bodyPr/>
        <a:lstStyle/>
        <a:p>
          <a:endParaRPr lang="ru-RU"/>
        </a:p>
      </dgm:t>
    </dgm:pt>
    <dgm:pt modelId="{300D736B-6F10-4CCA-8F9C-0078B265C4E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диагностируют знания, умения, навыки, предусмотренные программой, наблюдают за поведением ребёнка в повседневной жизни</a:t>
          </a:r>
          <a:endParaRPr lang="ru-RU" dirty="0"/>
        </a:p>
      </dgm:t>
    </dgm:pt>
    <dgm:pt modelId="{80ADBF63-73AB-464C-94F5-E96792ABD97E}" type="parTrans" cxnId="{B48062CF-1EE5-487F-A56F-936B173E411B}">
      <dgm:prSet/>
      <dgm:spPr/>
      <dgm:t>
        <a:bodyPr/>
        <a:lstStyle/>
        <a:p>
          <a:endParaRPr lang="ru-RU"/>
        </a:p>
      </dgm:t>
    </dgm:pt>
    <dgm:pt modelId="{B87D718D-C2C5-4170-92DF-205E0EE7BBFE}" type="sibTrans" cxnId="{B48062CF-1EE5-487F-A56F-936B173E411B}">
      <dgm:prSet/>
      <dgm:spPr/>
      <dgm:t>
        <a:bodyPr/>
        <a:lstStyle/>
        <a:p>
          <a:endParaRPr lang="ru-RU"/>
        </a:p>
      </dgm:t>
    </dgm:pt>
    <dgm:pt modelId="{AF7D33BC-D629-4F7B-94B8-9B62B8EEA69B}">
      <dgm:prSet phldrT="[Текст]"/>
      <dgm:spPr>
        <a:solidFill>
          <a:schemeClr val="accent5"/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учитель – логопед </a:t>
          </a:r>
          <a:endParaRPr lang="ru-RU" dirty="0"/>
        </a:p>
      </dgm:t>
    </dgm:pt>
    <dgm:pt modelId="{138DD660-C42B-4380-B982-3E360F12505B}" type="parTrans" cxnId="{F3758F1B-A0D5-415B-87E1-808437D55AEA}">
      <dgm:prSet/>
      <dgm:spPr/>
      <dgm:t>
        <a:bodyPr/>
        <a:lstStyle/>
        <a:p>
          <a:endParaRPr lang="ru-RU"/>
        </a:p>
      </dgm:t>
    </dgm:pt>
    <dgm:pt modelId="{53BA597A-F81D-4017-A06A-790D19811679}" type="sibTrans" cxnId="{F3758F1B-A0D5-415B-87E1-808437D55AEA}">
      <dgm:prSet/>
      <dgm:spPr/>
      <dgm:t>
        <a:bodyPr/>
        <a:lstStyle/>
        <a:p>
          <a:endParaRPr lang="ru-RU"/>
        </a:p>
      </dgm:t>
    </dgm:pt>
    <dgm:pt modelId="{0F440C02-D2B5-4276-8D7C-BD8FF96FD8F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обследует  звукопроизношение ребёнка, состояние его фонематического слуха, слоговую структуру слова, связную речь;</a:t>
          </a:r>
          <a:endParaRPr lang="ru-RU" dirty="0"/>
        </a:p>
      </dgm:t>
    </dgm:pt>
    <dgm:pt modelId="{B0C16AF0-4612-49EB-B473-A6894DC9A810}" type="parTrans" cxnId="{1F7A528B-6545-44CF-A82A-45E7CFF44AC2}">
      <dgm:prSet/>
      <dgm:spPr/>
      <dgm:t>
        <a:bodyPr/>
        <a:lstStyle/>
        <a:p>
          <a:endParaRPr lang="ru-RU"/>
        </a:p>
      </dgm:t>
    </dgm:pt>
    <dgm:pt modelId="{61900015-631C-4318-8790-E2DE0CC57F62}" type="sibTrans" cxnId="{1F7A528B-6545-44CF-A82A-45E7CFF44AC2}">
      <dgm:prSet/>
      <dgm:spPr/>
      <dgm:t>
        <a:bodyPr/>
        <a:lstStyle/>
        <a:p>
          <a:endParaRPr lang="ru-RU"/>
        </a:p>
      </dgm:t>
    </dgm:pt>
    <dgm:pt modelId="{7AF09A2C-53D7-4E98-AA69-C119E77EED0A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выявляют часто болеющих детей, страдающих хроническими заболеваниями</a:t>
          </a:r>
          <a:endParaRPr lang="ru-RU" dirty="0"/>
        </a:p>
      </dgm:t>
    </dgm:pt>
    <dgm:pt modelId="{69B0E318-B073-46CC-9EF3-C69C9EE4975C}" type="parTrans" cxnId="{2192D8E3-924A-4E03-BE83-47190C7C7CD8}">
      <dgm:prSet/>
      <dgm:spPr/>
      <dgm:t>
        <a:bodyPr/>
        <a:lstStyle/>
        <a:p>
          <a:endParaRPr lang="ru-RU"/>
        </a:p>
      </dgm:t>
    </dgm:pt>
    <dgm:pt modelId="{570970F6-BE7D-4C66-9A9F-39A910536FFF}" type="sibTrans" cxnId="{2192D8E3-924A-4E03-BE83-47190C7C7CD8}">
      <dgm:prSet/>
      <dgm:spPr/>
      <dgm:t>
        <a:bodyPr/>
        <a:lstStyle/>
        <a:p>
          <a:endParaRPr lang="ru-RU"/>
        </a:p>
      </dgm:t>
    </dgm:pt>
    <dgm:pt modelId="{BDC4922D-7C0B-4DB7-A724-F8CE888231F9}">
      <dgm:prSet/>
      <dgm:spPr>
        <a:solidFill>
          <a:schemeClr val="accent5"/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музыкальный руководитель </a:t>
          </a:r>
          <a:endParaRPr lang="ru-RU" dirty="0"/>
        </a:p>
      </dgm:t>
    </dgm:pt>
    <dgm:pt modelId="{97EA72A3-2E07-4A4D-82FB-9AAFC6266B92}" type="parTrans" cxnId="{68867EE7-6F0E-4A2D-80CB-B9CB2A6AF7C2}">
      <dgm:prSet/>
      <dgm:spPr/>
      <dgm:t>
        <a:bodyPr/>
        <a:lstStyle/>
        <a:p>
          <a:endParaRPr lang="ru-RU"/>
        </a:p>
      </dgm:t>
    </dgm:pt>
    <dgm:pt modelId="{3F933FF0-C8F4-457A-ACE3-71A39E02F0FC}" type="sibTrans" cxnId="{68867EE7-6F0E-4A2D-80CB-B9CB2A6AF7C2}">
      <dgm:prSet/>
      <dgm:spPr/>
      <dgm:t>
        <a:bodyPr/>
        <a:lstStyle/>
        <a:p>
          <a:endParaRPr lang="ru-RU"/>
        </a:p>
      </dgm:t>
    </dgm:pt>
    <dgm:pt modelId="{CD14DC94-1802-4A47-9C19-DE0971684691}">
      <dgm:prSet/>
      <dgm:spPr/>
      <dgm:t>
        <a:bodyPr/>
        <a:lstStyle/>
        <a:p>
          <a:endParaRPr lang="ru-RU" dirty="0"/>
        </a:p>
      </dgm:t>
    </dgm:pt>
    <dgm:pt modelId="{856C1EC0-030C-437D-8809-9770D8FF7D2F}" type="parTrans" cxnId="{E2C819B8-AC09-4CDB-99FD-58ED8F01BA91}">
      <dgm:prSet/>
      <dgm:spPr/>
      <dgm:t>
        <a:bodyPr/>
        <a:lstStyle/>
        <a:p>
          <a:endParaRPr lang="ru-RU"/>
        </a:p>
      </dgm:t>
    </dgm:pt>
    <dgm:pt modelId="{52F919E9-6A2D-405B-8410-649F10CD993B}" type="sibTrans" cxnId="{E2C819B8-AC09-4CDB-99FD-58ED8F01BA91}">
      <dgm:prSet/>
      <dgm:spPr/>
      <dgm:t>
        <a:bodyPr/>
        <a:lstStyle/>
        <a:p>
          <a:endParaRPr lang="ru-RU"/>
        </a:p>
      </dgm:t>
    </dgm:pt>
    <dgm:pt modelId="{5619866A-770B-4A6F-8C67-42E8A0D719C1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обследует состояние уровня музыкального развития.</a:t>
          </a:r>
          <a:endParaRPr lang="ru-RU" dirty="0"/>
        </a:p>
      </dgm:t>
    </dgm:pt>
    <dgm:pt modelId="{BC1AF0D4-7D61-4465-97F5-9BE933EAB3D4}" type="parTrans" cxnId="{2E5562A8-C0B3-4005-B95A-51352A2614C0}">
      <dgm:prSet/>
      <dgm:spPr/>
      <dgm:t>
        <a:bodyPr/>
        <a:lstStyle/>
        <a:p>
          <a:endParaRPr lang="ru-RU"/>
        </a:p>
      </dgm:t>
    </dgm:pt>
    <dgm:pt modelId="{1DF3D34D-B260-49E2-A824-C7201BAFF2B1}" type="sibTrans" cxnId="{2E5562A8-C0B3-4005-B95A-51352A2614C0}">
      <dgm:prSet/>
      <dgm:spPr/>
      <dgm:t>
        <a:bodyPr/>
        <a:lstStyle/>
        <a:p>
          <a:endParaRPr lang="ru-RU"/>
        </a:p>
      </dgm:t>
    </dgm:pt>
    <dgm:pt modelId="{FEBB3C93-699E-48CB-8E1B-780AB0274388}" type="pres">
      <dgm:prSet presAssocID="{FFCCB165-50B6-4E6B-9221-3969CFEE6C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3D806C-5FCB-4FF0-93F9-7DB97664FBE2}" type="pres">
      <dgm:prSet presAssocID="{C603998E-3AAB-4E45-B1F2-F98997647D76}" presName="linNode" presStyleCnt="0"/>
      <dgm:spPr/>
    </dgm:pt>
    <dgm:pt modelId="{42A5C1ED-1346-46E2-A773-82F40C2275CF}" type="pres">
      <dgm:prSet presAssocID="{C603998E-3AAB-4E45-B1F2-F98997647D76}" presName="parentText" presStyleLbl="node1" presStyleIdx="0" presStyleCnt="4" custLinFactNeighborX="-72341" custLinFactNeighborY="-242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75214-FC21-4A72-94BA-E8903F1D0270}" type="pres">
      <dgm:prSet presAssocID="{C603998E-3AAB-4E45-B1F2-F98997647D76}" presName="descendantText" presStyleLbl="alignAccFollowNode1" presStyleIdx="0" presStyleCnt="4" custLinFactNeighborX="-794" custLinFactNeighborY="-4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44456-8906-4C4D-B996-EF23786F5C66}" type="pres">
      <dgm:prSet presAssocID="{50F0617F-BA63-410E-B61D-EB52B8E1618A}" presName="sp" presStyleCnt="0"/>
      <dgm:spPr/>
    </dgm:pt>
    <dgm:pt modelId="{77E3CA52-A92B-4CDC-B2FF-E675B33F61CF}" type="pres">
      <dgm:prSet presAssocID="{B4CB761F-B174-42F3-8AFF-9D0E7CAD2D28}" presName="linNode" presStyleCnt="0"/>
      <dgm:spPr/>
    </dgm:pt>
    <dgm:pt modelId="{615B3A4F-80B7-409A-83CD-98D0ECB1D445}" type="pres">
      <dgm:prSet presAssocID="{B4CB761F-B174-42F3-8AFF-9D0E7CAD2D28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47FAD-5D46-4595-9DB2-21AEDD901033}" type="pres">
      <dgm:prSet presAssocID="{B4CB761F-B174-42F3-8AFF-9D0E7CAD2D28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C0550-96DE-49F6-9083-90337BE2C8B0}" type="pres">
      <dgm:prSet presAssocID="{2138B1E4-412A-4773-9961-B1E9E4C9775D}" presName="sp" presStyleCnt="0"/>
      <dgm:spPr/>
    </dgm:pt>
    <dgm:pt modelId="{02420728-22AB-4AD8-96F0-32C8BCFB0816}" type="pres">
      <dgm:prSet presAssocID="{AF7D33BC-D629-4F7B-94B8-9B62B8EEA69B}" presName="linNode" presStyleCnt="0"/>
      <dgm:spPr/>
    </dgm:pt>
    <dgm:pt modelId="{3F2D974E-A8EB-4332-8D97-02B09A97F3C8}" type="pres">
      <dgm:prSet presAssocID="{AF7D33BC-D629-4F7B-94B8-9B62B8EEA69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FD58F-185D-4F4B-B4B7-04A30F4D1E22}" type="pres">
      <dgm:prSet presAssocID="{AF7D33BC-D629-4F7B-94B8-9B62B8EEA69B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C0CAD7-028E-4E07-8248-0D38F1A1054F}" type="pres">
      <dgm:prSet presAssocID="{53BA597A-F81D-4017-A06A-790D19811679}" presName="sp" presStyleCnt="0"/>
      <dgm:spPr/>
    </dgm:pt>
    <dgm:pt modelId="{D58D0AF7-039E-43C5-A636-5AD9E5A07C56}" type="pres">
      <dgm:prSet presAssocID="{BDC4922D-7C0B-4DB7-A724-F8CE888231F9}" presName="linNode" presStyleCnt="0"/>
      <dgm:spPr/>
    </dgm:pt>
    <dgm:pt modelId="{99C5904A-487F-4759-9049-0105C568130E}" type="pres">
      <dgm:prSet presAssocID="{BDC4922D-7C0B-4DB7-A724-F8CE888231F9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E7E102-8475-4F0A-9B98-C90F76B40857}" type="pres">
      <dgm:prSet presAssocID="{BDC4922D-7C0B-4DB7-A724-F8CE888231F9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9D1E47-FD30-4EE7-9884-5BEF19EC4BE4}" type="presOf" srcId="{C603998E-3AAB-4E45-B1F2-F98997647D76}" destId="{42A5C1ED-1346-46E2-A773-82F40C2275CF}" srcOrd="0" destOrd="0" presId="urn:microsoft.com/office/officeart/2005/8/layout/vList5"/>
    <dgm:cxn modelId="{B0E60EA3-70B0-46B7-ADBB-ADABC3419267}" type="presOf" srcId="{AF7D33BC-D629-4F7B-94B8-9B62B8EEA69B}" destId="{3F2D974E-A8EB-4332-8D97-02B09A97F3C8}" srcOrd="0" destOrd="0" presId="urn:microsoft.com/office/officeart/2005/8/layout/vList5"/>
    <dgm:cxn modelId="{1F7A528B-6545-44CF-A82A-45E7CFF44AC2}" srcId="{AF7D33BC-D629-4F7B-94B8-9B62B8EEA69B}" destId="{0F440C02-D2B5-4276-8D7C-BD8FF96FD8F1}" srcOrd="0" destOrd="0" parTransId="{B0C16AF0-4612-49EB-B473-A6894DC9A810}" sibTransId="{61900015-631C-4318-8790-E2DE0CC57F62}"/>
    <dgm:cxn modelId="{2192D8E3-924A-4E03-BE83-47190C7C7CD8}" srcId="{C603998E-3AAB-4E45-B1F2-F98997647D76}" destId="{7AF09A2C-53D7-4E98-AA69-C119E77EED0A}" srcOrd="0" destOrd="0" parTransId="{69B0E318-B073-46CC-9EF3-C69C9EE4975C}" sibTransId="{570970F6-BE7D-4C66-9A9F-39A910536FFF}"/>
    <dgm:cxn modelId="{2E5562A8-C0B3-4005-B95A-51352A2614C0}" srcId="{BDC4922D-7C0B-4DB7-A724-F8CE888231F9}" destId="{5619866A-770B-4A6F-8C67-42E8A0D719C1}" srcOrd="1" destOrd="0" parTransId="{BC1AF0D4-7D61-4465-97F5-9BE933EAB3D4}" sibTransId="{1DF3D34D-B260-49E2-A824-C7201BAFF2B1}"/>
    <dgm:cxn modelId="{7707D9F1-3044-4167-928D-1A32D0A7F5E9}" type="presOf" srcId="{FFCCB165-50B6-4E6B-9221-3969CFEE6CD9}" destId="{FEBB3C93-699E-48CB-8E1B-780AB0274388}" srcOrd="0" destOrd="0" presId="urn:microsoft.com/office/officeart/2005/8/layout/vList5"/>
    <dgm:cxn modelId="{7557456D-3196-4957-821F-BF9BA471B5CB}" type="presOf" srcId="{0F440C02-D2B5-4276-8D7C-BD8FF96FD8F1}" destId="{72AFD58F-185D-4F4B-B4B7-04A30F4D1E22}" srcOrd="0" destOrd="0" presId="urn:microsoft.com/office/officeart/2005/8/layout/vList5"/>
    <dgm:cxn modelId="{B48062CF-1EE5-487F-A56F-936B173E411B}" srcId="{B4CB761F-B174-42F3-8AFF-9D0E7CAD2D28}" destId="{300D736B-6F10-4CCA-8F9C-0078B265C4E2}" srcOrd="0" destOrd="0" parTransId="{80ADBF63-73AB-464C-94F5-E96792ABD97E}" sibTransId="{B87D718D-C2C5-4170-92DF-205E0EE7BBFE}"/>
    <dgm:cxn modelId="{4BCECD9A-A66A-471E-BDEA-4A66307E359B}" type="presOf" srcId="{CD14DC94-1802-4A47-9C19-DE0971684691}" destId="{1AE7E102-8475-4F0A-9B98-C90F76B40857}" srcOrd="0" destOrd="0" presId="urn:microsoft.com/office/officeart/2005/8/layout/vList5"/>
    <dgm:cxn modelId="{C27D03AB-B0C6-4CEC-B116-9DF5105DB470}" srcId="{FFCCB165-50B6-4E6B-9221-3969CFEE6CD9}" destId="{C603998E-3AAB-4E45-B1F2-F98997647D76}" srcOrd="0" destOrd="0" parTransId="{4D1353CE-BD1D-4487-8E26-4E00B468110C}" sibTransId="{50F0617F-BA63-410E-B61D-EB52B8E1618A}"/>
    <dgm:cxn modelId="{B4747EBD-73BE-4A91-B8AB-F23C30C0966B}" type="presOf" srcId="{5619866A-770B-4A6F-8C67-42E8A0D719C1}" destId="{1AE7E102-8475-4F0A-9B98-C90F76B40857}" srcOrd="0" destOrd="1" presId="urn:microsoft.com/office/officeart/2005/8/layout/vList5"/>
    <dgm:cxn modelId="{CE2C10F2-A472-4EAA-AD85-9457207B2A02}" type="presOf" srcId="{B4CB761F-B174-42F3-8AFF-9D0E7CAD2D28}" destId="{615B3A4F-80B7-409A-83CD-98D0ECB1D445}" srcOrd="0" destOrd="0" presId="urn:microsoft.com/office/officeart/2005/8/layout/vList5"/>
    <dgm:cxn modelId="{E2C819B8-AC09-4CDB-99FD-58ED8F01BA91}" srcId="{BDC4922D-7C0B-4DB7-A724-F8CE888231F9}" destId="{CD14DC94-1802-4A47-9C19-DE0971684691}" srcOrd="0" destOrd="0" parTransId="{856C1EC0-030C-437D-8809-9770D8FF7D2F}" sibTransId="{52F919E9-6A2D-405B-8410-649F10CD993B}"/>
    <dgm:cxn modelId="{F68633B3-EAAF-4CEB-B351-6CFE4F26C925}" srcId="{FFCCB165-50B6-4E6B-9221-3969CFEE6CD9}" destId="{B4CB761F-B174-42F3-8AFF-9D0E7CAD2D28}" srcOrd="1" destOrd="0" parTransId="{3FF16AC9-78EF-4EB4-AD63-B499632DAAF2}" sibTransId="{2138B1E4-412A-4773-9961-B1E9E4C9775D}"/>
    <dgm:cxn modelId="{C3936A83-337D-428D-9F00-5B18748203DE}" type="presOf" srcId="{7AF09A2C-53D7-4E98-AA69-C119E77EED0A}" destId="{72175214-FC21-4A72-94BA-E8903F1D0270}" srcOrd="0" destOrd="0" presId="urn:microsoft.com/office/officeart/2005/8/layout/vList5"/>
    <dgm:cxn modelId="{F3758F1B-A0D5-415B-87E1-808437D55AEA}" srcId="{FFCCB165-50B6-4E6B-9221-3969CFEE6CD9}" destId="{AF7D33BC-D629-4F7B-94B8-9B62B8EEA69B}" srcOrd="2" destOrd="0" parTransId="{138DD660-C42B-4380-B982-3E360F12505B}" sibTransId="{53BA597A-F81D-4017-A06A-790D19811679}"/>
    <dgm:cxn modelId="{68867EE7-6F0E-4A2D-80CB-B9CB2A6AF7C2}" srcId="{FFCCB165-50B6-4E6B-9221-3969CFEE6CD9}" destId="{BDC4922D-7C0B-4DB7-A724-F8CE888231F9}" srcOrd="3" destOrd="0" parTransId="{97EA72A3-2E07-4A4D-82FB-9AAFC6266B92}" sibTransId="{3F933FF0-C8F4-457A-ACE3-71A39E02F0FC}"/>
    <dgm:cxn modelId="{093DBDE0-9598-4711-9664-F3D8939DEDA3}" type="presOf" srcId="{300D736B-6F10-4CCA-8F9C-0078B265C4E2}" destId="{5C047FAD-5D46-4595-9DB2-21AEDD901033}" srcOrd="0" destOrd="0" presId="urn:microsoft.com/office/officeart/2005/8/layout/vList5"/>
    <dgm:cxn modelId="{DC292EF1-D126-4850-B08E-7D0A3988A1DA}" type="presOf" srcId="{BDC4922D-7C0B-4DB7-A724-F8CE888231F9}" destId="{99C5904A-487F-4759-9049-0105C568130E}" srcOrd="0" destOrd="0" presId="urn:microsoft.com/office/officeart/2005/8/layout/vList5"/>
    <dgm:cxn modelId="{E3479F71-DA69-4296-BF63-45E3202067BA}" type="presParOf" srcId="{FEBB3C93-699E-48CB-8E1B-780AB0274388}" destId="{683D806C-5FCB-4FF0-93F9-7DB97664FBE2}" srcOrd="0" destOrd="0" presId="urn:microsoft.com/office/officeart/2005/8/layout/vList5"/>
    <dgm:cxn modelId="{A2CECA28-AC6A-4478-9C9B-3312C137700A}" type="presParOf" srcId="{683D806C-5FCB-4FF0-93F9-7DB97664FBE2}" destId="{42A5C1ED-1346-46E2-A773-82F40C2275CF}" srcOrd="0" destOrd="0" presId="urn:microsoft.com/office/officeart/2005/8/layout/vList5"/>
    <dgm:cxn modelId="{AA2C9364-1062-4A1F-A18D-CCB4DB94F1B0}" type="presParOf" srcId="{683D806C-5FCB-4FF0-93F9-7DB97664FBE2}" destId="{72175214-FC21-4A72-94BA-E8903F1D0270}" srcOrd="1" destOrd="0" presId="urn:microsoft.com/office/officeart/2005/8/layout/vList5"/>
    <dgm:cxn modelId="{68B82CA7-E72A-42B1-84B4-A21E555D5A02}" type="presParOf" srcId="{FEBB3C93-699E-48CB-8E1B-780AB0274388}" destId="{DAD44456-8906-4C4D-B996-EF23786F5C66}" srcOrd="1" destOrd="0" presId="urn:microsoft.com/office/officeart/2005/8/layout/vList5"/>
    <dgm:cxn modelId="{1BCC6A4E-51C2-4F6F-A1C4-9EEFF5A3E388}" type="presParOf" srcId="{FEBB3C93-699E-48CB-8E1B-780AB0274388}" destId="{77E3CA52-A92B-4CDC-B2FF-E675B33F61CF}" srcOrd="2" destOrd="0" presId="urn:microsoft.com/office/officeart/2005/8/layout/vList5"/>
    <dgm:cxn modelId="{9377E1A7-31BA-4AB4-BA93-F56E7298D285}" type="presParOf" srcId="{77E3CA52-A92B-4CDC-B2FF-E675B33F61CF}" destId="{615B3A4F-80B7-409A-83CD-98D0ECB1D445}" srcOrd="0" destOrd="0" presId="urn:microsoft.com/office/officeart/2005/8/layout/vList5"/>
    <dgm:cxn modelId="{6CC99CFE-DD6B-48A0-98A3-9B679824EE51}" type="presParOf" srcId="{77E3CA52-A92B-4CDC-B2FF-E675B33F61CF}" destId="{5C047FAD-5D46-4595-9DB2-21AEDD901033}" srcOrd="1" destOrd="0" presId="urn:microsoft.com/office/officeart/2005/8/layout/vList5"/>
    <dgm:cxn modelId="{209B2CB0-6F29-4371-ABFC-193E45EB5706}" type="presParOf" srcId="{FEBB3C93-699E-48CB-8E1B-780AB0274388}" destId="{7E6C0550-96DE-49F6-9083-90337BE2C8B0}" srcOrd="3" destOrd="0" presId="urn:microsoft.com/office/officeart/2005/8/layout/vList5"/>
    <dgm:cxn modelId="{4B9A714B-711E-431D-90FB-8C38A1F2072E}" type="presParOf" srcId="{FEBB3C93-699E-48CB-8E1B-780AB0274388}" destId="{02420728-22AB-4AD8-96F0-32C8BCFB0816}" srcOrd="4" destOrd="0" presId="urn:microsoft.com/office/officeart/2005/8/layout/vList5"/>
    <dgm:cxn modelId="{81798605-3187-43F8-9C1C-759DD91EBDD5}" type="presParOf" srcId="{02420728-22AB-4AD8-96F0-32C8BCFB0816}" destId="{3F2D974E-A8EB-4332-8D97-02B09A97F3C8}" srcOrd="0" destOrd="0" presId="urn:microsoft.com/office/officeart/2005/8/layout/vList5"/>
    <dgm:cxn modelId="{BF9A4A0D-41F7-49B9-902A-D7A519CF5490}" type="presParOf" srcId="{02420728-22AB-4AD8-96F0-32C8BCFB0816}" destId="{72AFD58F-185D-4F4B-B4B7-04A30F4D1E22}" srcOrd="1" destOrd="0" presId="urn:microsoft.com/office/officeart/2005/8/layout/vList5"/>
    <dgm:cxn modelId="{600CFE55-22BB-4A38-ADFA-17722085D904}" type="presParOf" srcId="{FEBB3C93-699E-48CB-8E1B-780AB0274388}" destId="{F0C0CAD7-028E-4E07-8248-0D38F1A1054F}" srcOrd="5" destOrd="0" presId="urn:microsoft.com/office/officeart/2005/8/layout/vList5"/>
    <dgm:cxn modelId="{CB92B949-9DD0-470B-A91A-5BB3D908CC4F}" type="presParOf" srcId="{FEBB3C93-699E-48CB-8E1B-780AB0274388}" destId="{D58D0AF7-039E-43C5-A636-5AD9E5A07C56}" srcOrd="6" destOrd="0" presId="urn:microsoft.com/office/officeart/2005/8/layout/vList5"/>
    <dgm:cxn modelId="{D94825B5-4D51-4341-9787-A5B629ED3859}" type="presParOf" srcId="{D58D0AF7-039E-43C5-A636-5AD9E5A07C56}" destId="{99C5904A-487F-4759-9049-0105C568130E}" srcOrd="0" destOrd="0" presId="urn:microsoft.com/office/officeart/2005/8/layout/vList5"/>
    <dgm:cxn modelId="{85F939CB-C037-42F9-942D-B274D9270914}" type="presParOf" srcId="{D58D0AF7-039E-43C5-A636-5AD9E5A07C56}" destId="{1AE7E102-8475-4F0A-9B98-C90F76B408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CCB165-50B6-4E6B-9221-3969CFEE6CD9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603998E-3AAB-4E45-B1F2-F98997647D7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медицинские работники </a:t>
          </a:r>
          <a:endParaRPr lang="ru-RU" dirty="0"/>
        </a:p>
      </dgm:t>
    </dgm:pt>
    <dgm:pt modelId="{4D1353CE-BD1D-4487-8E26-4E00B468110C}" type="parTrans" cxnId="{C27D03AB-B0C6-4CEC-B116-9DF5105DB470}">
      <dgm:prSet/>
      <dgm:spPr/>
      <dgm:t>
        <a:bodyPr/>
        <a:lstStyle/>
        <a:p>
          <a:endParaRPr lang="ru-RU"/>
        </a:p>
      </dgm:t>
    </dgm:pt>
    <dgm:pt modelId="{50F0617F-BA63-410E-B61D-EB52B8E1618A}" type="sibTrans" cxnId="{C27D03AB-B0C6-4CEC-B116-9DF5105DB470}">
      <dgm:prSet/>
      <dgm:spPr/>
      <dgm:t>
        <a:bodyPr/>
        <a:lstStyle/>
        <a:p>
          <a:endParaRPr lang="ru-RU"/>
        </a:p>
      </dgm:t>
    </dgm:pt>
    <dgm:pt modelId="{B4CB761F-B174-42F3-8AFF-9D0E7CAD2D28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воспитатели группы </a:t>
          </a:r>
          <a:endParaRPr lang="ru-RU" dirty="0"/>
        </a:p>
      </dgm:t>
    </dgm:pt>
    <dgm:pt modelId="{3FF16AC9-78EF-4EB4-AD63-B499632DAAF2}" type="parTrans" cxnId="{F68633B3-EAAF-4CEB-B351-6CFE4F26C925}">
      <dgm:prSet/>
      <dgm:spPr/>
      <dgm:t>
        <a:bodyPr/>
        <a:lstStyle/>
        <a:p>
          <a:endParaRPr lang="ru-RU"/>
        </a:p>
      </dgm:t>
    </dgm:pt>
    <dgm:pt modelId="{2138B1E4-412A-4773-9961-B1E9E4C9775D}" type="sibTrans" cxnId="{F68633B3-EAAF-4CEB-B351-6CFE4F26C925}">
      <dgm:prSet/>
      <dgm:spPr/>
      <dgm:t>
        <a:bodyPr/>
        <a:lstStyle/>
        <a:p>
          <a:endParaRPr lang="ru-RU"/>
        </a:p>
      </dgm:t>
    </dgm:pt>
    <dgm:pt modelId="{300D736B-6F10-4CCA-8F9C-0078B265C4E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диагностируют знания, умения, навыки, предусмотренные программой, наблюдают за поведением ребёнка в повседневной жизни</a:t>
          </a:r>
          <a:endParaRPr lang="ru-RU" dirty="0"/>
        </a:p>
      </dgm:t>
    </dgm:pt>
    <dgm:pt modelId="{80ADBF63-73AB-464C-94F5-E96792ABD97E}" type="parTrans" cxnId="{B48062CF-1EE5-487F-A56F-936B173E411B}">
      <dgm:prSet/>
      <dgm:spPr/>
      <dgm:t>
        <a:bodyPr/>
        <a:lstStyle/>
        <a:p>
          <a:endParaRPr lang="ru-RU"/>
        </a:p>
      </dgm:t>
    </dgm:pt>
    <dgm:pt modelId="{B87D718D-C2C5-4170-92DF-205E0EE7BBFE}" type="sibTrans" cxnId="{B48062CF-1EE5-487F-A56F-936B173E411B}">
      <dgm:prSet/>
      <dgm:spPr/>
      <dgm:t>
        <a:bodyPr/>
        <a:lstStyle/>
        <a:p>
          <a:endParaRPr lang="ru-RU"/>
        </a:p>
      </dgm:t>
    </dgm:pt>
    <dgm:pt modelId="{AF7D33BC-D629-4F7B-94B8-9B62B8EEA69B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учитель – логопед </a:t>
          </a:r>
          <a:endParaRPr lang="ru-RU" dirty="0"/>
        </a:p>
      </dgm:t>
    </dgm:pt>
    <dgm:pt modelId="{138DD660-C42B-4380-B982-3E360F12505B}" type="parTrans" cxnId="{F3758F1B-A0D5-415B-87E1-808437D55AEA}">
      <dgm:prSet/>
      <dgm:spPr/>
      <dgm:t>
        <a:bodyPr/>
        <a:lstStyle/>
        <a:p>
          <a:endParaRPr lang="ru-RU"/>
        </a:p>
      </dgm:t>
    </dgm:pt>
    <dgm:pt modelId="{53BA597A-F81D-4017-A06A-790D19811679}" type="sibTrans" cxnId="{F3758F1B-A0D5-415B-87E1-808437D55AEA}">
      <dgm:prSet/>
      <dgm:spPr/>
      <dgm:t>
        <a:bodyPr/>
        <a:lstStyle/>
        <a:p>
          <a:endParaRPr lang="ru-RU"/>
        </a:p>
      </dgm:t>
    </dgm:pt>
    <dgm:pt modelId="{0F440C02-D2B5-4276-8D7C-BD8FF96FD8F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обследует звукопроизношение ребёнка, состояние его фонематического слуха, слоговую структуру слова, связную речь;</a:t>
          </a:r>
          <a:endParaRPr lang="ru-RU" dirty="0"/>
        </a:p>
      </dgm:t>
    </dgm:pt>
    <dgm:pt modelId="{B0C16AF0-4612-49EB-B473-A6894DC9A810}" type="parTrans" cxnId="{1F7A528B-6545-44CF-A82A-45E7CFF44AC2}">
      <dgm:prSet/>
      <dgm:spPr/>
      <dgm:t>
        <a:bodyPr/>
        <a:lstStyle/>
        <a:p>
          <a:endParaRPr lang="ru-RU"/>
        </a:p>
      </dgm:t>
    </dgm:pt>
    <dgm:pt modelId="{61900015-631C-4318-8790-E2DE0CC57F62}" type="sibTrans" cxnId="{1F7A528B-6545-44CF-A82A-45E7CFF44AC2}">
      <dgm:prSet/>
      <dgm:spPr/>
      <dgm:t>
        <a:bodyPr/>
        <a:lstStyle/>
        <a:p>
          <a:endParaRPr lang="ru-RU"/>
        </a:p>
      </dgm:t>
    </dgm:pt>
    <dgm:pt modelId="{7AF09A2C-53D7-4E98-AA69-C119E77EED0A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выявляют часто болеющих детей, страдающих хроническими заболеваниями</a:t>
          </a:r>
          <a:endParaRPr lang="ru-RU" dirty="0"/>
        </a:p>
      </dgm:t>
    </dgm:pt>
    <dgm:pt modelId="{69B0E318-B073-46CC-9EF3-C69C9EE4975C}" type="parTrans" cxnId="{2192D8E3-924A-4E03-BE83-47190C7C7CD8}">
      <dgm:prSet/>
      <dgm:spPr/>
      <dgm:t>
        <a:bodyPr/>
        <a:lstStyle/>
        <a:p>
          <a:endParaRPr lang="ru-RU"/>
        </a:p>
      </dgm:t>
    </dgm:pt>
    <dgm:pt modelId="{570970F6-BE7D-4C66-9A9F-39A910536FFF}" type="sibTrans" cxnId="{2192D8E3-924A-4E03-BE83-47190C7C7CD8}">
      <dgm:prSet/>
      <dgm:spPr/>
      <dgm:t>
        <a:bodyPr/>
        <a:lstStyle/>
        <a:p>
          <a:endParaRPr lang="ru-RU"/>
        </a:p>
      </dgm:t>
    </dgm:pt>
    <dgm:pt modelId="{BDC4922D-7C0B-4DB7-A724-F8CE888231F9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музыкальный руководитель </a:t>
          </a:r>
          <a:endParaRPr lang="ru-RU" dirty="0"/>
        </a:p>
      </dgm:t>
    </dgm:pt>
    <dgm:pt modelId="{97EA72A3-2E07-4A4D-82FB-9AAFC6266B92}" type="parTrans" cxnId="{68867EE7-6F0E-4A2D-80CB-B9CB2A6AF7C2}">
      <dgm:prSet/>
      <dgm:spPr/>
      <dgm:t>
        <a:bodyPr/>
        <a:lstStyle/>
        <a:p>
          <a:endParaRPr lang="ru-RU"/>
        </a:p>
      </dgm:t>
    </dgm:pt>
    <dgm:pt modelId="{3F933FF0-C8F4-457A-ACE3-71A39E02F0FC}" type="sibTrans" cxnId="{68867EE7-6F0E-4A2D-80CB-B9CB2A6AF7C2}">
      <dgm:prSet/>
      <dgm:spPr/>
      <dgm:t>
        <a:bodyPr/>
        <a:lstStyle/>
        <a:p>
          <a:endParaRPr lang="ru-RU"/>
        </a:p>
      </dgm:t>
    </dgm:pt>
    <dgm:pt modelId="{CD14DC94-1802-4A47-9C19-DE0971684691}">
      <dgm:prSet/>
      <dgm:spPr/>
      <dgm:t>
        <a:bodyPr/>
        <a:lstStyle/>
        <a:p>
          <a:endParaRPr lang="ru-RU" dirty="0"/>
        </a:p>
      </dgm:t>
    </dgm:pt>
    <dgm:pt modelId="{856C1EC0-030C-437D-8809-9770D8FF7D2F}" type="parTrans" cxnId="{E2C819B8-AC09-4CDB-99FD-58ED8F01BA91}">
      <dgm:prSet/>
      <dgm:spPr/>
      <dgm:t>
        <a:bodyPr/>
        <a:lstStyle/>
        <a:p>
          <a:endParaRPr lang="ru-RU"/>
        </a:p>
      </dgm:t>
    </dgm:pt>
    <dgm:pt modelId="{52F919E9-6A2D-405B-8410-649F10CD993B}" type="sibTrans" cxnId="{E2C819B8-AC09-4CDB-99FD-58ED8F01BA91}">
      <dgm:prSet/>
      <dgm:spPr/>
      <dgm:t>
        <a:bodyPr/>
        <a:lstStyle/>
        <a:p>
          <a:endParaRPr lang="ru-RU"/>
        </a:p>
      </dgm:t>
    </dgm:pt>
    <dgm:pt modelId="{5619866A-770B-4A6F-8C67-42E8A0D719C1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обследует состояние уровня музыкального развития.</a:t>
          </a:r>
          <a:endParaRPr lang="ru-RU" dirty="0"/>
        </a:p>
      </dgm:t>
    </dgm:pt>
    <dgm:pt modelId="{BC1AF0D4-7D61-4465-97F5-9BE933EAB3D4}" type="parTrans" cxnId="{2E5562A8-C0B3-4005-B95A-51352A2614C0}">
      <dgm:prSet/>
      <dgm:spPr/>
      <dgm:t>
        <a:bodyPr/>
        <a:lstStyle/>
        <a:p>
          <a:endParaRPr lang="ru-RU"/>
        </a:p>
      </dgm:t>
    </dgm:pt>
    <dgm:pt modelId="{1DF3D34D-B260-49E2-A824-C7201BAFF2B1}" type="sibTrans" cxnId="{2E5562A8-C0B3-4005-B95A-51352A2614C0}">
      <dgm:prSet/>
      <dgm:spPr/>
      <dgm:t>
        <a:bodyPr/>
        <a:lstStyle/>
        <a:p>
          <a:endParaRPr lang="ru-RU"/>
        </a:p>
      </dgm:t>
    </dgm:pt>
    <dgm:pt modelId="{FEBB3C93-699E-48CB-8E1B-780AB0274388}" type="pres">
      <dgm:prSet presAssocID="{FFCCB165-50B6-4E6B-9221-3969CFEE6C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3D806C-5FCB-4FF0-93F9-7DB97664FBE2}" type="pres">
      <dgm:prSet presAssocID="{C603998E-3AAB-4E45-B1F2-F98997647D76}" presName="linNode" presStyleCnt="0"/>
      <dgm:spPr/>
    </dgm:pt>
    <dgm:pt modelId="{42A5C1ED-1346-46E2-A773-82F40C2275CF}" type="pres">
      <dgm:prSet presAssocID="{C603998E-3AAB-4E45-B1F2-F98997647D76}" presName="parentText" presStyleLbl="node1" presStyleIdx="0" presStyleCnt="4" custLinFactNeighborX="-623" custLinFactNeighborY="-15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75214-FC21-4A72-94BA-E8903F1D0270}" type="pres">
      <dgm:prSet presAssocID="{C603998E-3AAB-4E45-B1F2-F98997647D76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44456-8906-4C4D-B996-EF23786F5C66}" type="pres">
      <dgm:prSet presAssocID="{50F0617F-BA63-410E-B61D-EB52B8E1618A}" presName="sp" presStyleCnt="0"/>
      <dgm:spPr/>
    </dgm:pt>
    <dgm:pt modelId="{77E3CA52-A92B-4CDC-B2FF-E675B33F61CF}" type="pres">
      <dgm:prSet presAssocID="{B4CB761F-B174-42F3-8AFF-9D0E7CAD2D28}" presName="linNode" presStyleCnt="0"/>
      <dgm:spPr/>
    </dgm:pt>
    <dgm:pt modelId="{615B3A4F-80B7-409A-83CD-98D0ECB1D445}" type="pres">
      <dgm:prSet presAssocID="{B4CB761F-B174-42F3-8AFF-9D0E7CAD2D28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47FAD-5D46-4595-9DB2-21AEDD901033}" type="pres">
      <dgm:prSet presAssocID="{B4CB761F-B174-42F3-8AFF-9D0E7CAD2D28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C0550-96DE-49F6-9083-90337BE2C8B0}" type="pres">
      <dgm:prSet presAssocID="{2138B1E4-412A-4773-9961-B1E9E4C9775D}" presName="sp" presStyleCnt="0"/>
      <dgm:spPr/>
    </dgm:pt>
    <dgm:pt modelId="{02420728-22AB-4AD8-96F0-32C8BCFB0816}" type="pres">
      <dgm:prSet presAssocID="{AF7D33BC-D629-4F7B-94B8-9B62B8EEA69B}" presName="linNode" presStyleCnt="0"/>
      <dgm:spPr/>
    </dgm:pt>
    <dgm:pt modelId="{3F2D974E-A8EB-4332-8D97-02B09A97F3C8}" type="pres">
      <dgm:prSet presAssocID="{AF7D33BC-D629-4F7B-94B8-9B62B8EEA69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FD58F-185D-4F4B-B4B7-04A30F4D1E22}" type="pres">
      <dgm:prSet presAssocID="{AF7D33BC-D629-4F7B-94B8-9B62B8EEA69B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C0CAD7-028E-4E07-8248-0D38F1A1054F}" type="pres">
      <dgm:prSet presAssocID="{53BA597A-F81D-4017-A06A-790D19811679}" presName="sp" presStyleCnt="0"/>
      <dgm:spPr/>
    </dgm:pt>
    <dgm:pt modelId="{D58D0AF7-039E-43C5-A636-5AD9E5A07C56}" type="pres">
      <dgm:prSet presAssocID="{BDC4922D-7C0B-4DB7-A724-F8CE888231F9}" presName="linNode" presStyleCnt="0"/>
      <dgm:spPr/>
    </dgm:pt>
    <dgm:pt modelId="{99C5904A-487F-4759-9049-0105C568130E}" type="pres">
      <dgm:prSet presAssocID="{BDC4922D-7C0B-4DB7-A724-F8CE888231F9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E7E102-8475-4F0A-9B98-C90F76B40857}" type="pres">
      <dgm:prSet presAssocID="{BDC4922D-7C0B-4DB7-A724-F8CE888231F9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7A528B-6545-44CF-A82A-45E7CFF44AC2}" srcId="{AF7D33BC-D629-4F7B-94B8-9B62B8EEA69B}" destId="{0F440C02-D2B5-4276-8D7C-BD8FF96FD8F1}" srcOrd="0" destOrd="0" parTransId="{B0C16AF0-4612-49EB-B473-A6894DC9A810}" sibTransId="{61900015-631C-4318-8790-E2DE0CC57F62}"/>
    <dgm:cxn modelId="{1653CF44-10A2-4451-B0B8-D733705442E3}" type="presOf" srcId="{CD14DC94-1802-4A47-9C19-DE0971684691}" destId="{1AE7E102-8475-4F0A-9B98-C90F76B40857}" srcOrd="0" destOrd="0" presId="urn:microsoft.com/office/officeart/2005/8/layout/vList5"/>
    <dgm:cxn modelId="{ADD92AFD-A4F8-4EFE-B3FB-AF2A2B19C7D1}" type="presOf" srcId="{7AF09A2C-53D7-4E98-AA69-C119E77EED0A}" destId="{72175214-FC21-4A72-94BA-E8903F1D0270}" srcOrd="0" destOrd="0" presId="urn:microsoft.com/office/officeart/2005/8/layout/vList5"/>
    <dgm:cxn modelId="{2192D8E3-924A-4E03-BE83-47190C7C7CD8}" srcId="{C603998E-3AAB-4E45-B1F2-F98997647D76}" destId="{7AF09A2C-53D7-4E98-AA69-C119E77EED0A}" srcOrd="0" destOrd="0" parTransId="{69B0E318-B073-46CC-9EF3-C69C9EE4975C}" sibTransId="{570970F6-BE7D-4C66-9A9F-39A910536FFF}"/>
    <dgm:cxn modelId="{2E5562A8-C0B3-4005-B95A-51352A2614C0}" srcId="{BDC4922D-7C0B-4DB7-A724-F8CE888231F9}" destId="{5619866A-770B-4A6F-8C67-42E8A0D719C1}" srcOrd="1" destOrd="0" parTransId="{BC1AF0D4-7D61-4465-97F5-9BE933EAB3D4}" sibTransId="{1DF3D34D-B260-49E2-A824-C7201BAFF2B1}"/>
    <dgm:cxn modelId="{B48062CF-1EE5-487F-A56F-936B173E411B}" srcId="{B4CB761F-B174-42F3-8AFF-9D0E7CAD2D28}" destId="{300D736B-6F10-4CCA-8F9C-0078B265C4E2}" srcOrd="0" destOrd="0" parTransId="{80ADBF63-73AB-464C-94F5-E96792ABD97E}" sibTransId="{B87D718D-C2C5-4170-92DF-205E0EE7BBFE}"/>
    <dgm:cxn modelId="{97BD829F-EB8F-421E-AA9E-A8DB07E6772A}" type="presOf" srcId="{300D736B-6F10-4CCA-8F9C-0078B265C4E2}" destId="{5C047FAD-5D46-4595-9DB2-21AEDD901033}" srcOrd="0" destOrd="0" presId="urn:microsoft.com/office/officeart/2005/8/layout/vList5"/>
    <dgm:cxn modelId="{C27D03AB-B0C6-4CEC-B116-9DF5105DB470}" srcId="{FFCCB165-50B6-4E6B-9221-3969CFEE6CD9}" destId="{C603998E-3AAB-4E45-B1F2-F98997647D76}" srcOrd="0" destOrd="0" parTransId="{4D1353CE-BD1D-4487-8E26-4E00B468110C}" sibTransId="{50F0617F-BA63-410E-B61D-EB52B8E1618A}"/>
    <dgm:cxn modelId="{E2C819B8-AC09-4CDB-99FD-58ED8F01BA91}" srcId="{BDC4922D-7C0B-4DB7-A724-F8CE888231F9}" destId="{CD14DC94-1802-4A47-9C19-DE0971684691}" srcOrd="0" destOrd="0" parTransId="{856C1EC0-030C-437D-8809-9770D8FF7D2F}" sibTransId="{52F919E9-6A2D-405B-8410-649F10CD993B}"/>
    <dgm:cxn modelId="{1FF8AF26-FE76-46D8-B93B-A18F66EF0A65}" type="presOf" srcId="{AF7D33BC-D629-4F7B-94B8-9B62B8EEA69B}" destId="{3F2D974E-A8EB-4332-8D97-02B09A97F3C8}" srcOrd="0" destOrd="0" presId="urn:microsoft.com/office/officeart/2005/8/layout/vList5"/>
    <dgm:cxn modelId="{94346161-3B4F-4FF0-B31F-387E428E6CD3}" type="presOf" srcId="{C603998E-3AAB-4E45-B1F2-F98997647D76}" destId="{42A5C1ED-1346-46E2-A773-82F40C2275CF}" srcOrd="0" destOrd="0" presId="urn:microsoft.com/office/officeart/2005/8/layout/vList5"/>
    <dgm:cxn modelId="{F68633B3-EAAF-4CEB-B351-6CFE4F26C925}" srcId="{FFCCB165-50B6-4E6B-9221-3969CFEE6CD9}" destId="{B4CB761F-B174-42F3-8AFF-9D0E7CAD2D28}" srcOrd="1" destOrd="0" parTransId="{3FF16AC9-78EF-4EB4-AD63-B499632DAAF2}" sibTransId="{2138B1E4-412A-4773-9961-B1E9E4C9775D}"/>
    <dgm:cxn modelId="{45F41FD0-BF7E-49E2-8C30-C760282FFD3C}" type="presOf" srcId="{B4CB761F-B174-42F3-8AFF-9D0E7CAD2D28}" destId="{615B3A4F-80B7-409A-83CD-98D0ECB1D445}" srcOrd="0" destOrd="0" presId="urn:microsoft.com/office/officeart/2005/8/layout/vList5"/>
    <dgm:cxn modelId="{98E03D59-2BA4-40F1-9DE2-C6707AD3E576}" type="presOf" srcId="{FFCCB165-50B6-4E6B-9221-3969CFEE6CD9}" destId="{FEBB3C93-699E-48CB-8E1B-780AB0274388}" srcOrd="0" destOrd="0" presId="urn:microsoft.com/office/officeart/2005/8/layout/vList5"/>
    <dgm:cxn modelId="{5FFE9C2C-5283-4292-A69D-FE0C6D3785BD}" type="presOf" srcId="{5619866A-770B-4A6F-8C67-42E8A0D719C1}" destId="{1AE7E102-8475-4F0A-9B98-C90F76B40857}" srcOrd="0" destOrd="1" presId="urn:microsoft.com/office/officeart/2005/8/layout/vList5"/>
    <dgm:cxn modelId="{F3758F1B-A0D5-415B-87E1-808437D55AEA}" srcId="{FFCCB165-50B6-4E6B-9221-3969CFEE6CD9}" destId="{AF7D33BC-D629-4F7B-94B8-9B62B8EEA69B}" srcOrd="2" destOrd="0" parTransId="{138DD660-C42B-4380-B982-3E360F12505B}" sibTransId="{53BA597A-F81D-4017-A06A-790D19811679}"/>
    <dgm:cxn modelId="{68867EE7-6F0E-4A2D-80CB-B9CB2A6AF7C2}" srcId="{FFCCB165-50B6-4E6B-9221-3969CFEE6CD9}" destId="{BDC4922D-7C0B-4DB7-A724-F8CE888231F9}" srcOrd="3" destOrd="0" parTransId="{97EA72A3-2E07-4A4D-82FB-9AAFC6266B92}" sibTransId="{3F933FF0-C8F4-457A-ACE3-71A39E02F0FC}"/>
    <dgm:cxn modelId="{6EFB9042-BDF3-47E0-945D-99B1BF8311A6}" type="presOf" srcId="{0F440C02-D2B5-4276-8D7C-BD8FF96FD8F1}" destId="{72AFD58F-185D-4F4B-B4B7-04A30F4D1E22}" srcOrd="0" destOrd="0" presId="urn:microsoft.com/office/officeart/2005/8/layout/vList5"/>
    <dgm:cxn modelId="{153B4884-0142-4F5A-9A32-4377DC012ACB}" type="presOf" srcId="{BDC4922D-7C0B-4DB7-A724-F8CE888231F9}" destId="{99C5904A-487F-4759-9049-0105C568130E}" srcOrd="0" destOrd="0" presId="urn:microsoft.com/office/officeart/2005/8/layout/vList5"/>
    <dgm:cxn modelId="{7CC4C239-CF0F-45ED-A614-83EB25068DBA}" type="presParOf" srcId="{FEBB3C93-699E-48CB-8E1B-780AB0274388}" destId="{683D806C-5FCB-4FF0-93F9-7DB97664FBE2}" srcOrd="0" destOrd="0" presId="urn:microsoft.com/office/officeart/2005/8/layout/vList5"/>
    <dgm:cxn modelId="{EC1538DC-D496-4842-A78C-1BABBA1069A7}" type="presParOf" srcId="{683D806C-5FCB-4FF0-93F9-7DB97664FBE2}" destId="{42A5C1ED-1346-46E2-A773-82F40C2275CF}" srcOrd="0" destOrd="0" presId="urn:microsoft.com/office/officeart/2005/8/layout/vList5"/>
    <dgm:cxn modelId="{F71648B5-659D-46C8-8F2A-24389469981E}" type="presParOf" srcId="{683D806C-5FCB-4FF0-93F9-7DB97664FBE2}" destId="{72175214-FC21-4A72-94BA-E8903F1D0270}" srcOrd="1" destOrd="0" presId="urn:microsoft.com/office/officeart/2005/8/layout/vList5"/>
    <dgm:cxn modelId="{33CB37EB-B19E-462B-96D1-42C167ECEAE5}" type="presParOf" srcId="{FEBB3C93-699E-48CB-8E1B-780AB0274388}" destId="{DAD44456-8906-4C4D-B996-EF23786F5C66}" srcOrd="1" destOrd="0" presId="urn:microsoft.com/office/officeart/2005/8/layout/vList5"/>
    <dgm:cxn modelId="{764E7DCA-888C-4259-8845-67AD95B0C196}" type="presParOf" srcId="{FEBB3C93-699E-48CB-8E1B-780AB0274388}" destId="{77E3CA52-A92B-4CDC-B2FF-E675B33F61CF}" srcOrd="2" destOrd="0" presId="urn:microsoft.com/office/officeart/2005/8/layout/vList5"/>
    <dgm:cxn modelId="{A0AE8711-B0FB-49C1-B108-D8BACF5EAD3A}" type="presParOf" srcId="{77E3CA52-A92B-4CDC-B2FF-E675B33F61CF}" destId="{615B3A4F-80B7-409A-83CD-98D0ECB1D445}" srcOrd="0" destOrd="0" presId="urn:microsoft.com/office/officeart/2005/8/layout/vList5"/>
    <dgm:cxn modelId="{22472B19-C929-4DD2-9A8F-DFB3E195A510}" type="presParOf" srcId="{77E3CA52-A92B-4CDC-B2FF-E675B33F61CF}" destId="{5C047FAD-5D46-4595-9DB2-21AEDD901033}" srcOrd="1" destOrd="0" presId="urn:microsoft.com/office/officeart/2005/8/layout/vList5"/>
    <dgm:cxn modelId="{0E9BBE8F-0B3F-4D4F-8CE7-29AB969A1ABE}" type="presParOf" srcId="{FEBB3C93-699E-48CB-8E1B-780AB0274388}" destId="{7E6C0550-96DE-49F6-9083-90337BE2C8B0}" srcOrd="3" destOrd="0" presId="urn:microsoft.com/office/officeart/2005/8/layout/vList5"/>
    <dgm:cxn modelId="{9B5ED833-2177-416B-9486-AF0F1438C371}" type="presParOf" srcId="{FEBB3C93-699E-48CB-8E1B-780AB0274388}" destId="{02420728-22AB-4AD8-96F0-32C8BCFB0816}" srcOrd="4" destOrd="0" presId="urn:microsoft.com/office/officeart/2005/8/layout/vList5"/>
    <dgm:cxn modelId="{FC5D525A-D0E6-4F80-B1F1-CCDC117A2A74}" type="presParOf" srcId="{02420728-22AB-4AD8-96F0-32C8BCFB0816}" destId="{3F2D974E-A8EB-4332-8D97-02B09A97F3C8}" srcOrd="0" destOrd="0" presId="urn:microsoft.com/office/officeart/2005/8/layout/vList5"/>
    <dgm:cxn modelId="{5E98E4FF-1C5F-48A0-95EE-C8F46D3DE2B5}" type="presParOf" srcId="{02420728-22AB-4AD8-96F0-32C8BCFB0816}" destId="{72AFD58F-185D-4F4B-B4B7-04A30F4D1E22}" srcOrd="1" destOrd="0" presId="urn:microsoft.com/office/officeart/2005/8/layout/vList5"/>
    <dgm:cxn modelId="{48E3C9C3-C7A5-4732-9A52-B28267D86595}" type="presParOf" srcId="{FEBB3C93-699E-48CB-8E1B-780AB0274388}" destId="{F0C0CAD7-028E-4E07-8248-0D38F1A1054F}" srcOrd="5" destOrd="0" presId="urn:microsoft.com/office/officeart/2005/8/layout/vList5"/>
    <dgm:cxn modelId="{4C794F1B-FE00-44FD-80B9-8FFED7800B04}" type="presParOf" srcId="{FEBB3C93-699E-48CB-8E1B-780AB0274388}" destId="{D58D0AF7-039E-43C5-A636-5AD9E5A07C56}" srcOrd="6" destOrd="0" presId="urn:microsoft.com/office/officeart/2005/8/layout/vList5"/>
    <dgm:cxn modelId="{73EFA30C-E110-4B9A-B9FC-A1742D05F1B0}" type="presParOf" srcId="{D58D0AF7-039E-43C5-A636-5AD9E5A07C56}" destId="{99C5904A-487F-4759-9049-0105C568130E}" srcOrd="0" destOrd="0" presId="urn:microsoft.com/office/officeart/2005/8/layout/vList5"/>
    <dgm:cxn modelId="{4A69087F-E7BB-4913-A4DE-62BCA2E29697}" type="presParOf" srcId="{D58D0AF7-039E-43C5-A636-5AD9E5A07C56}" destId="{1AE7E102-8475-4F0A-9B98-C90F76B408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EAA38F-295D-470A-81D3-217522795376}">
      <dsp:nvSpPr>
        <dsp:cNvPr id="0" name=""/>
        <dsp:cNvSpPr/>
      </dsp:nvSpPr>
      <dsp:spPr>
        <a:xfrm>
          <a:off x="69220" y="300643"/>
          <a:ext cx="4125423" cy="2310428"/>
        </a:xfrm>
        <a:prstGeom prst="teardrop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Использование инновационных технологий с применением ИКТ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9220" y="300643"/>
        <a:ext cx="4125423" cy="2310428"/>
      </dsp:txXfrm>
    </dsp:sp>
    <dsp:sp modelId="{011C89FB-A479-4A1B-BE45-68164054EFC2}">
      <dsp:nvSpPr>
        <dsp:cNvPr id="0" name=""/>
        <dsp:cNvSpPr/>
      </dsp:nvSpPr>
      <dsp:spPr>
        <a:xfrm>
          <a:off x="4512236" y="289553"/>
          <a:ext cx="3850713" cy="2310428"/>
        </a:xfrm>
        <a:prstGeom prst="teardrop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Обогащение предметно-развивающей среды оборудованием для спортивных игр 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512236" y="289553"/>
        <a:ext cx="3850713" cy="2310428"/>
      </dsp:txXfrm>
    </dsp:sp>
    <dsp:sp modelId="{9617AD18-0B5F-49AC-BF7C-24791567DA0B}">
      <dsp:nvSpPr>
        <dsp:cNvPr id="0" name=""/>
        <dsp:cNvSpPr/>
      </dsp:nvSpPr>
      <dsp:spPr>
        <a:xfrm>
          <a:off x="0" y="2448271"/>
          <a:ext cx="3850713" cy="2310428"/>
        </a:xfrm>
        <a:prstGeom prst="teardrop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Улучшение показателей групп здоровья за счёт снижения заболеваемости в группе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0" y="2448271"/>
        <a:ext cx="3850713" cy="2310428"/>
      </dsp:txXfrm>
    </dsp:sp>
    <dsp:sp modelId="{A1C10F1A-57F0-43AA-B4A4-54789FF9D9BC}">
      <dsp:nvSpPr>
        <dsp:cNvPr id="0" name=""/>
        <dsp:cNvSpPr/>
      </dsp:nvSpPr>
      <dsp:spPr>
        <a:xfrm>
          <a:off x="4374010" y="2987155"/>
          <a:ext cx="3850713" cy="2310428"/>
        </a:xfrm>
        <a:prstGeom prst="teardrop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Освоение упражнений по развитию мелкой и артикуляционной  моторики совместно с учителем-логопедом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374010" y="2987155"/>
        <a:ext cx="3850713" cy="23104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175214-FC21-4A72-94BA-E8903F1D0270}">
      <dsp:nvSpPr>
        <dsp:cNvPr id="0" name=""/>
        <dsp:cNvSpPr/>
      </dsp:nvSpPr>
      <dsp:spPr>
        <a:xfrm rot="5400000">
          <a:off x="117840" y="-52656"/>
          <a:ext cx="8804" cy="115537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" kern="1200" dirty="0" smtClean="0">
              <a:latin typeface="Times New Roman" pitchFamily="18" charset="0"/>
              <a:cs typeface="Times New Roman" pitchFamily="18" charset="0"/>
            </a:rPr>
            <a:t>выявляют часто болеющих детей, страдающих хроническими заболеваниями</a:t>
          </a:r>
          <a:endParaRPr lang="ru-RU" sz="500" kern="1200" dirty="0"/>
        </a:p>
      </dsp:txBody>
      <dsp:txXfrm rot="5400000">
        <a:off x="117840" y="-52656"/>
        <a:ext cx="8804" cy="115537"/>
      </dsp:txXfrm>
    </dsp:sp>
    <dsp:sp modelId="{42A5C1ED-1346-46E2-A773-82F40C2275CF}">
      <dsp:nvSpPr>
        <dsp:cNvPr id="0" name=""/>
        <dsp:cNvSpPr/>
      </dsp:nvSpPr>
      <dsp:spPr>
        <a:xfrm>
          <a:off x="0" y="0"/>
          <a:ext cx="64990" cy="11005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1" kern="1200" dirty="0" smtClean="0">
              <a:latin typeface="Times New Roman" pitchFamily="18" charset="0"/>
              <a:cs typeface="Times New Roman" pitchFamily="18" charset="0"/>
            </a:rPr>
            <a:t>медицинские работни</a:t>
          </a:r>
          <a:endParaRPr lang="ru-RU" sz="500" kern="1200" dirty="0"/>
        </a:p>
      </dsp:txBody>
      <dsp:txXfrm>
        <a:off x="0" y="0"/>
        <a:ext cx="64990" cy="11005"/>
      </dsp:txXfrm>
    </dsp:sp>
    <dsp:sp modelId="{5C047FAD-5D46-4595-9DB2-21AEDD901033}">
      <dsp:nvSpPr>
        <dsp:cNvPr id="0" name=""/>
        <dsp:cNvSpPr/>
      </dsp:nvSpPr>
      <dsp:spPr>
        <a:xfrm rot="5400000">
          <a:off x="118356" y="-40687"/>
          <a:ext cx="8804" cy="115537"/>
        </a:xfrm>
        <a:prstGeom prst="round2SameRect">
          <a:avLst/>
        </a:prstGeom>
        <a:solidFill>
          <a:schemeClr val="accent3">
            <a:tint val="40000"/>
            <a:alpha val="90000"/>
            <a:hueOff val="-644118"/>
            <a:satOff val="-2609"/>
            <a:lumOff val="-216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644118"/>
              <a:satOff val="-2609"/>
              <a:lumOff val="-2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" kern="1200" dirty="0" smtClean="0">
              <a:latin typeface="Times New Roman" pitchFamily="18" charset="0"/>
              <a:cs typeface="Times New Roman" pitchFamily="18" charset="0"/>
            </a:rPr>
            <a:t>диагностируют знания, умения, навыки, предусмотренные программой, наблюдают за поведением ребёнка в повседневной жизни</a:t>
          </a:r>
          <a:endParaRPr lang="ru-RU" sz="500" kern="1200" dirty="0"/>
        </a:p>
      </dsp:txBody>
      <dsp:txXfrm rot="5400000">
        <a:off x="118356" y="-40687"/>
        <a:ext cx="8804" cy="115537"/>
      </dsp:txXfrm>
    </dsp:sp>
    <dsp:sp modelId="{615B3A4F-80B7-409A-83CD-98D0ECB1D445}">
      <dsp:nvSpPr>
        <dsp:cNvPr id="0" name=""/>
        <dsp:cNvSpPr/>
      </dsp:nvSpPr>
      <dsp:spPr>
        <a:xfrm>
          <a:off x="0" y="11578"/>
          <a:ext cx="64990" cy="11005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1" kern="1200" dirty="0" smtClean="0">
              <a:latin typeface="Times New Roman" pitchFamily="18" charset="0"/>
              <a:cs typeface="Times New Roman" pitchFamily="18" charset="0"/>
            </a:rPr>
            <a:t>воспитатели группы </a:t>
          </a:r>
          <a:endParaRPr lang="ru-RU" sz="500" kern="1200" dirty="0"/>
        </a:p>
      </dsp:txBody>
      <dsp:txXfrm>
        <a:off x="0" y="11578"/>
        <a:ext cx="64990" cy="11005"/>
      </dsp:txXfrm>
    </dsp:sp>
    <dsp:sp modelId="{72AFD58F-185D-4F4B-B4B7-04A30F4D1E22}">
      <dsp:nvSpPr>
        <dsp:cNvPr id="0" name=""/>
        <dsp:cNvSpPr/>
      </dsp:nvSpPr>
      <dsp:spPr>
        <a:xfrm rot="5400000">
          <a:off x="118356" y="-29131"/>
          <a:ext cx="8804" cy="115537"/>
        </a:xfrm>
        <a:prstGeom prst="round2SameRect">
          <a:avLst/>
        </a:prstGeom>
        <a:solidFill>
          <a:schemeClr val="accent3">
            <a:tint val="40000"/>
            <a:alpha val="90000"/>
            <a:hueOff val="-1288236"/>
            <a:satOff val="-5218"/>
            <a:lumOff val="-432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1288236"/>
              <a:satOff val="-5218"/>
              <a:lumOff val="-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" kern="1200" dirty="0" smtClean="0">
              <a:latin typeface="Times New Roman" pitchFamily="18" charset="0"/>
              <a:cs typeface="Times New Roman" pitchFamily="18" charset="0"/>
            </a:rPr>
            <a:t>обследует  звукопроизношение ребёнка, состояние его фонематического слуха, слоговую структуру слова, связную речь;</a:t>
          </a:r>
          <a:endParaRPr lang="ru-RU" sz="500" kern="1200" dirty="0"/>
        </a:p>
      </dsp:txBody>
      <dsp:txXfrm rot="5400000">
        <a:off x="118356" y="-29131"/>
        <a:ext cx="8804" cy="115537"/>
      </dsp:txXfrm>
    </dsp:sp>
    <dsp:sp modelId="{3F2D974E-A8EB-4332-8D97-02B09A97F3C8}">
      <dsp:nvSpPr>
        <dsp:cNvPr id="0" name=""/>
        <dsp:cNvSpPr/>
      </dsp:nvSpPr>
      <dsp:spPr>
        <a:xfrm>
          <a:off x="0" y="23134"/>
          <a:ext cx="64990" cy="11005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1" kern="1200" dirty="0" smtClean="0">
              <a:latin typeface="Times New Roman" pitchFamily="18" charset="0"/>
              <a:cs typeface="Times New Roman" pitchFamily="18" charset="0"/>
            </a:rPr>
            <a:t>учитель – логопед </a:t>
          </a:r>
          <a:endParaRPr lang="ru-RU" sz="500" kern="1200" dirty="0"/>
        </a:p>
      </dsp:txBody>
      <dsp:txXfrm>
        <a:off x="0" y="23134"/>
        <a:ext cx="64990" cy="11005"/>
      </dsp:txXfrm>
    </dsp:sp>
    <dsp:sp modelId="{1AE7E102-8475-4F0A-9B98-C90F76B40857}">
      <dsp:nvSpPr>
        <dsp:cNvPr id="0" name=""/>
        <dsp:cNvSpPr/>
      </dsp:nvSpPr>
      <dsp:spPr>
        <a:xfrm rot="5400000">
          <a:off x="118356" y="-17575"/>
          <a:ext cx="8804" cy="115537"/>
        </a:xfrm>
        <a:prstGeom prst="round2SameRect">
          <a:avLst/>
        </a:prstGeom>
        <a:solidFill>
          <a:schemeClr val="accent3">
            <a:tint val="40000"/>
            <a:alpha val="90000"/>
            <a:hueOff val="-1932354"/>
            <a:satOff val="-7827"/>
            <a:lumOff val="-648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1932354"/>
              <a:satOff val="-7827"/>
              <a:lumOff val="-6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" kern="1200" dirty="0" smtClean="0">
              <a:latin typeface="Times New Roman" pitchFamily="18" charset="0"/>
              <a:cs typeface="Times New Roman" pitchFamily="18" charset="0"/>
            </a:rPr>
            <a:t>обследует состояние уровня музыкального развития.</a:t>
          </a:r>
          <a:endParaRPr lang="ru-RU" sz="500" kern="1200" dirty="0"/>
        </a:p>
      </dsp:txBody>
      <dsp:txXfrm rot="5400000">
        <a:off x="118356" y="-17575"/>
        <a:ext cx="8804" cy="115537"/>
      </dsp:txXfrm>
    </dsp:sp>
    <dsp:sp modelId="{99C5904A-487F-4759-9049-0105C568130E}">
      <dsp:nvSpPr>
        <dsp:cNvPr id="0" name=""/>
        <dsp:cNvSpPr/>
      </dsp:nvSpPr>
      <dsp:spPr>
        <a:xfrm>
          <a:off x="0" y="34690"/>
          <a:ext cx="64990" cy="11005"/>
        </a:xfrm>
        <a:prstGeom prst="round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1" kern="1200" dirty="0" smtClean="0">
              <a:latin typeface="Times New Roman" pitchFamily="18" charset="0"/>
              <a:cs typeface="Times New Roman" pitchFamily="18" charset="0"/>
            </a:rPr>
            <a:t>музыкальный руководитель </a:t>
          </a:r>
          <a:endParaRPr lang="ru-RU" sz="500" kern="1200" dirty="0"/>
        </a:p>
      </dsp:txBody>
      <dsp:txXfrm>
        <a:off x="0" y="34690"/>
        <a:ext cx="64990" cy="1100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175214-FC21-4A72-94BA-E8903F1D0270}">
      <dsp:nvSpPr>
        <dsp:cNvPr id="0" name=""/>
        <dsp:cNvSpPr/>
      </dsp:nvSpPr>
      <dsp:spPr>
        <a:xfrm rot="5400000">
          <a:off x="5674505" y="-2243986"/>
          <a:ext cx="1086829" cy="585216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выявляют часто болеющих детей, страдающих хроническими заболеваниями</a:t>
          </a:r>
          <a:endParaRPr lang="ru-RU" sz="2000" kern="1200" dirty="0"/>
        </a:p>
      </dsp:txBody>
      <dsp:txXfrm rot="5400000">
        <a:off x="5674505" y="-2243986"/>
        <a:ext cx="1086829" cy="5852160"/>
      </dsp:txXfrm>
    </dsp:sp>
    <dsp:sp modelId="{42A5C1ED-1346-46E2-A773-82F40C2275CF}">
      <dsp:nvSpPr>
        <dsp:cNvPr id="0" name=""/>
        <dsp:cNvSpPr/>
      </dsp:nvSpPr>
      <dsp:spPr>
        <a:xfrm>
          <a:off x="0" y="0"/>
          <a:ext cx="3291840" cy="135853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медицинские работники </a:t>
          </a:r>
          <a:endParaRPr lang="ru-RU" sz="3300" kern="1200" dirty="0"/>
        </a:p>
      </dsp:txBody>
      <dsp:txXfrm>
        <a:off x="0" y="0"/>
        <a:ext cx="3291840" cy="1358537"/>
      </dsp:txXfrm>
    </dsp:sp>
    <dsp:sp modelId="{5C047FAD-5D46-4595-9DB2-21AEDD901033}">
      <dsp:nvSpPr>
        <dsp:cNvPr id="0" name=""/>
        <dsp:cNvSpPr/>
      </dsp:nvSpPr>
      <dsp:spPr>
        <a:xfrm rot="5400000">
          <a:off x="5674505" y="-817522"/>
          <a:ext cx="1086829" cy="5852160"/>
        </a:xfrm>
        <a:prstGeom prst="round2SameRect">
          <a:avLst/>
        </a:prstGeom>
        <a:solidFill>
          <a:schemeClr val="accent3">
            <a:tint val="40000"/>
            <a:alpha val="90000"/>
            <a:hueOff val="-644118"/>
            <a:satOff val="-2609"/>
            <a:lumOff val="-216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644118"/>
              <a:satOff val="-2609"/>
              <a:lumOff val="-2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диагностируют знания, умения, навыки, предусмотренные программой, наблюдают за поведением ребёнка в повседневной жизни</a:t>
          </a:r>
          <a:endParaRPr lang="ru-RU" sz="2000" kern="1200" dirty="0"/>
        </a:p>
      </dsp:txBody>
      <dsp:txXfrm rot="5400000">
        <a:off x="5674505" y="-817522"/>
        <a:ext cx="1086829" cy="5852160"/>
      </dsp:txXfrm>
    </dsp:sp>
    <dsp:sp modelId="{615B3A4F-80B7-409A-83CD-98D0ECB1D445}">
      <dsp:nvSpPr>
        <dsp:cNvPr id="0" name=""/>
        <dsp:cNvSpPr/>
      </dsp:nvSpPr>
      <dsp:spPr>
        <a:xfrm>
          <a:off x="0" y="1429288"/>
          <a:ext cx="3291840" cy="1358537"/>
        </a:xfrm>
        <a:prstGeom prst="roundRect">
          <a:avLst/>
        </a:prstGeom>
        <a:solidFill>
          <a:schemeClr val="accent3">
            <a:hueOff val="-379119"/>
            <a:satOff val="-1563"/>
            <a:lumOff val="-3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воспитатели группы </a:t>
          </a:r>
          <a:endParaRPr lang="ru-RU" sz="3300" kern="1200" dirty="0"/>
        </a:p>
      </dsp:txBody>
      <dsp:txXfrm>
        <a:off x="0" y="1429288"/>
        <a:ext cx="3291840" cy="1358537"/>
      </dsp:txXfrm>
    </dsp:sp>
    <dsp:sp modelId="{72AFD58F-185D-4F4B-B4B7-04A30F4D1E22}">
      <dsp:nvSpPr>
        <dsp:cNvPr id="0" name=""/>
        <dsp:cNvSpPr/>
      </dsp:nvSpPr>
      <dsp:spPr>
        <a:xfrm rot="5400000">
          <a:off x="5674505" y="608940"/>
          <a:ext cx="1086829" cy="5852160"/>
        </a:xfrm>
        <a:prstGeom prst="round2SameRect">
          <a:avLst/>
        </a:prstGeom>
        <a:solidFill>
          <a:schemeClr val="accent3">
            <a:tint val="40000"/>
            <a:alpha val="90000"/>
            <a:hueOff val="-1288236"/>
            <a:satOff val="-5218"/>
            <a:lumOff val="-432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1288236"/>
              <a:satOff val="-5218"/>
              <a:lumOff val="-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обследует звукопроизношение ребёнка, состояние его фонематического слуха, слоговую структуру слова, связную речь;</a:t>
          </a:r>
          <a:endParaRPr lang="ru-RU" sz="2000" kern="1200" dirty="0"/>
        </a:p>
      </dsp:txBody>
      <dsp:txXfrm rot="5400000">
        <a:off x="5674505" y="608940"/>
        <a:ext cx="1086829" cy="5852160"/>
      </dsp:txXfrm>
    </dsp:sp>
    <dsp:sp modelId="{3F2D974E-A8EB-4332-8D97-02B09A97F3C8}">
      <dsp:nvSpPr>
        <dsp:cNvPr id="0" name=""/>
        <dsp:cNvSpPr/>
      </dsp:nvSpPr>
      <dsp:spPr>
        <a:xfrm>
          <a:off x="0" y="2855752"/>
          <a:ext cx="3291840" cy="1358537"/>
        </a:xfrm>
        <a:prstGeom prst="roundRect">
          <a:avLst/>
        </a:prstGeom>
        <a:solidFill>
          <a:schemeClr val="accent3">
            <a:hueOff val="-758238"/>
            <a:satOff val="-3126"/>
            <a:lumOff val="-6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учитель – логопед </a:t>
          </a:r>
          <a:endParaRPr lang="ru-RU" sz="3300" kern="1200" dirty="0"/>
        </a:p>
      </dsp:txBody>
      <dsp:txXfrm>
        <a:off x="0" y="2855752"/>
        <a:ext cx="3291840" cy="1358537"/>
      </dsp:txXfrm>
    </dsp:sp>
    <dsp:sp modelId="{1AE7E102-8475-4F0A-9B98-C90F76B40857}">
      <dsp:nvSpPr>
        <dsp:cNvPr id="0" name=""/>
        <dsp:cNvSpPr/>
      </dsp:nvSpPr>
      <dsp:spPr>
        <a:xfrm rot="5400000">
          <a:off x="5674505" y="2035404"/>
          <a:ext cx="1086829" cy="5852160"/>
        </a:xfrm>
        <a:prstGeom prst="round2SameRect">
          <a:avLst/>
        </a:prstGeom>
        <a:solidFill>
          <a:schemeClr val="accent3">
            <a:tint val="40000"/>
            <a:alpha val="90000"/>
            <a:hueOff val="-1932354"/>
            <a:satOff val="-7827"/>
            <a:lumOff val="-648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1932354"/>
              <a:satOff val="-7827"/>
              <a:lumOff val="-6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обследует состояние уровня музыкального развития.</a:t>
          </a:r>
          <a:endParaRPr lang="ru-RU" sz="2000" kern="1200" dirty="0"/>
        </a:p>
      </dsp:txBody>
      <dsp:txXfrm rot="5400000">
        <a:off x="5674505" y="2035404"/>
        <a:ext cx="1086829" cy="5852160"/>
      </dsp:txXfrm>
    </dsp:sp>
    <dsp:sp modelId="{99C5904A-487F-4759-9049-0105C568130E}">
      <dsp:nvSpPr>
        <dsp:cNvPr id="0" name=""/>
        <dsp:cNvSpPr/>
      </dsp:nvSpPr>
      <dsp:spPr>
        <a:xfrm>
          <a:off x="0" y="4282216"/>
          <a:ext cx="3291840" cy="1358537"/>
        </a:xfrm>
        <a:prstGeom prst="roundRect">
          <a:avLst/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latin typeface="Times New Roman" pitchFamily="18" charset="0"/>
              <a:cs typeface="Times New Roman" pitchFamily="18" charset="0"/>
            </a:rPr>
            <a:t>музыкальный руководитель </a:t>
          </a:r>
          <a:endParaRPr lang="ru-RU" sz="3300" kern="1200" dirty="0"/>
        </a:p>
      </dsp:txBody>
      <dsp:txXfrm>
        <a:off x="0" y="4282216"/>
        <a:ext cx="3291840" cy="1358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1C8D40D-E8E5-456A-891D-1DA5781E3FB5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AD13BE5-DBD4-4E56-B0DE-4CD31D51A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5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1F138-882E-417F-807B-13F73B57E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A9C86-E18E-42BF-92D5-9F10923FC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99F1-9663-4E08-8CF6-9853D0E64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B5335-D6A0-4403-8AF0-A45CC70EB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03DA-6679-4517-9593-35A415D7A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6B638-BA15-484B-A95E-CAEC068D2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11CF2-F629-46D2-B4E7-8450DDBB2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5D579-C788-450B-8582-331B17B72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57DC7-F2F1-4AAD-B2B8-5858276FE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873D8-1702-4394-84FE-13EC08B92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7B390-0835-4B6D-ADCE-68C0E1670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638D3F5-3B9C-45FB-AC01-0033A022D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3" r:id="rId1"/>
    <p:sldLayoutId id="2147484115" r:id="rId2"/>
    <p:sldLayoutId id="2147484124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5" r:id="rId9"/>
    <p:sldLayoutId id="2147484121" r:id="rId10"/>
    <p:sldLayoutId id="2147484122" r:id="rId11"/>
  </p:sldLayoutIdLst>
  <p:transition spd="slow" advClick="0" advTm="2000">
    <p:newsflash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fullsizeMedia" descr=" photo asd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ru-RU" sz="2000" smtClean="0">
                <a:solidFill>
                  <a:srgbClr val="9900CC"/>
                </a:solidFill>
              </a:rPr>
              <a:t> </a:t>
            </a:r>
            <a:endParaRPr lang="ru-RU" altLang="ru-RU" sz="2000" smtClean="0">
              <a:solidFill>
                <a:srgbClr val="9900CC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25" indent="-255588" algn="ctr" eaLnBrk="1" hangingPunct="1">
              <a:buFontTx/>
              <a:buNone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</a:rPr>
              <a:t>  </a:t>
            </a:r>
          </a:p>
          <a:p>
            <a:pPr marL="365125" indent="-255588"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«</a:t>
            </a:r>
            <a:r>
              <a:rPr lang="ru-RU" sz="4000" b="1" dirty="0" err="1" smtClean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Здоровьесберегающие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marL="365125" indent="-255588"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технологии в детском саду в </a:t>
            </a:r>
            <a:r>
              <a:rPr lang="ru-RU" sz="4000" b="1" dirty="0" err="1" smtClean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соответсвие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 с ФГОС ДОО»</a:t>
            </a:r>
            <a:endParaRPr lang="ru-RU" sz="4000" b="1" dirty="0" smtClean="0">
              <a:solidFill>
                <a:srgbClr val="33CC33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23850" y="4581525"/>
            <a:ext cx="84963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dirty="0">
                <a:solidFill>
                  <a:srgbClr val="FF0066"/>
                </a:solidFill>
              </a:rPr>
              <a:t>подготовила воспитатель:</a:t>
            </a:r>
          </a:p>
          <a:p>
            <a:pPr algn="r" eaLnBrk="1" hangingPunct="1">
              <a:defRPr/>
            </a:pPr>
            <a:r>
              <a:rPr lang="ru-RU" sz="3200" b="1" dirty="0" err="1">
                <a:solidFill>
                  <a:srgbClr val="FF0066"/>
                </a:solidFill>
              </a:rPr>
              <a:t>Семенистик</a:t>
            </a:r>
            <a:r>
              <a:rPr lang="ru-RU" sz="3200" b="1" dirty="0">
                <a:solidFill>
                  <a:srgbClr val="FF0066"/>
                </a:solidFill>
              </a:rPr>
              <a:t> Е.А.</a:t>
            </a:r>
          </a:p>
          <a:p>
            <a:pPr algn="r" eaLnBrk="1" hangingPunct="1">
              <a:defRPr/>
            </a:pPr>
            <a:endParaRPr lang="ru-RU" sz="3200" b="1" i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147050" cy="8651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sz="4400" b="1" i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en-US" sz="4400" b="1" i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sz="4400" b="1" i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en-US" sz="4400" b="1" i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</a:rPr>
              <a:t>Релаксация</a:t>
            </a:r>
          </a:p>
        </p:txBody>
      </p:sp>
      <p:sp>
        <p:nvSpPr>
          <p:cNvPr id="14340" name="Rectangle 6"/>
          <p:cNvSpPr>
            <a:spLocks noGrp="1"/>
          </p:cNvSpPr>
          <p:nvPr>
            <p:ph sz="half" idx="4294967295"/>
          </p:nvPr>
        </p:nvSpPr>
        <p:spPr>
          <a:xfrm>
            <a:off x="323850" y="1628775"/>
            <a:ext cx="6840538" cy="475297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9900"/>
                </a:solidFill>
                <a:latin typeface="Times New Roman" pitchFamily="18" charset="0"/>
              </a:rPr>
              <a:t>Учит детей расслабляться</a:t>
            </a:r>
          </a:p>
          <a:p>
            <a:r>
              <a:rPr lang="ru-RU" altLang="ru-RU" sz="2800" b="1" smtClean="0">
                <a:solidFill>
                  <a:srgbClr val="009900"/>
                </a:solidFill>
                <a:latin typeface="Times New Roman" pitchFamily="18" charset="0"/>
              </a:rPr>
              <a:t>Способствует концентрации внимания</a:t>
            </a:r>
          </a:p>
          <a:p>
            <a:r>
              <a:rPr lang="ru-RU" altLang="ru-RU" sz="2800" b="1" smtClean="0">
                <a:solidFill>
                  <a:srgbClr val="009900"/>
                </a:solidFill>
                <a:latin typeface="Times New Roman" pitchFamily="18" charset="0"/>
              </a:rPr>
              <a:t>Помогает снять напряжение</a:t>
            </a:r>
          </a:p>
          <a:p>
            <a:r>
              <a:rPr lang="ru-RU" altLang="ru-RU" sz="2800" b="1" smtClean="0">
                <a:solidFill>
                  <a:srgbClr val="009900"/>
                </a:solidFill>
                <a:latin typeface="Times New Roman" pitchFamily="18" charset="0"/>
              </a:rPr>
              <a:t> Снимает возбуждение</a:t>
            </a:r>
          </a:p>
          <a:p>
            <a:endParaRPr lang="ru-RU" altLang="ru-RU" sz="2800" b="1" i="1" smtClean="0">
              <a:solidFill>
                <a:srgbClr val="9900CC"/>
              </a:solidFill>
              <a:latin typeface="Times New Roman" pitchFamily="18" charset="0"/>
            </a:endParaRPr>
          </a:p>
          <a:p>
            <a:endParaRPr lang="ru-RU" altLang="ru-RU" sz="2800" b="1" i="1" smtClean="0">
              <a:solidFill>
                <a:srgbClr val="99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075612" cy="936625"/>
          </a:xfrm>
        </p:spPr>
        <p:txBody>
          <a:bodyPr/>
          <a:lstStyle/>
          <a:p>
            <a:pPr algn="ctr" eaLnBrk="1" hangingPunct="1"/>
            <a:r>
              <a:rPr lang="ru-RU" altLang="ru-RU" sz="4400" b="1" smtClean="0">
                <a:solidFill>
                  <a:srgbClr val="3333FF"/>
                </a:solidFill>
                <a:latin typeface="Times New Roman" pitchFamily="18" charset="0"/>
              </a:rPr>
              <a:t>Музыкотерапия</a:t>
            </a:r>
          </a:p>
        </p:txBody>
      </p:sp>
      <p:sp>
        <p:nvSpPr>
          <p:cNvPr id="15364" name="Rectangle 8"/>
          <p:cNvSpPr>
            <a:spLocks noGrp="1"/>
          </p:cNvSpPr>
          <p:nvPr>
            <p:ph sz="half" idx="4294967295"/>
          </p:nvPr>
        </p:nvSpPr>
        <p:spPr>
          <a:xfrm>
            <a:off x="179388" y="1935163"/>
            <a:ext cx="7632700" cy="4389437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09900"/>
                </a:solidFill>
                <a:latin typeface="Times New Roman" pitchFamily="18" charset="0"/>
              </a:rPr>
              <a:t>Повышает иммунитет детей</a:t>
            </a:r>
          </a:p>
          <a:p>
            <a:r>
              <a:rPr lang="ru-RU" altLang="ru-RU" sz="2800" b="1" smtClean="0">
                <a:solidFill>
                  <a:srgbClr val="009900"/>
                </a:solidFill>
                <a:latin typeface="Times New Roman" pitchFamily="18" charset="0"/>
              </a:rPr>
              <a:t>Снимает напряжение и раздражительность</a:t>
            </a:r>
          </a:p>
          <a:p>
            <a:r>
              <a:rPr lang="ru-RU" altLang="ru-RU" sz="2800" b="1" smtClean="0">
                <a:solidFill>
                  <a:srgbClr val="009900"/>
                </a:solidFill>
                <a:latin typeface="Times New Roman" pitchFamily="18" charset="0"/>
              </a:rPr>
              <a:t>Снимает головную боль</a:t>
            </a:r>
          </a:p>
          <a:p>
            <a:r>
              <a:rPr lang="ru-RU" altLang="ru-RU" sz="2800" b="1" smtClean="0">
                <a:solidFill>
                  <a:srgbClr val="009900"/>
                </a:solidFill>
                <a:latin typeface="Times New Roman" pitchFamily="18" charset="0"/>
              </a:rPr>
              <a:t>Восстанавливает спокойное дыхание</a:t>
            </a:r>
          </a:p>
          <a:p>
            <a:endParaRPr lang="ru-RU" altLang="ru-RU" sz="28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altLang="ru-RU" sz="2800" b="1" i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10" descr="http://st3.flashrolls.net/wallpaper/9d6/e972c725c58b051fbfb7b5261903763b_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175453" y="2591072"/>
            <a:ext cx="2793094" cy="1675856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0960" tIns="60960" rIns="60960" bIns="60960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6392" name="Прямоугольник 9"/>
          <p:cNvSpPr>
            <a:spLocks noChangeArrowheads="1"/>
          </p:cNvSpPr>
          <p:nvPr/>
        </p:nvSpPr>
        <p:spPr bwMode="auto">
          <a:xfrm>
            <a:off x="755650" y="188913"/>
            <a:ext cx="5813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>
                <a:latin typeface="Times New Roman" pitchFamily="18" charset="0"/>
              </a:rPr>
              <a:t>Перспектива в работе с родителями</a:t>
            </a:r>
            <a:endParaRPr lang="ru-RU" sz="2400"/>
          </a:p>
        </p:txBody>
      </p:sp>
      <p:grpSp>
        <p:nvGrpSpPr>
          <p:cNvPr id="5" name="Группа 11"/>
          <p:cNvGrpSpPr/>
          <p:nvPr/>
        </p:nvGrpSpPr>
        <p:grpSpPr>
          <a:xfrm>
            <a:off x="1427588" y="969778"/>
            <a:ext cx="3004757" cy="1341984"/>
            <a:chOff x="1248725" y="1525"/>
            <a:chExt cx="2793094" cy="167585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5" name="Прямоугольник 24"/>
            <p:cNvSpPr/>
            <p:nvPr/>
          </p:nvSpPr>
          <p:spPr>
            <a:xfrm>
              <a:off x="1248725" y="1525"/>
              <a:ext cx="2793094" cy="16758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Овал 25"/>
            <p:cNvSpPr/>
            <p:nvPr/>
          </p:nvSpPr>
          <p:spPr>
            <a:xfrm>
              <a:off x="1248725" y="1525"/>
              <a:ext cx="2793094" cy="16758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ln/>
                  <a:solidFill>
                    <a:schemeClr val="tx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Проводить совместные мероприятия: «Дней Здоровья»,  праздников, субботников</a:t>
              </a:r>
              <a:endParaRPr lang="ru-RU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Группа 12"/>
          <p:cNvGrpSpPr/>
          <p:nvPr/>
        </p:nvGrpSpPr>
        <p:grpSpPr>
          <a:xfrm>
            <a:off x="4499992" y="0"/>
            <a:ext cx="4032448" cy="2852936"/>
            <a:chOff x="4321129" y="-888250"/>
            <a:chExt cx="2906047" cy="256563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3" name="Прямоугольник 22"/>
            <p:cNvSpPr/>
            <p:nvPr/>
          </p:nvSpPr>
          <p:spPr>
            <a:xfrm>
              <a:off x="4321129" y="1525"/>
              <a:ext cx="2793094" cy="1675856"/>
            </a:xfrm>
            <a:prstGeom prst="ellipse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4321129" y="-888250"/>
              <a:ext cx="2906047" cy="2565631"/>
            </a:xfrm>
            <a:prstGeom prst="ellipse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 dirty="0">
                <a:ln/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 dirty="0">
                <a:ln/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 dirty="0">
                <a:ln/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ln/>
                  <a:solidFill>
                    <a:schemeClr val="tx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Для обогащения родителей знаниями о ребенке разработать серию семинаров практикумов «Давайте узнавать ребенка вместе» с привлечением специалистов</a:t>
              </a:r>
              <a:r>
                <a:rPr lang="ru-RU" sz="1600" dirty="0">
                  <a:ln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 </a:t>
              </a:r>
              <a:endParaRPr lang="ru-RU" sz="1600" dirty="0"/>
            </a:p>
          </p:txBody>
        </p:sp>
      </p:grpSp>
      <p:grpSp>
        <p:nvGrpSpPr>
          <p:cNvPr id="7" name="Группа 13"/>
          <p:cNvGrpSpPr/>
          <p:nvPr/>
        </p:nvGrpSpPr>
        <p:grpSpPr>
          <a:xfrm>
            <a:off x="467544" y="2924944"/>
            <a:ext cx="3964801" cy="1341984"/>
            <a:chOff x="1248725" y="1956691"/>
            <a:chExt cx="2793094" cy="167585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1" name="Прямоугольник 20"/>
            <p:cNvSpPr/>
            <p:nvPr/>
          </p:nvSpPr>
          <p:spPr>
            <a:xfrm>
              <a:off x="1248725" y="1956691"/>
              <a:ext cx="2793094" cy="16758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Прямоугольник 21"/>
            <p:cNvSpPr/>
            <p:nvPr/>
          </p:nvSpPr>
          <p:spPr>
            <a:xfrm>
              <a:off x="1248725" y="1956691"/>
              <a:ext cx="2793094" cy="167585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ln/>
                  <a:solidFill>
                    <a:schemeClr val="tx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Организовывать новую форму работы с родителями – дни семейных увлечений «Что умею сам – научу детей» (в вечернее время). </a:t>
              </a:r>
              <a:endParaRPr lang="ru-RU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Группа 14"/>
          <p:cNvGrpSpPr/>
          <p:nvPr/>
        </p:nvGrpSpPr>
        <p:grpSpPr>
          <a:xfrm>
            <a:off x="4499992" y="2924944"/>
            <a:ext cx="3960440" cy="1341984"/>
            <a:chOff x="4321129" y="1956691"/>
            <a:chExt cx="2793094" cy="167585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9" name="Прямоугольник 18"/>
            <p:cNvSpPr/>
            <p:nvPr/>
          </p:nvSpPr>
          <p:spPr>
            <a:xfrm>
              <a:off x="4321129" y="1956691"/>
              <a:ext cx="2793094" cy="1675856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4321129" y="1956691"/>
              <a:ext cx="2793094" cy="1675856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ln/>
                  <a:solidFill>
                    <a:schemeClr val="tx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Посещение родителями занятий </a:t>
              </a:r>
              <a:r>
                <a:rPr lang="ru-RU" sz="1600" dirty="0" err="1">
                  <a:ln/>
                  <a:solidFill>
                    <a:schemeClr val="tx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валеологической</a:t>
              </a:r>
              <a:r>
                <a:rPr lang="ru-RU" sz="1600" dirty="0">
                  <a:ln/>
                  <a:solidFill>
                    <a:schemeClr val="tx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направленности, с целью педагогической пропаганды здорового образа жизни</a:t>
              </a:r>
              <a:r>
                <a:rPr lang="ru-RU" sz="1600" dirty="0">
                  <a:ln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 </a:t>
              </a:r>
              <a:endParaRPr lang="ru-RU" sz="1600" dirty="0"/>
            </a:p>
          </p:txBody>
        </p:sp>
      </p:grpSp>
      <p:grpSp>
        <p:nvGrpSpPr>
          <p:cNvPr id="11" name="Группа 15"/>
          <p:cNvGrpSpPr/>
          <p:nvPr/>
        </p:nvGrpSpPr>
        <p:grpSpPr>
          <a:xfrm>
            <a:off x="2963790" y="4880110"/>
            <a:ext cx="3984474" cy="1341984"/>
            <a:chOff x="2784927" y="3911857"/>
            <a:chExt cx="2793094" cy="167585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2784927" y="3911857"/>
              <a:ext cx="2793094" cy="1675856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784927" y="3911857"/>
              <a:ext cx="2793094" cy="1675856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ln/>
                  <a:solidFill>
                    <a:schemeClr val="tx1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Вовлечение родителей в инновационный педагогический процесс, консультации, беседы,  родительские клубы и т.д</a:t>
              </a:r>
              <a:endParaRPr lang="ru-RU" sz="1600" dirty="0">
                <a:ln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 advClick="0" advTm="2000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" descr="http://st3.flashrolls.net/wallpaper/9d6/e972c725c58b051fbfb7b5261903763b_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8"/>
          <p:cNvSpPr>
            <a:spLocks noGrp="1"/>
          </p:cNvSpPr>
          <p:nvPr>
            <p:ph sz="half" idx="4294967295"/>
          </p:nvPr>
        </p:nvSpPr>
        <p:spPr>
          <a:xfrm>
            <a:off x="179388" y="3789363"/>
            <a:ext cx="1008062" cy="3068637"/>
          </a:xfrm>
        </p:spPr>
        <p:txBody>
          <a:bodyPr/>
          <a:lstStyle/>
          <a:p>
            <a:r>
              <a:rPr lang="ru-RU" altLang="ru-RU" sz="2800" b="1" i="1" smtClean="0">
                <a:solidFill>
                  <a:srgbClr val="FF0000"/>
                </a:solidFill>
                <a:latin typeface="Times New Roman" pitchFamily="18" charset="0"/>
              </a:rPr>
              <a:t>Снимает</a:t>
            </a:r>
          </a:p>
          <a:p>
            <a:endParaRPr lang="ru-RU" altLang="ru-RU" sz="28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altLang="ru-RU" sz="2800" b="1" i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13" name="Прямоугольник 3"/>
          <p:cNvSpPr>
            <a:spLocks noGrp="1" noChangeArrowheads="1"/>
          </p:cNvSpPr>
          <p:nvPr>
            <p:ph type="title"/>
          </p:nvPr>
        </p:nvSpPr>
        <p:spPr>
          <a:xfrm>
            <a:off x="490538" y="473075"/>
            <a:ext cx="8316912" cy="723900"/>
          </a:xfrm>
          <a:noFill/>
        </p:spPr>
        <p:txBody>
          <a:bodyPr wrap="none">
            <a:spAutoFit/>
          </a:bodyPr>
          <a:lstStyle/>
          <a:p>
            <a:pPr indent="38100" algn="ctr"/>
            <a:r>
              <a:rPr lang="ru-RU" altLang="ru-RU" sz="4400" b="1" i="1" smtClean="0">
                <a:solidFill>
                  <a:schemeClr val="tx1"/>
                </a:solidFill>
                <a:latin typeface="Times New Roman" pitchFamily="18" charset="0"/>
              </a:rPr>
              <a:t>Перспектива в работе с детьми</a:t>
            </a:r>
            <a:r>
              <a:rPr lang="ru-RU" altLang="ru-RU" sz="4400" b="1" i="1" smtClean="0">
                <a:solidFill>
                  <a:schemeClr val="accent2"/>
                </a:solidFill>
                <a:latin typeface="Times New Roman" pitchFamily="18" charset="0"/>
              </a:rPr>
              <a:t>.</a:t>
            </a:r>
            <a:endParaRPr lang="ru-RU" altLang="ru-RU" sz="4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395536" y="4221088"/>
            <a:ext cx="720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alt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4294967295"/>
          </p:nvPr>
        </p:nvGraphicFramePr>
        <p:xfrm>
          <a:off x="323850" y="1268761"/>
          <a:ext cx="8362950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/>
          </p:cNvSpPr>
          <p:nvPr>
            <p:ph type="title"/>
          </p:nvPr>
        </p:nvSpPr>
        <p:spPr>
          <a:xfrm>
            <a:off x="179388" y="188913"/>
            <a:ext cx="8964612" cy="6264275"/>
          </a:xfrm>
        </p:spPr>
        <p:txBody>
          <a:bodyPr/>
          <a:lstStyle/>
          <a:p>
            <a:pPr algn="ctr"/>
            <a:r>
              <a:rPr lang="ru-RU" altLang="ru-RU" sz="4000" b="1" i="1" smtClean="0">
                <a:solidFill>
                  <a:srgbClr val="D60093"/>
                </a:solidFill>
                <a:latin typeface="Times New Roman" pitchFamily="18" charset="0"/>
              </a:rPr>
              <a:t>.</a:t>
            </a:r>
            <a:br>
              <a:rPr lang="ru-RU" altLang="ru-RU" sz="4000" b="1" i="1" smtClean="0">
                <a:solidFill>
                  <a:srgbClr val="D60093"/>
                </a:solidFill>
                <a:latin typeface="Times New Roman" pitchFamily="18" charset="0"/>
              </a:rPr>
            </a:br>
            <a:endParaRPr lang="ru-RU" altLang="ru-RU" sz="4000" b="1" i="1" smtClean="0">
              <a:solidFill>
                <a:srgbClr val="D60093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88" y="571500"/>
            <a:ext cx="37147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8437" name="Группа 4"/>
          <p:cNvGrpSpPr>
            <a:grpSpLocks/>
          </p:cNvGrpSpPr>
          <p:nvPr/>
        </p:nvGrpSpPr>
        <p:grpSpPr bwMode="auto">
          <a:xfrm>
            <a:off x="3786188" y="2643188"/>
            <a:ext cx="1903412" cy="1501775"/>
            <a:chOff x="3929048" y="2143150"/>
            <a:chExt cx="1502419" cy="1502419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929048" y="2143150"/>
              <a:ext cx="1502419" cy="150241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4149587" y="2363907"/>
              <a:ext cx="1061342" cy="106090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050" tIns="19050" rIns="19050" bIns="19050" spcCol="1270" anchor="ctr"/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Воспитатель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438" name="Группа 7"/>
          <p:cNvGrpSpPr>
            <a:grpSpLocks/>
          </p:cNvGrpSpPr>
          <p:nvPr/>
        </p:nvGrpSpPr>
        <p:grpSpPr bwMode="auto">
          <a:xfrm rot="-615656">
            <a:off x="5397500" y="2417763"/>
            <a:ext cx="720725" cy="511175"/>
            <a:chOff x="5596077" y="1983356"/>
            <a:chExt cx="771820" cy="510822"/>
          </a:xfrm>
        </p:grpSpPr>
        <p:sp>
          <p:nvSpPr>
            <p:cNvPr id="9" name="Стрелка вправо 8"/>
            <p:cNvSpPr/>
            <p:nvPr/>
          </p:nvSpPr>
          <p:spPr>
            <a:xfrm rot="19996123">
              <a:off x="5596077" y="1983356"/>
              <a:ext cx="771820" cy="510822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227471"/>
                <a:satOff val="-938"/>
                <a:lumOff val="-197"/>
                <a:alphaOff val="0"/>
              </a:schemeClr>
            </a:fillRef>
            <a:effectRef idx="0">
              <a:schemeClr val="accent3">
                <a:hueOff val="-227471"/>
                <a:satOff val="-938"/>
                <a:lumOff val="-19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трелка вправо 4"/>
            <p:cNvSpPr/>
            <p:nvPr/>
          </p:nvSpPr>
          <p:spPr>
            <a:xfrm rot="19996123">
              <a:off x="5596255" y="2096162"/>
              <a:ext cx="618816" cy="3061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200"/>
            </a:p>
          </p:txBody>
        </p:sp>
      </p:grpSp>
      <p:grpSp>
        <p:nvGrpSpPr>
          <p:cNvPr id="18439" name="Группа 10"/>
          <p:cNvGrpSpPr>
            <a:grpSpLocks/>
          </p:cNvGrpSpPr>
          <p:nvPr/>
        </p:nvGrpSpPr>
        <p:grpSpPr bwMode="auto">
          <a:xfrm>
            <a:off x="5572125" y="3786188"/>
            <a:ext cx="744538" cy="509587"/>
            <a:chOff x="5624796" y="3203690"/>
            <a:chExt cx="745124" cy="510822"/>
          </a:xfrm>
        </p:grpSpPr>
        <p:sp>
          <p:nvSpPr>
            <p:cNvPr id="12" name="Стрелка вправо 11"/>
            <p:cNvSpPr/>
            <p:nvPr/>
          </p:nvSpPr>
          <p:spPr>
            <a:xfrm rot="1392509">
              <a:off x="5624796" y="3203690"/>
              <a:ext cx="745124" cy="510822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454943"/>
                <a:satOff val="-1876"/>
                <a:lumOff val="-393"/>
                <a:alphaOff val="0"/>
              </a:schemeClr>
            </a:fillRef>
            <a:effectRef idx="0">
              <a:schemeClr val="accent3">
                <a:hueOff val="-454943"/>
                <a:satOff val="-1876"/>
                <a:lumOff val="-39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трелка вправо 4"/>
            <p:cNvSpPr/>
            <p:nvPr/>
          </p:nvSpPr>
          <p:spPr>
            <a:xfrm rot="1392509">
              <a:off x="5631151" y="3275300"/>
              <a:ext cx="591015" cy="3071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200"/>
            </a:p>
          </p:txBody>
        </p:sp>
      </p:grpSp>
      <p:grpSp>
        <p:nvGrpSpPr>
          <p:cNvPr id="18440" name="Группа 19"/>
          <p:cNvGrpSpPr>
            <a:grpSpLocks/>
          </p:cNvGrpSpPr>
          <p:nvPr/>
        </p:nvGrpSpPr>
        <p:grpSpPr bwMode="auto">
          <a:xfrm rot="1045263">
            <a:off x="3357563" y="2357438"/>
            <a:ext cx="731837" cy="511175"/>
            <a:chOff x="2824285" y="1971356"/>
            <a:chExt cx="886556" cy="510822"/>
          </a:xfrm>
        </p:grpSpPr>
        <p:sp>
          <p:nvSpPr>
            <p:cNvPr id="21" name="Стрелка вправо 20"/>
            <p:cNvSpPr/>
            <p:nvPr/>
          </p:nvSpPr>
          <p:spPr>
            <a:xfrm rot="12317632">
              <a:off x="2824285" y="1971356"/>
              <a:ext cx="886556" cy="510822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1137357"/>
                <a:satOff val="-4689"/>
                <a:lumOff val="-983"/>
                <a:alphaOff val="0"/>
              </a:schemeClr>
            </a:fillRef>
            <a:effectRef idx="0">
              <a:schemeClr val="accent3">
                <a:hueOff val="-1137357"/>
                <a:satOff val="-4689"/>
                <a:lumOff val="-9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трелка вправо 4"/>
            <p:cNvSpPr/>
            <p:nvPr/>
          </p:nvSpPr>
          <p:spPr>
            <a:xfrm rot="23117632">
              <a:off x="2954424" y="2102303"/>
              <a:ext cx="732708" cy="306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200"/>
            </a:p>
          </p:txBody>
        </p:sp>
      </p:grpSp>
      <p:grpSp>
        <p:nvGrpSpPr>
          <p:cNvPr id="18441" name="Группа 22"/>
          <p:cNvGrpSpPr>
            <a:grpSpLocks/>
          </p:cNvGrpSpPr>
          <p:nvPr/>
        </p:nvGrpSpPr>
        <p:grpSpPr bwMode="auto">
          <a:xfrm>
            <a:off x="3059113" y="3933825"/>
            <a:ext cx="901700" cy="509588"/>
            <a:chOff x="2813462" y="3331343"/>
            <a:chExt cx="901567" cy="510822"/>
          </a:xfrm>
        </p:grpSpPr>
        <p:sp>
          <p:nvSpPr>
            <p:cNvPr id="24" name="Стрелка вправо 23"/>
            <p:cNvSpPr/>
            <p:nvPr/>
          </p:nvSpPr>
          <p:spPr>
            <a:xfrm rot="9236551">
              <a:off x="2813462" y="3331343"/>
              <a:ext cx="901567" cy="510822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909886"/>
                <a:satOff val="-3751"/>
                <a:lumOff val="-786"/>
                <a:alphaOff val="0"/>
              </a:schemeClr>
            </a:fillRef>
            <a:effectRef idx="0">
              <a:schemeClr val="accent3">
                <a:hueOff val="-909886"/>
                <a:satOff val="-3751"/>
                <a:lumOff val="-7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Стрелка вправо 4"/>
            <p:cNvSpPr/>
            <p:nvPr/>
          </p:nvSpPr>
          <p:spPr>
            <a:xfrm rot="20036551">
              <a:off x="2959490" y="3399771"/>
              <a:ext cx="747602" cy="3071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200"/>
            </a:p>
          </p:txBody>
        </p:sp>
      </p:grpSp>
      <p:grpSp>
        <p:nvGrpSpPr>
          <p:cNvPr id="18442" name="Группа 28"/>
          <p:cNvGrpSpPr>
            <a:grpSpLocks/>
          </p:cNvGrpSpPr>
          <p:nvPr/>
        </p:nvGrpSpPr>
        <p:grpSpPr bwMode="auto">
          <a:xfrm>
            <a:off x="5429250" y="428625"/>
            <a:ext cx="3384550" cy="2159000"/>
            <a:chOff x="5493850" y="-365053"/>
            <a:chExt cx="3851211" cy="2542776"/>
          </a:xfrm>
        </p:grpSpPr>
        <p:sp>
          <p:nvSpPr>
            <p:cNvPr id="30" name="Овал 29"/>
            <p:cNvSpPr/>
            <p:nvPr/>
          </p:nvSpPr>
          <p:spPr>
            <a:xfrm>
              <a:off x="5493850" y="-365053"/>
              <a:ext cx="3851211" cy="2542776"/>
            </a:xfrm>
            <a:prstGeom prst="round2Diag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227471"/>
                <a:satOff val="-938"/>
                <a:lumOff val="-197"/>
                <a:alphaOff val="0"/>
              </a:schemeClr>
            </a:fillRef>
            <a:effectRef idx="0">
              <a:schemeClr val="accent3">
                <a:hueOff val="-227471"/>
                <a:satOff val="-938"/>
                <a:lumOff val="-19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Овал 4"/>
            <p:cNvSpPr/>
            <p:nvPr/>
          </p:nvSpPr>
          <p:spPr>
            <a:xfrm>
              <a:off x="5493850" y="66846"/>
              <a:ext cx="3600124" cy="1884646"/>
            </a:xfrm>
            <a:prstGeom prst="round2Diag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>
                <a:latin typeface="Times New Roman" pitchFamily="18" charset="0"/>
                <a:cs typeface="Times New Roman" pitchFamily="18" charset="0"/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/>
            </a:p>
          </p:txBody>
        </p:sp>
      </p:grpSp>
      <p:sp>
        <p:nvSpPr>
          <p:cNvPr id="34" name="Овал 4"/>
          <p:cNvSpPr/>
          <p:nvPr/>
        </p:nvSpPr>
        <p:spPr bwMode="auto">
          <a:xfrm>
            <a:off x="3348038" y="5380038"/>
            <a:ext cx="3009900" cy="14779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2860" tIns="22860" rIns="22860" bIns="2286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endParaRPr lang="ru-RU" dirty="0"/>
          </a:p>
        </p:txBody>
      </p:sp>
      <p:grpSp>
        <p:nvGrpSpPr>
          <p:cNvPr id="18444" name="Группа 61"/>
          <p:cNvGrpSpPr>
            <a:grpSpLocks/>
          </p:cNvGrpSpPr>
          <p:nvPr/>
        </p:nvGrpSpPr>
        <p:grpSpPr bwMode="auto">
          <a:xfrm>
            <a:off x="714375" y="428625"/>
            <a:ext cx="3455988" cy="2093913"/>
            <a:chOff x="285719" y="714377"/>
            <a:chExt cx="2501288" cy="1388566"/>
          </a:xfrm>
        </p:grpSpPr>
        <p:sp>
          <p:nvSpPr>
            <p:cNvPr id="63" name="Прямоугольник с одним скругленным углом 62"/>
            <p:cNvSpPr/>
            <p:nvPr/>
          </p:nvSpPr>
          <p:spPr>
            <a:xfrm>
              <a:off x="285719" y="714377"/>
              <a:ext cx="2501288" cy="1388566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1137357"/>
                <a:satOff val="-4689"/>
                <a:lumOff val="-983"/>
                <a:alphaOff val="0"/>
              </a:schemeClr>
            </a:fillRef>
            <a:effectRef idx="0">
              <a:schemeClr val="accent3">
                <a:hueOff val="-1137357"/>
                <a:satOff val="-4689"/>
                <a:lumOff val="-9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4" name="Овал 4"/>
            <p:cNvSpPr/>
            <p:nvPr/>
          </p:nvSpPr>
          <p:spPr>
            <a:xfrm>
              <a:off x="652238" y="917556"/>
              <a:ext cx="1649908" cy="982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Старший воспитатель</a:t>
              </a:r>
              <a:endPara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-педсоветы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-консультации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-семинары-практикумы</a:t>
              </a:r>
              <a:endParaRPr lang="ru-RU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445" name="Группа 65"/>
          <p:cNvGrpSpPr>
            <a:grpSpLocks/>
          </p:cNvGrpSpPr>
          <p:nvPr/>
        </p:nvGrpSpPr>
        <p:grpSpPr bwMode="auto">
          <a:xfrm>
            <a:off x="0" y="3716338"/>
            <a:ext cx="3321050" cy="2068512"/>
            <a:chOff x="214286" y="3714782"/>
            <a:chExt cx="2572097" cy="1468961"/>
          </a:xfrm>
        </p:grpSpPr>
        <p:sp>
          <p:nvSpPr>
            <p:cNvPr id="67" name="Овал 66"/>
            <p:cNvSpPr/>
            <p:nvPr/>
          </p:nvSpPr>
          <p:spPr>
            <a:xfrm>
              <a:off x="214286" y="3714782"/>
              <a:ext cx="2572097" cy="1468961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909886"/>
                <a:satOff val="-3751"/>
                <a:lumOff val="-786"/>
                <a:alphaOff val="0"/>
              </a:schemeClr>
            </a:fillRef>
            <a:effectRef idx="0">
              <a:schemeClr val="accent3">
                <a:hueOff val="-909886"/>
                <a:satOff val="-3751"/>
                <a:lumOff val="-7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8" name="Овал 4"/>
            <p:cNvSpPr/>
            <p:nvPr/>
          </p:nvSpPr>
          <p:spPr>
            <a:xfrm>
              <a:off x="590511" y="4170239"/>
              <a:ext cx="1819648" cy="798177"/>
            </a:xfrm>
            <a:prstGeom prst="round1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320" tIns="20320" rIns="20320" bIns="2032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Медицинская служба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Aldhabi" pitchFamily="2" charset="-78"/>
                </a:rPr>
                <a:t>-диагностика заболеваемости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Aldhabi" pitchFamily="2" charset="-78"/>
                </a:rPr>
                <a:t>-обследование физического развития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Aldhabi" pitchFamily="2" charset="-78"/>
                </a:rPr>
                <a:t>-наблюдение за проведением  физ. занятий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Aldhabi" pitchFamily="2" charset="-78"/>
                </a:rPr>
                <a:t>-санитарный контроль</a:t>
              </a:r>
            </a:p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8446" name="TextBox 43"/>
          <p:cNvSpPr txBox="1">
            <a:spLocks noChangeArrowheads="1"/>
          </p:cNvSpPr>
          <p:nvPr/>
        </p:nvSpPr>
        <p:spPr bwMode="auto">
          <a:xfrm>
            <a:off x="5929313" y="714375"/>
            <a:ext cx="3071812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latin typeface="Times New Roman" pitchFamily="18" charset="0"/>
              </a:rPr>
              <a:t>Учитель-логопед</a:t>
            </a:r>
          </a:p>
          <a:p>
            <a:r>
              <a:rPr lang="ru-RU" altLang="ru-RU" sz="1600">
                <a:latin typeface="Times New Roman" pitchFamily="18" charset="0"/>
              </a:rPr>
              <a:t>-релаксация</a:t>
            </a:r>
          </a:p>
          <a:p>
            <a:r>
              <a:rPr lang="ru-RU" altLang="ru-RU" sz="1600">
                <a:latin typeface="Times New Roman" pitchFamily="18" charset="0"/>
              </a:rPr>
              <a:t>-дыхательная гимнастика</a:t>
            </a:r>
          </a:p>
          <a:p>
            <a:r>
              <a:rPr lang="ru-RU" altLang="ru-RU" sz="1600">
                <a:latin typeface="Times New Roman" pitchFamily="18" charset="0"/>
              </a:rPr>
              <a:t>-пальчиковая гимнастика</a:t>
            </a:r>
          </a:p>
          <a:p>
            <a:r>
              <a:rPr lang="ru-RU" altLang="ru-RU" sz="1600">
                <a:latin typeface="Times New Roman" pitchFamily="18" charset="0"/>
              </a:rPr>
              <a:t>-логоритмика</a:t>
            </a:r>
          </a:p>
          <a:p>
            <a:r>
              <a:rPr lang="ru-RU" altLang="ru-RU" sz="1600">
                <a:latin typeface="Times New Roman" pitchFamily="18" charset="0"/>
              </a:rPr>
              <a:t>-психогимнастика</a:t>
            </a:r>
          </a:p>
          <a:p>
            <a:endParaRPr lang="ru-RU" alt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33450" y="-184150"/>
            <a:ext cx="7561263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Взаимодействие с педагогами.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8448" name="Группа 31"/>
          <p:cNvGrpSpPr>
            <a:grpSpLocks/>
          </p:cNvGrpSpPr>
          <p:nvPr/>
        </p:nvGrpSpPr>
        <p:grpSpPr bwMode="auto">
          <a:xfrm>
            <a:off x="6227763" y="3644900"/>
            <a:ext cx="3071812" cy="1925638"/>
            <a:chOff x="7088819" y="3429030"/>
            <a:chExt cx="1848128" cy="1505815"/>
          </a:xfrm>
        </p:grpSpPr>
        <p:sp>
          <p:nvSpPr>
            <p:cNvPr id="36" name="Прямоугольник с двумя скругленными противолежащими углами 35"/>
            <p:cNvSpPr/>
            <p:nvPr/>
          </p:nvSpPr>
          <p:spPr>
            <a:xfrm>
              <a:off x="7101235" y="3429030"/>
              <a:ext cx="1835712" cy="1505815"/>
            </a:xfrm>
            <a:prstGeom prst="round2Diag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454943"/>
                <a:satOff val="-1876"/>
                <a:lumOff val="-393"/>
                <a:alphaOff val="0"/>
              </a:schemeClr>
            </a:fillRef>
            <a:effectRef idx="0">
              <a:schemeClr val="accent3">
                <a:hueOff val="-454943"/>
                <a:satOff val="-1876"/>
                <a:lumOff val="-39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Овал 4"/>
            <p:cNvSpPr/>
            <p:nvPr/>
          </p:nvSpPr>
          <p:spPr>
            <a:xfrm>
              <a:off x="7088819" y="3779104"/>
              <a:ext cx="1848128" cy="11557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Музыкальный руководитель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-утренняя гимнастика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-физ. занятия    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-музыкально-дидактические игры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-ритмические игры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-музыкотерапия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-</a:t>
              </a:r>
              <a:endParaRPr lang="ru-RU" dirty="0"/>
            </a:p>
          </p:txBody>
        </p:sp>
      </p:grp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3143250" y="571500"/>
            <a:ext cx="2530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b="1">
                <a:latin typeface="Times New Roman" pitchFamily="18" charset="0"/>
              </a:rPr>
              <a:t>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</a:rPr>
              <a:t>Диагностика.</a:t>
            </a:r>
            <a:endParaRPr lang="ru-RU" altLang="ru-RU" sz="240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9144000" y="6021288"/>
          <a:ext cx="180528" cy="45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684213" y="188913"/>
            <a:ext cx="7581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/>
              <a:t>                                Педагогическая диагностика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/>
          </p:cNvSpPr>
          <p:nvPr>
            <p:ph type="title"/>
          </p:nvPr>
        </p:nvSpPr>
        <p:spPr>
          <a:xfrm>
            <a:off x="250825" y="260350"/>
            <a:ext cx="8642350" cy="6192838"/>
          </a:xfrm>
        </p:spPr>
        <p:txBody>
          <a:bodyPr/>
          <a:lstStyle/>
          <a:p>
            <a:pPr algn="ctr"/>
            <a:r>
              <a:rPr lang="ru-RU" sz="3200" b="1" smtClean="0">
                <a:latin typeface="Constantia" pitchFamily="18" charset="0"/>
              </a:rPr>
              <a:t>Использование здоровьесберегающих технологий в дошкольном учреждении имеет огромное значение в процессе оптимизации двигательной активности, способствует разностороннему развитию, укреплению здоровья детей и овладению навыками самооздоровления. </a:t>
            </a:r>
            <a:br>
              <a:rPr lang="ru-RU" sz="3200" b="1" smtClean="0">
                <a:latin typeface="Constantia" pitchFamily="18" charset="0"/>
              </a:rPr>
            </a:br>
            <a:r>
              <a:rPr lang="ru-RU" sz="3200" b="1" smtClean="0">
                <a:latin typeface="Constantia" pitchFamily="18" charset="0"/>
              </a:rPr>
              <a:t>Поэтому в ДОУ необходим поиск, изучение и внедрение эффективных технологий и методик оздоровления </a:t>
            </a:r>
            <a:r>
              <a:rPr lang="ru-RU" altLang="ru-RU" sz="3200" b="1" i="1" smtClean="0">
                <a:solidFill>
                  <a:srgbClr val="D60093"/>
                </a:solidFill>
                <a:latin typeface="Times New Roman" pitchFamily="18" charset="0"/>
              </a:rPr>
              <a:t/>
            </a:r>
            <a:br>
              <a:rPr lang="ru-RU" altLang="ru-RU" sz="3200" b="1" i="1" smtClean="0">
                <a:solidFill>
                  <a:srgbClr val="D60093"/>
                </a:solidFill>
                <a:latin typeface="Times New Roman" pitchFamily="18" charset="0"/>
              </a:rPr>
            </a:br>
            <a:endParaRPr lang="ru-RU" altLang="ru-RU" sz="3200" b="1" i="1" smtClean="0">
              <a:solidFill>
                <a:srgbClr val="D6009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836613"/>
            <a:ext cx="7772400" cy="4968875"/>
          </a:xfrm>
        </p:spPr>
        <p:txBody>
          <a:bodyPr/>
          <a:lstStyle/>
          <a:p>
            <a:pPr lvl="1" algn="ctr">
              <a:buFontTx/>
              <a:buNone/>
              <a:defRPr/>
            </a:pPr>
            <a:r>
              <a:rPr lang="ru-RU" altLang="ru-RU" sz="3600" b="1" dirty="0" smtClean="0">
                <a:solidFill>
                  <a:srgbClr val="006600"/>
                </a:solidFill>
              </a:rPr>
              <a:t>« Забота о здоровье —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 </a:t>
            </a:r>
          </a:p>
          <a:p>
            <a:pPr lvl="1" algn="ctr">
              <a:buFontTx/>
              <a:buNone/>
              <a:defRPr/>
            </a:pPr>
            <a:r>
              <a:rPr lang="ru-RU" altLang="ru-RU" sz="3600" b="1" dirty="0" smtClean="0">
                <a:solidFill>
                  <a:srgbClr val="0000FF"/>
                </a:solidFill>
                <a:latin typeface="Arial Black" pitchFamily="34" charset="0"/>
              </a:rPr>
              <a:t>                                                         </a:t>
            </a:r>
            <a:r>
              <a:rPr lang="ru-RU" altLang="ru-RU" sz="1050" b="1" dirty="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altLang="ru-RU" sz="1050" b="1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1050" b="1" dirty="0" smtClean="0">
                <a:solidFill>
                  <a:srgbClr val="009900"/>
                </a:solidFill>
                <a:latin typeface="Arial Black" pitchFamily="34" charset="0"/>
              </a:rPr>
              <a:t>                                                                                                      </a:t>
            </a:r>
            <a:r>
              <a:rPr lang="ru-RU" altLang="ru-RU" sz="3600" b="1" dirty="0" smtClean="0">
                <a:solidFill>
                  <a:srgbClr val="009900"/>
                </a:solidFill>
                <a:latin typeface="Arial Black" pitchFamily="34" charset="0"/>
              </a:rPr>
              <a:t>Сухомлинский В.А,</a:t>
            </a:r>
          </a:p>
          <a:p>
            <a:pPr lvl="1" algn="ctr" eaLnBrk="1" hangingPunct="1">
              <a:buFontTx/>
              <a:buNone/>
              <a:defRPr/>
            </a:pPr>
            <a:endParaRPr lang="ru-RU" altLang="ru-RU" sz="3600" b="1" i="1" dirty="0" smtClean="0">
              <a:solidFill>
                <a:srgbClr val="3333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b="1" smtClean="0">
              <a:solidFill>
                <a:srgbClr val="9900CC"/>
              </a:solidFill>
              <a:latin typeface="Arial Black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 smtClean="0">
                <a:solidFill>
                  <a:srgbClr val="009900"/>
                </a:solidFill>
                <a:latin typeface="Times New Roman" pitchFamily="18" charset="0"/>
              </a:rPr>
              <a:t>Здоровьесберегающая технология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smtClean="0"/>
              <a:t>Задачи здоровьесберегающих технологий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b="1" smtClean="0">
                <a:solidFill>
                  <a:srgbClr val="009900"/>
                </a:solidFill>
              </a:rPr>
              <a:t>сохранение здоровья детей и повышение   </a:t>
            </a:r>
            <a:br>
              <a:rPr lang="ru-RU" b="1" smtClean="0">
                <a:solidFill>
                  <a:srgbClr val="009900"/>
                </a:solidFill>
              </a:rPr>
            </a:br>
            <a:r>
              <a:rPr lang="ru-RU" b="1" smtClean="0">
                <a:solidFill>
                  <a:srgbClr val="009900"/>
                </a:solidFill>
              </a:rPr>
              <a:t>    двигательной активности и умственной </a:t>
            </a:r>
            <a:br>
              <a:rPr lang="ru-RU" b="1" smtClean="0">
                <a:solidFill>
                  <a:srgbClr val="009900"/>
                </a:solidFill>
              </a:rPr>
            </a:br>
            <a:r>
              <a:rPr lang="ru-RU" b="1" smtClean="0">
                <a:solidFill>
                  <a:srgbClr val="009900"/>
                </a:solidFill>
              </a:rPr>
              <a:t>     работоспособности </a:t>
            </a:r>
            <a:r>
              <a:rPr lang="ru-RU" sz="2400" b="1" smtClean="0">
                <a:solidFill>
                  <a:srgbClr val="009900"/>
                </a:solidFill>
              </a:rPr>
              <a:t/>
            </a:r>
            <a:br>
              <a:rPr lang="ru-RU" sz="2400" b="1" smtClean="0">
                <a:solidFill>
                  <a:srgbClr val="009900"/>
                </a:solidFill>
              </a:rPr>
            </a:br>
            <a:endParaRPr lang="ru-RU" sz="2400" b="1" smtClean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b="1" smtClean="0">
                <a:solidFill>
                  <a:srgbClr val="009900"/>
                </a:solidFill>
              </a:rPr>
              <a:t>создание положительного эмоционального </a:t>
            </a:r>
            <a:br>
              <a:rPr lang="ru-RU" b="1" smtClean="0">
                <a:solidFill>
                  <a:srgbClr val="009900"/>
                </a:solidFill>
              </a:rPr>
            </a:br>
            <a:r>
              <a:rPr lang="ru-RU" b="1" smtClean="0">
                <a:solidFill>
                  <a:srgbClr val="009900"/>
                </a:solidFill>
              </a:rPr>
              <a:t>    настроя и снятие психоэмоционального </a:t>
            </a:r>
            <a:br>
              <a:rPr lang="ru-RU" b="1" smtClean="0">
                <a:solidFill>
                  <a:srgbClr val="009900"/>
                </a:solidFill>
              </a:rPr>
            </a:br>
            <a:r>
              <a:rPr lang="ru-RU" b="1" smtClean="0">
                <a:solidFill>
                  <a:srgbClr val="009900"/>
                </a:solidFill>
              </a:rPr>
              <a:t>    напряжения</a:t>
            </a:r>
            <a:r>
              <a:rPr lang="ru-RU" sz="2400" b="1" smtClean="0">
                <a:solidFill>
                  <a:srgbClr val="009900"/>
                </a:solidFill>
              </a:rPr>
              <a:t/>
            </a:r>
            <a:br>
              <a:rPr lang="ru-RU" sz="2400" b="1" smtClean="0">
                <a:solidFill>
                  <a:srgbClr val="009900"/>
                </a:solidFill>
              </a:rPr>
            </a:br>
            <a:endParaRPr lang="ru-RU" sz="2400" b="1" smtClean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b="1" smtClean="0">
                <a:solidFill>
                  <a:srgbClr val="009900"/>
                </a:solidFill>
              </a:rPr>
              <a:t>создание адекватных условий для развития, </a:t>
            </a:r>
            <a:br>
              <a:rPr lang="ru-RU" b="1" smtClean="0">
                <a:solidFill>
                  <a:srgbClr val="009900"/>
                </a:solidFill>
              </a:rPr>
            </a:br>
            <a:r>
              <a:rPr lang="ru-RU" b="1" smtClean="0">
                <a:solidFill>
                  <a:srgbClr val="009900"/>
                </a:solidFill>
              </a:rPr>
              <a:t>    обучения, оздоровления детей</a:t>
            </a:r>
          </a:p>
          <a:p>
            <a:endParaRPr lang="ru-RU" smtClean="0"/>
          </a:p>
        </p:txBody>
      </p:sp>
    </p:spTree>
  </p:cSld>
  <p:clrMapOvr>
    <a:masterClrMapping/>
  </p:clrMapOvr>
  <p:transition spd="slow" advClick="0" advTm="2000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006600"/>
                </a:solidFill>
                <a:latin typeface="Constantia" pitchFamily="18" charset="0"/>
              </a:rPr>
              <a:t>Виды здоровьесберегающих </a:t>
            </a:r>
            <a:br>
              <a:rPr lang="ru-RU" sz="3600" b="1" smtClean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3600" b="1" smtClean="0">
                <a:solidFill>
                  <a:srgbClr val="006600"/>
                </a:solidFill>
                <a:latin typeface="Constantia" pitchFamily="18" charset="0"/>
              </a:rPr>
              <a:t>технологий в ДОУ</a:t>
            </a:r>
            <a:endParaRPr lang="ru-RU" sz="3600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9900"/>
                </a:solidFill>
              </a:rPr>
              <a:t>медико-профuлактические;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9900"/>
                </a:solidFill>
              </a:rPr>
              <a:t>физкультурно-оздоровительные; 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9900"/>
                </a:solidFill>
              </a:rPr>
              <a:t>технологии обеспечения социально-</a:t>
            </a:r>
            <a:br>
              <a:rPr lang="ru-RU" sz="2400" b="1" smtClean="0">
                <a:solidFill>
                  <a:srgbClr val="009900"/>
                </a:solidFill>
              </a:rPr>
            </a:br>
            <a:r>
              <a:rPr lang="ru-RU" sz="2400" b="1" smtClean="0">
                <a:solidFill>
                  <a:srgbClr val="009900"/>
                </a:solidFill>
              </a:rPr>
              <a:t>    психологического благополучия ребенка; 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9900"/>
                </a:solidFill>
              </a:rPr>
              <a:t>здоровьесбережения и здоровьеобогащения </a:t>
            </a:r>
            <a:br>
              <a:rPr lang="ru-RU" sz="2400" b="1" smtClean="0">
                <a:solidFill>
                  <a:srgbClr val="009900"/>
                </a:solidFill>
              </a:rPr>
            </a:br>
            <a:r>
              <a:rPr lang="ru-RU" sz="2400" b="1" smtClean="0">
                <a:solidFill>
                  <a:srgbClr val="009900"/>
                </a:solidFill>
              </a:rPr>
              <a:t>    педагогов дошкольного образования; 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9900"/>
                </a:solidFill>
              </a:rPr>
              <a:t>здоровьесберегающие образовательные </a:t>
            </a:r>
            <a:br>
              <a:rPr lang="ru-RU" sz="2400" b="1" smtClean="0">
                <a:solidFill>
                  <a:srgbClr val="009900"/>
                </a:solidFill>
              </a:rPr>
            </a:br>
            <a:r>
              <a:rPr lang="ru-RU" sz="2400" b="1" smtClean="0">
                <a:solidFill>
                  <a:srgbClr val="009900"/>
                </a:solidFill>
              </a:rPr>
              <a:t>    технологии в детском саду; 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9900"/>
                </a:solidFill>
              </a:rPr>
              <a:t>технологии валеологического просвещения </a:t>
            </a:r>
            <a:r>
              <a:rPr lang="ru-RU" sz="2800" b="1" smtClean="0">
                <a:solidFill>
                  <a:srgbClr val="009900"/>
                </a:solidFill>
              </a:rPr>
              <a:t/>
            </a:r>
            <a:br>
              <a:rPr lang="ru-RU" sz="2800" b="1" smtClean="0">
                <a:solidFill>
                  <a:srgbClr val="009900"/>
                </a:solidFill>
              </a:rPr>
            </a:br>
            <a:r>
              <a:rPr lang="ru-RU" sz="2800" b="1" smtClean="0">
                <a:solidFill>
                  <a:srgbClr val="009900"/>
                </a:solidFill>
              </a:rPr>
              <a:t>    </a:t>
            </a:r>
            <a:r>
              <a:rPr lang="ru-RU" sz="2400" b="1" smtClean="0">
                <a:solidFill>
                  <a:srgbClr val="009900"/>
                </a:solidFill>
              </a:rPr>
              <a:t>родителей</a:t>
            </a:r>
            <a:r>
              <a:rPr lang="ru-RU" sz="2800" b="1" smtClean="0">
                <a:solidFill>
                  <a:srgbClr val="009900"/>
                </a:solidFill>
              </a:rPr>
              <a:t>.</a:t>
            </a:r>
          </a:p>
          <a:p>
            <a:endParaRPr lang="ru-RU" smtClean="0"/>
          </a:p>
        </p:txBody>
      </p:sp>
    </p:spTree>
  </p:cSld>
  <p:clrMapOvr>
    <a:masterClrMapping/>
  </p:clrMapOvr>
  <p:transition spd="slow" advClick="0" advTm="2000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3" name="Picture 2" descr="C:\Documents and Settings\User\Рабочий стол\вся фигня\2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1403350" y="1412875"/>
            <a:ext cx="6553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solidFill>
                  <a:srgbClr val="006600"/>
                </a:solidFill>
                <a:latin typeface="Comic Sans MS" pitchFamily="66" charset="0"/>
              </a:rPr>
              <a:t>Формы организации </a:t>
            </a:r>
          </a:p>
          <a:p>
            <a:pPr algn="ctr"/>
            <a:r>
              <a:rPr lang="ru-RU" altLang="ru-RU" sz="4000" b="1">
                <a:solidFill>
                  <a:srgbClr val="006600"/>
                </a:solidFill>
                <a:latin typeface="Comic Sans MS" pitchFamily="66" charset="0"/>
              </a:rPr>
              <a:t>здоровьесберегающей работы</a:t>
            </a:r>
          </a:p>
        </p:txBody>
      </p:sp>
    </p:spTree>
  </p:cSld>
  <p:clrMapOvr>
    <a:masterClrMapping/>
  </p:clrMapOvr>
  <p:transition spd="slow" advClick="0" advTm="2000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altLang="ru-RU" sz="4000" b="1" smtClean="0">
                <a:solidFill>
                  <a:srgbClr val="0000FF"/>
                </a:solidFill>
                <a:latin typeface="Times New Roman" pitchFamily="18" charset="0"/>
              </a:rPr>
              <a:t>Гимнастика пальчиковая</a:t>
            </a:r>
            <a:r>
              <a:rPr lang="ru-RU" altLang="ru-RU" sz="4000" b="1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4000" b="1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altLang="ru-RU" sz="2900" b="1" smtClean="0">
              <a:solidFill>
                <a:srgbClr val="9900CC"/>
              </a:solidFill>
              <a:latin typeface="Times New Roman" pitchFamily="18" charset="0"/>
            </a:endParaRPr>
          </a:p>
        </p:txBody>
      </p:sp>
      <p:sp>
        <p:nvSpPr>
          <p:cNvPr id="11268" name="Rectangle 8"/>
          <p:cNvSpPr>
            <a:spLocks noGrp="1"/>
          </p:cNvSpPr>
          <p:nvPr>
            <p:ph sz="half" idx="1"/>
          </p:nvPr>
        </p:nvSpPr>
        <p:spPr>
          <a:xfrm>
            <a:off x="457200" y="6165850"/>
            <a:ext cx="46038" cy="158750"/>
          </a:xfrm>
        </p:spPr>
        <p:txBody>
          <a:bodyPr/>
          <a:lstStyle/>
          <a:p>
            <a:endParaRPr lang="ru-RU" altLang="ru-RU" sz="2200" smtClean="0"/>
          </a:p>
        </p:txBody>
      </p:sp>
      <p:sp>
        <p:nvSpPr>
          <p:cNvPr id="11269" name="Rectangle 9"/>
          <p:cNvSpPr>
            <a:spLocks noGrp="1"/>
          </p:cNvSpPr>
          <p:nvPr>
            <p:ph sz="half" idx="2"/>
          </p:nvPr>
        </p:nvSpPr>
        <p:spPr>
          <a:xfrm>
            <a:off x="1116013" y="1935163"/>
            <a:ext cx="7570787" cy="4389437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Способствует овладению навыкам мелкой моторики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Помогает развивать речь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Повышает работоспособность коры головного мозга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Развивает психические способности: мышление, память, воображение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Снимает тревожность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Дыхательная гимнастика </a:t>
            </a:r>
            <a:b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</a:br>
            <a:endParaRPr lang="ru-RU" sz="4000" b="1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2292" name="Rectangle 16"/>
          <p:cNvSpPr>
            <a:spLocks noGrp="1"/>
          </p:cNvSpPr>
          <p:nvPr>
            <p:ph sz="half" idx="4294967295"/>
          </p:nvPr>
        </p:nvSpPr>
        <p:spPr>
          <a:xfrm>
            <a:off x="0" y="1341438"/>
            <a:ext cx="7885113" cy="4964112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Положительно влияет на обменные процессы, играющие важную роль в кровоснабжении, в том числе и легочной ткани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 Улучшает дренажную функцию бронхов; - восстанавливает нарушенное носовое дыхание 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Способствует восстановлению нормального крово - и лимфоснабжения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 Повышает общую сопротивляемость организма 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859712" cy="71913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Гимнастика для глаз</a:t>
            </a:r>
          </a:p>
        </p:txBody>
      </p:sp>
      <p:sp>
        <p:nvSpPr>
          <p:cNvPr id="13316" name="Rectangle 7"/>
          <p:cNvSpPr>
            <a:spLocks noGrp="1"/>
          </p:cNvSpPr>
          <p:nvPr>
            <p:ph sz="half" idx="4294967295"/>
          </p:nvPr>
        </p:nvSpPr>
        <p:spPr>
          <a:xfrm>
            <a:off x="1763713" y="1935163"/>
            <a:ext cx="6923087" cy="4389437"/>
          </a:xfrm>
        </p:spPr>
        <p:txBody>
          <a:bodyPr/>
          <a:lstStyle/>
          <a:p>
            <a:r>
              <a:rPr lang="ru-RU" altLang="ru-RU" sz="2200" b="1" i="1" smtClean="0">
                <a:solidFill>
                  <a:srgbClr val="D60093"/>
                </a:solidFill>
                <a:latin typeface="Times New Roman" pitchFamily="18" charset="0"/>
              </a:rPr>
              <a:t> </a:t>
            </a:r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Улучшает циркуляцию крови и внутриглазной жидкости глаз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 Укрепляет мышцы глаз</a:t>
            </a:r>
          </a:p>
          <a:p>
            <a:r>
              <a:rPr lang="ru-RU" altLang="ru-RU" sz="2400" b="1" smtClean="0">
                <a:solidFill>
                  <a:srgbClr val="009900"/>
                </a:solidFill>
                <a:latin typeface="Times New Roman" pitchFamily="18" charset="0"/>
              </a:rPr>
              <a:t> Улучшает аккомодацию (это способность глаза человека к хорошему качеству зрения на разных расстояниях) 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1220</TotalTime>
  <Words>573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</vt:lpstr>
      <vt:lpstr>Слайд 2</vt:lpstr>
      <vt:lpstr>Слайд 3</vt:lpstr>
      <vt:lpstr>Задачи здоровьесберегающих технологий</vt:lpstr>
      <vt:lpstr>Виды здоровьесберегающих  технологий в ДОУ</vt:lpstr>
      <vt:lpstr>Слайд 6</vt:lpstr>
      <vt:lpstr>Гимнастика пальчиковая </vt:lpstr>
      <vt:lpstr>Дыхательная гимнастика  </vt:lpstr>
      <vt:lpstr> Гимнастика для глаз</vt:lpstr>
      <vt:lpstr>    Релаксация</vt:lpstr>
      <vt:lpstr>Музыкотерапия</vt:lpstr>
      <vt:lpstr>Слайд 12</vt:lpstr>
      <vt:lpstr>Перспектива в работе с детьми.</vt:lpstr>
      <vt:lpstr>. </vt:lpstr>
      <vt:lpstr>Слайд 15</vt:lpstr>
      <vt:lpstr>Использование здоровьесберегающих технологий в дошкольном учреждении имеет огромное значение в процессе оптимизации двигательной активности, способствует разностороннему развитию, укреплению здоровья детей и овладению навыками самооздоровления.  Поэтому в ДОУ необходим поиск, изучение и внедрение эффективных технологий и методик оздоровления  </vt:lpstr>
      <vt:lpstr>Спасибо за внимание!</vt:lpstr>
    </vt:vector>
  </TitlesOfParts>
  <Company>boy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Title Here…</dc:title>
  <dc:creator>side</dc:creator>
  <cp:lastModifiedBy>Елена</cp:lastModifiedBy>
  <cp:revision>70</cp:revision>
  <dcterms:created xsi:type="dcterms:W3CDTF">2008-05-28T10:20:44Z</dcterms:created>
  <dcterms:modified xsi:type="dcterms:W3CDTF">2020-11-08T13:46:38Z</dcterms:modified>
</cp:coreProperties>
</file>