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19"/>
  </p:notesMasterIdLst>
  <p:sldIdLst>
    <p:sldId id="258" r:id="rId2"/>
    <p:sldId id="257" r:id="rId3"/>
    <p:sldId id="269" r:id="rId4"/>
    <p:sldId id="285" r:id="rId5"/>
    <p:sldId id="270" r:id="rId6"/>
    <p:sldId id="273" r:id="rId7"/>
    <p:sldId id="308" r:id="rId8"/>
    <p:sldId id="259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306" r:id="rId1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0" autoAdjust="0"/>
    <p:restoredTop sz="95289" autoAdjust="0"/>
  </p:normalViewPr>
  <p:slideViewPr>
    <p:cSldViewPr>
      <p:cViewPr varScale="1">
        <p:scale>
          <a:sx n="70" d="100"/>
          <a:sy n="70" d="100"/>
        </p:scale>
        <p:origin x="120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6000300B-4435-4FD4-81DC-5B157B3082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46730B9-7D57-4B5B-AE39-DCF8FB8337D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87DC315-8A47-41F0-8A11-FF60F5E180C2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xmlns="" id="{4AB6FC20-09BF-4F41-92E2-819831C85B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xmlns="" id="{8E969395-69B0-466D-923B-B2E476C3E0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D6BFA35-AF5C-4F4E-8CB8-A9E23F1A9A4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AFE1A01-34BC-4A87-A735-D1C8942693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28CAE63-8083-4F5F-9A39-ABE6BF42AC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3057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>
            <a:extLst>
              <a:ext uri="{FF2B5EF4-FFF2-40B4-BE49-F238E27FC236}">
                <a16:creationId xmlns:a16="http://schemas.microsoft.com/office/drawing/2014/main" xmlns="" id="{09FF84BB-2764-4893-B9CC-695D5E1943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>
            <a:extLst>
              <a:ext uri="{FF2B5EF4-FFF2-40B4-BE49-F238E27FC236}">
                <a16:creationId xmlns:a16="http://schemas.microsoft.com/office/drawing/2014/main" xmlns="" id="{A77718A8-F15F-4BE7-BA59-4BC83CB43E8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7412" name="Номер слайда 3">
            <a:extLst>
              <a:ext uri="{FF2B5EF4-FFF2-40B4-BE49-F238E27FC236}">
                <a16:creationId xmlns:a16="http://schemas.microsoft.com/office/drawing/2014/main" xmlns="" id="{2D0379E6-F1C3-4F10-B7F8-AE608B6C78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fld id="{48CEFCC3-641C-460D-A2FA-A9961BDFFE57}" type="slidenum">
              <a:rPr lang="ru-RU" altLang="ru-RU" smtClean="0">
                <a:latin typeface="Calibri" panose="020F0502020204030204" pitchFamily="34" charset="0"/>
              </a:rPr>
              <a:pPr/>
              <a:t>8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956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B7D1B6-9631-4AE3-A82A-E184C3C6262D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4A86C-59AA-4A27-BE28-C80E5135944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6667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CEA10-FAFB-434E-81DB-470ADDBBDB67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7CAC57-935A-4032-B51E-705316FDCEF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6284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CEA10-FAFB-434E-81DB-470ADDBBDB67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7CAC57-935A-4032-B51E-705316FDCEF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3201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CEA10-FAFB-434E-81DB-470ADDBBDB67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7CAC57-935A-4032-B51E-705316FDCEF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4639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CEA10-FAFB-434E-81DB-470ADDBBDB67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7CAC57-935A-4032-B51E-705316FDCEF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8661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CEA10-FAFB-434E-81DB-470ADDBBDB67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7CAC57-935A-4032-B51E-705316FDCEF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7928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95ACD5-DF97-45C7-A34C-F5557421DC91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2A7A99-2A6D-4199-80C6-569F953EFF0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8886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D9D041-000F-46F6-ADAD-494CFC5795B3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74F88B-D62E-4421-96DE-001B20C1D1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4618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E16425-76D2-4B89-9BD3-3E3532107AF0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7E2977-7C41-46A9-9E4B-765B4C1F9A4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7132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ECC891-C8BB-4048-BECD-2DD497C82687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A85A0-165D-48CC-A0DD-6DE3FAF5017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5482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2E4363-6C36-4315-BFAA-70C85985802F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450C19-022A-4A3B-9D23-08435330D88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064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11EAFD-0EB0-47C5-A4A0-37C695CDB51A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921E3B-B11E-47C3-8917-933FF670167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445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AB1C88-DA9F-45DF-A824-D46B685A2093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300A40-899E-48CB-B9DC-B321114C92A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5447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8CF43F-21D2-4D49-AB9B-2459575F61BE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6348B-27BC-44DB-B720-BB01BD0695E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9082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FF1C17-D08E-47E4-98D2-8548709203C1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DF1D8-766A-4F16-B6EA-D04BC237DAC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239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79BE9C-90A8-4F02-AD92-2726FDB13F92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8D5DB3-A9E7-4983-811D-736B7CFBE9C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0949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DBCEA10-FAFB-434E-81DB-470ADDBBDB67}" type="datetimeFigureOut">
              <a:rPr lang="ru-RU" smtClean="0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897CAC57-935A-4032-B51E-705316FDCEF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794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  <p:sldLayoutId id="2147483872" r:id="rId13"/>
    <p:sldLayoutId id="2147483873" r:id="rId14"/>
    <p:sldLayoutId id="2147483874" r:id="rId15"/>
    <p:sldLayoutId id="214748387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xmlns="" id="{FDB93DAD-AA71-41F4-B516-992C38E13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6338"/>
            <a:ext cx="3603625" cy="248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CB9903C1-C23C-45BC-97B5-6E7CB12F9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4438" y="274638"/>
            <a:ext cx="7720012" cy="1143000"/>
          </a:xfrm>
        </p:spPr>
        <p:txBody>
          <a:bodyPr>
            <a:normAutofit/>
          </a:bodyPr>
          <a:lstStyle/>
          <a:p>
            <a:pPr marL="80963" algn="ctr" eaLnBrk="1" hangingPunct="1">
              <a:buFont typeface="Wingdings 2" panose="05020102010507070707" pitchFamily="18" charset="2"/>
              <a:buNone/>
              <a:defRPr/>
            </a:pPr>
            <a:endParaRPr lang="ru-RU" altLang="ru-RU" sz="4000" b="1" i="1" dirty="0">
              <a:solidFill>
                <a:schemeClr val="tx2"/>
              </a:solidFill>
              <a:latin typeface="Georgia" panose="02040502050405020303" pitchFamily="18" charset="0"/>
            </a:endParaRPr>
          </a:p>
        </p:txBody>
      </p:sp>
      <p:sp>
        <p:nvSpPr>
          <p:cNvPr id="9220" name="Объект 3">
            <a:extLst>
              <a:ext uri="{FF2B5EF4-FFF2-40B4-BE49-F238E27FC236}">
                <a16:creationId xmlns:a16="http://schemas.microsoft.com/office/drawing/2014/main" xmlns="" id="{EF328AD9-FA85-41AE-B918-8DC44D6F7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4438" y="1447800"/>
            <a:ext cx="7720012" cy="512445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endParaRPr lang="ru-RU" altLang="ru-RU" sz="2800" i="1" dirty="0">
              <a:solidFill>
                <a:schemeClr val="tx2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Georgia" panose="02040502050405020303" pitchFamily="18" charset="0"/>
              <a:ea typeface="+mj-ea"/>
              <a:cs typeface="+mj-cs"/>
            </a:endParaRPr>
          </a:p>
          <a:p>
            <a:pPr>
              <a:defRPr/>
            </a:pPr>
            <a:r>
              <a:rPr lang="ru-RU" sz="3600" dirty="0"/>
              <a:t>Жанровые формы публицистики: репортаж, тематическая статья, очерк</a:t>
            </a:r>
            <a:endParaRPr lang="ru-RU" altLang="ru-RU" sz="3600" dirty="0"/>
          </a:p>
          <a:p>
            <a:pPr marL="0" indent="0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endParaRPr lang="ru-RU" altLang="ru-RU" sz="2400" dirty="0"/>
          </a:p>
          <a:p>
            <a:pPr marL="0" indent="0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endParaRPr lang="ru-RU" altLang="ru-RU" sz="2400" dirty="0"/>
          </a:p>
          <a:p>
            <a:pPr marL="0" indent="0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r>
              <a:rPr lang="ru-RU" altLang="ru-RU" sz="2400" dirty="0" smtClean="0"/>
              <a:t>                                                                                       </a:t>
            </a:r>
            <a:endParaRPr lang="ru-RU" alt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898825-CFA3-4A8E-9D23-16C04164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6600" b="1" dirty="0">
                <a:latin typeface="Georgia" panose="02040502050405020303" pitchFamily="18" charset="0"/>
              </a:rPr>
              <a:t>Пользуясь </a:t>
            </a:r>
            <a:r>
              <a:rPr lang="ru-RU" sz="6600" b="1" dirty="0" err="1">
                <a:latin typeface="Georgia" panose="02040502050405020303" pitchFamily="18" charset="0"/>
              </a:rPr>
              <a:t>памяткой,напишите</a:t>
            </a:r>
            <a:r>
              <a:rPr lang="ru-RU" sz="6600" b="1" dirty="0">
                <a:latin typeface="Georgia" panose="02040502050405020303" pitchFamily="18" charset="0"/>
              </a:rPr>
              <a:t> свой репортаж</a:t>
            </a:r>
          </a:p>
        </p:txBody>
      </p:sp>
      <p:sp>
        <p:nvSpPr>
          <p:cNvPr id="22531" name="Объект 4">
            <a:extLst>
              <a:ext uri="{FF2B5EF4-FFF2-40B4-BE49-F238E27FC236}">
                <a16:creationId xmlns:a16="http://schemas.microsoft.com/office/drawing/2014/main" xmlns="" id="{793BE0FC-5D15-4D7A-84CA-AD48494F1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dirty="0"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0323FD-A6DF-43DB-86DE-7767B0DD7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600" b="1" dirty="0">
                <a:latin typeface="Georgia" panose="02040502050405020303" pitchFamily="18" charset="0"/>
              </a:rPr>
              <a:t>Очерк  как  жанр  публицистики</a:t>
            </a:r>
          </a:p>
        </p:txBody>
      </p:sp>
      <p:sp>
        <p:nvSpPr>
          <p:cNvPr id="4" name="Rectangle 30">
            <a:extLst>
              <a:ext uri="{FF2B5EF4-FFF2-40B4-BE49-F238E27FC236}">
                <a16:creationId xmlns:a16="http://schemas.microsoft.com/office/drawing/2014/main" xmlns="" id="{90FBF7E7-E454-4AE7-8373-999F9E56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013" y="1125538"/>
            <a:ext cx="7499350" cy="6019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endParaRPr lang="ru-RU" altLang="ru-RU" sz="2800" b="1" i="1"/>
          </a:p>
          <a:p>
            <a:pPr eaLnBrk="1" hangingPunct="1">
              <a:lnSpc>
                <a:spcPct val="90000"/>
              </a:lnSpc>
            </a:pPr>
            <a:r>
              <a:rPr lang="ru-RU" altLang="ru-RU" sz="2800" b="1" i="1"/>
              <a:t>Очерк называют «королем» художественных жанров журналистики. Это, пожалуй, один из самых трудных жанров. Он требует от журналиста настоящего мастерства. В очерке сочетаются аналитическое и образное начало. Иными словами, поднимая какую-то проблему или создавая портрет какого-то человека, журналист, работающий в этом жанре, должен опираться не только на фактический материал, но и использовать художественные методы выразительности.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655FD8CD-973E-49B7-B40D-412527A8DD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altLang="ru-RU" sz="3600" b="1" dirty="0">
                <a:latin typeface="Georgia" panose="02040502050405020303" pitchFamily="18" charset="0"/>
              </a:rPr>
              <a:t>Существуют разные виды очерка: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2CDAEFDC-4A97-4D1A-95D1-1A227CEE8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550" y="1916113"/>
            <a:ext cx="7499350" cy="6583362"/>
          </a:xfrm>
        </p:spPr>
        <p:txBody>
          <a:bodyPr/>
          <a:lstStyle/>
          <a:p>
            <a:pPr eaLnBrk="1" hangingPunct="1"/>
            <a:endParaRPr lang="ru-RU" altLang="ru-RU" sz="4000"/>
          </a:p>
          <a:p>
            <a:pPr eaLnBrk="1" hangingPunct="1"/>
            <a:r>
              <a:rPr lang="ru-RU" altLang="ru-RU" sz="4000"/>
              <a:t>портретный</a:t>
            </a:r>
          </a:p>
          <a:p>
            <a:pPr eaLnBrk="1" hangingPunct="1"/>
            <a:r>
              <a:rPr lang="ru-RU" altLang="ru-RU" sz="4000"/>
              <a:t>проблемный</a:t>
            </a:r>
          </a:p>
          <a:p>
            <a:pPr eaLnBrk="1" hangingPunct="1"/>
            <a:r>
              <a:rPr lang="ru-RU" altLang="ru-RU" sz="4000"/>
              <a:t>путевой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E752E3D3-5003-466F-B65E-77F1A26A72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b="1" dirty="0">
                <a:latin typeface="Georgia" panose="02040502050405020303" pitchFamily="18" charset="0"/>
              </a:rPr>
              <a:t>Портретный очерк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71864D1E-C597-4EE8-B96E-7CD4053CB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b="1"/>
              <a:t>Это журналистское произведение, где        с помощью слов и словесных образов создается портрет человека. При этом рисуется духовный мир человека, особенности его характера, каких-либо биографических черт. Потому он и называется очерком, что очерчивает жизнь человека. Сегодня это самый распространенный вид очерка.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91817B96-9040-4DFB-BEE4-6B315E627D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b="1" dirty="0">
                <a:latin typeface="Georgia" panose="02040502050405020303" pitchFamily="18" charset="0"/>
              </a:rPr>
              <a:t>Проблемный очерк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E78D004E-2CDD-4CAE-A4CB-B326AD71C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ru-RU" altLang="ru-RU" sz="3600" b="1"/>
              <a:t>Это публицистическое осмысление какой-то серьезной проблемы. С помощью публицистических средств журналист в проблемном очерке исследует конфликтную ситуацию.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DC4B2AC1-2EDD-4D80-8971-AC4032DB14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3600" b="1" dirty="0">
                <a:latin typeface="Georgia" panose="02040502050405020303" pitchFamily="18" charset="0"/>
              </a:rPr>
              <a:t>Путевой очерк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5478DA3B-CF9D-40C9-A108-7D2850A04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100" y="1196975"/>
            <a:ext cx="7499350" cy="50514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sz="2800" b="1"/>
              <a:t>Это журналистский рассказ о поездках, встречах, путешествиях, это увиденные автором бытовые, социальные, природные сцены и явления, которое пропущены сквозь сито авторского «я», обработанные в его духовно-нравственном представлении.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/>
              <a:t>В центре путевого очерка люди, с которыми ты встречаешься на своем пути. Ты наблюдаешь за их характерами, а характер человека раскрывается в общественно значимых делах, конкретных поступках, напряженных, подчас конфликтных ситуациях, в эпизодах биографии, в мыслях, речи, внешнем портрете героя.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004D83-3E26-4D33-B1D0-4C4E212F5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dirty="0">
                <a:latin typeface="Georgia" panose="02040502050405020303" pitchFamily="18" charset="0"/>
              </a:rPr>
              <a:t>Композиция  очерка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58EACD7-FCD6-4BEC-AB4D-089CEA2DEDA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b="1" dirty="0"/>
              <a:t>Композиция очерка сложная. Она может включать в себя:</a:t>
            </a:r>
          </a:p>
          <a:p>
            <a:pPr eaLnBrk="1" hangingPunct="1">
              <a:defRPr/>
            </a:pPr>
            <a:r>
              <a:rPr lang="ru-RU" altLang="ru-RU" b="1" dirty="0"/>
              <a:t> воспоминания человека о прошлом, его прямую речь</a:t>
            </a:r>
          </a:p>
          <a:p>
            <a:pPr eaLnBrk="1" hangingPunct="1">
              <a:defRPr/>
            </a:pPr>
            <a:r>
              <a:rPr lang="ru-RU" altLang="ru-RU" b="1" dirty="0"/>
              <a:t>исторические факты, оценки экспертов</a:t>
            </a:r>
          </a:p>
          <a:p>
            <a:pPr marL="82550" indent="0" eaLnBrk="1" hangingPunct="1">
              <a:buFont typeface="Wingdings 2" panose="05020102010507070707" pitchFamily="18" charset="2"/>
              <a:buNone/>
              <a:defRPr/>
            </a:pPr>
            <a:r>
              <a:rPr lang="ru-RU" altLang="ru-RU" b="1" dirty="0"/>
              <a:t>   а     также    оценки друзей и коллег героя, которые  удалось собрать при подготовке к написанию материала.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A370C788-2E13-45E8-8112-2538E95E53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599" y="609600"/>
            <a:ext cx="6347713" cy="73116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4000" b="1" dirty="0">
                <a:latin typeface="Georgia" panose="02040502050405020303" pitchFamily="18" charset="0"/>
              </a:rPr>
              <a:t>Как написать настоящий очерк?</a:t>
            </a:r>
          </a:p>
        </p:txBody>
      </p:sp>
      <p:sp>
        <p:nvSpPr>
          <p:cNvPr id="38914" name="Объект 2">
            <a:extLst>
              <a:ext uri="{FF2B5EF4-FFF2-40B4-BE49-F238E27FC236}">
                <a16:creationId xmlns:a16="http://schemas.microsoft.com/office/drawing/2014/main" xmlns="" id="{8063F3DF-309B-4FD1-ACC5-832AE1EBB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100" y="2060848"/>
            <a:ext cx="7499350" cy="30969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удачном портретном очерке характер героя дается, как правило, в необычной ситуации. Поэтому для  автора очень важно найти такой «участок» на жизненном пути героя, который содержит какие-то трудности, драматические эпизоды, которые ему пришлось преодолевать. </a:t>
            </a:r>
          </a:p>
        </p:txBody>
      </p:sp>
      <p:sp>
        <p:nvSpPr>
          <p:cNvPr id="38916" name="Объект 2">
            <a:extLst>
              <a:ext uri="{FF2B5EF4-FFF2-40B4-BE49-F238E27FC236}">
                <a16:creationId xmlns:a16="http://schemas.microsoft.com/office/drawing/2014/main" xmlns="" id="{DE4C908A-115E-4A06-A72A-E80719EF989E}"/>
              </a:ext>
            </a:extLst>
          </p:cNvPr>
          <p:cNvSpPr txBox="1">
            <a:spLocks/>
          </p:cNvSpPr>
          <p:nvPr/>
        </p:nvSpPr>
        <p:spPr bwMode="auto">
          <a:xfrm>
            <a:off x="1435100" y="36449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82575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Ищите яркие слова, яркие образы, 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Боритесь со штампами. Для очерка – это злой враг. Говорите простым, но литературным языком. Перечитывайте предложения, переставляй слова, пока не услышишь музыку русского языка.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88DFFF-E477-4728-A546-00FF516BA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5875" y="360363"/>
            <a:ext cx="7553325" cy="1471612"/>
          </a:xfrm>
        </p:spPr>
        <p:txBody>
          <a:bodyPr/>
          <a:lstStyle/>
          <a:p>
            <a:pPr algn="ctr">
              <a:defRPr/>
            </a:pPr>
            <a:r>
              <a:rPr lang="ru-RU" sz="4000" dirty="0"/>
              <a:t>Жанровые формы публицистики</a:t>
            </a:r>
            <a:endParaRPr lang="ru-RU" sz="4000" b="1" dirty="0">
              <a:solidFill>
                <a:schemeClr val="tx2">
                  <a:satMod val="13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9298014B-B720-4B46-9F70-6DF588AB2940}"/>
              </a:ext>
            </a:extLst>
          </p:cNvPr>
          <p:cNvSpPr/>
          <p:nvPr/>
        </p:nvSpPr>
        <p:spPr>
          <a:xfrm>
            <a:off x="900113" y="2492375"/>
            <a:ext cx="3455987" cy="13684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Georgia" pitchFamily="18" charset="0"/>
              </a:rPr>
              <a:t>очерк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3DD76B1A-8C1B-4742-B64D-2506EDB832A7}"/>
              </a:ext>
            </a:extLst>
          </p:cNvPr>
          <p:cNvSpPr/>
          <p:nvPr/>
        </p:nvSpPr>
        <p:spPr>
          <a:xfrm>
            <a:off x="2051050" y="4338638"/>
            <a:ext cx="4249738" cy="1511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статья</a:t>
            </a:r>
            <a:endParaRPr lang="ru-RU" sz="36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69AA4017-7E61-43E3-8A3A-E4511DFBE9A1}"/>
              </a:ext>
            </a:extLst>
          </p:cNvPr>
          <p:cNvSpPr/>
          <p:nvPr/>
        </p:nvSpPr>
        <p:spPr>
          <a:xfrm>
            <a:off x="4932363" y="2924175"/>
            <a:ext cx="4103687" cy="12255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Georgia" pitchFamily="18" charset="0"/>
              </a:rPr>
              <a:t>репортаж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xmlns="" id="{D9BD739D-ABA2-4774-81C1-83DF82E91F45}"/>
              </a:ext>
            </a:extLst>
          </p:cNvPr>
          <p:cNvCxnSpPr/>
          <p:nvPr/>
        </p:nvCxnSpPr>
        <p:spPr>
          <a:xfrm flipH="1">
            <a:off x="3492500" y="1700213"/>
            <a:ext cx="684213" cy="79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xmlns="" id="{5DCAE550-E330-42E5-97D4-50B16E9EE8F1}"/>
              </a:ext>
            </a:extLst>
          </p:cNvPr>
          <p:cNvCxnSpPr/>
          <p:nvPr/>
        </p:nvCxnSpPr>
        <p:spPr>
          <a:xfrm flipH="1">
            <a:off x="4643438" y="1700213"/>
            <a:ext cx="73025" cy="2520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xmlns="" id="{49DE0528-CDFE-41FF-9069-A211A1612EB8}"/>
              </a:ext>
            </a:extLst>
          </p:cNvPr>
          <p:cNvCxnSpPr/>
          <p:nvPr/>
        </p:nvCxnSpPr>
        <p:spPr>
          <a:xfrm>
            <a:off x="5508625" y="1700213"/>
            <a:ext cx="1223963" cy="1152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066971-CEB9-46E7-B397-7771FCB72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42875"/>
            <a:ext cx="7858125" cy="1143000"/>
          </a:xfrm>
        </p:spPr>
        <p:txBody>
          <a:bodyPr/>
          <a:lstStyle/>
          <a:p>
            <a:pPr algn="ctr">
              <a:defRPr/>
            </a:pPr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Что такое репортаж?</a:t>
            </a:r>
          </a:p>
        </p:txBody>
      </p:sp>
      <p:sp>
        <p:nvSpPr>
          <p:cNvPr id="11267" name="Объект 2">
            <a:extLst>
              <a:ext uri="{FF2B5EF4-FFF2-40B4-BE49-F238E27FC236}">
                <a16:creationId xmlns:a16="http://schemas.microsoft.com/office/drawing/2014/main" xmlns="" id="{EC5D69AC-F88A-4B32-8CEE-3FF1A237C0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0" y="1285875"/>
            <a:ext cx="3657600" cy="4664075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/>
              <a:t>Если  мы  обратимся                  к  этимологии  слова,  то  узнаем,  что  слово  «репортаж» – это  русское  написание  французского  слова  </a:t>
            </a:r>
            <a:r>
              <a:rPr lang="en-US" altLang="ru-RU" b="1"/>
              <a:t>reportage</a:t>
            </a:r>
            <a:r>
              <a:rPr lang="ru-RU" altLang="ru-RU"/>
              <a:t>,</a:t>
            </a:r>
            <a:r>
              <a:rPr lang="ru-RU" altLang="ru-RU" b="1"/>
              <a:t>                   </a:t>
            </a:r>
            <a:r>
              <a:rPr lang="ru-RU" altLang="ru-RU"/>
              <a:t>которое  в  свою  очередь  произошло  от  английского  </a:t>
            </a:r>
            <a:r>
              <a:rPr lang="en-US" altLang="ru-RU" b="1"/>
              <a:t>report</a:t>
            </a:r>
            <a:r>
              <a:rPr lang="ru-RU" altLang="ru-RU" b="1"/>
              <a:t> </a:t>
            </a:r>
            <a:r>
              <a:rPr lang="ru-RU" altLang="ru-RU"/>
              <a:t>– сообщать,  докладывать.</a:t>
            </a:r>
          </a:p>
        </p:txBody>
      </p:sp>
      <p:sp>
        <p:nvSpPr>
          <p:cNvPr id="11268" name="Объект 6">
            <a:extLst>
              <a:ext uri="{FF2B5EF4-FFF2-40B4-BE49-F238E27FC236}">
                <a16:creationId xmlns:a16="http://schemas.microsoft.com/office/drawing/2014/main" xmlns="" id="{A05C4CBD-A7CB-44F1-A496-ECCE6B447C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00625" y="1500188"/>
            <a:ext cx="3657600" cy="4664075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  <a:defRPr/>
            </a:pPr>
            <a:r>
              <a:rPr lang="ru-RU" altLang="ru-RU" b="1" i="1" dirty="0"/>
              <a:t>«Репортаж – 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altLang="ru-RU" b="1" i="1" dirty="0"/>
              <a:t>это глаза и уши 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altLang="ru-RU" b="1" i="1" dirty="0"/>
              <a:t>читателя»</a:t>
            </a:r>
            <a:r>
              <a:rPr lang="ru-RU" altLang="ru-RU" i="1" dirty="0"/>
              <a:t>.</a:t>
            </a:r>
            <a:endParaRPr lang="ru-RU" altLang="ru-RU" b="1" i="1" dirty="0"/>
          </a:p>
          <a:p>
            <a:pPr algn="r">
              <a:buFont typeface="Wingdings 2" panose="05020102010507070707" pitchFamily="18" charset="2"/>
              <a:buNone/>
              <a:defRPr/>
            </a:pPr>
            <a:r>
              <a:rPr lang="ru-RU" altLang="ru-RU" i="1" dirty="0"/>
              <a:t>(Г.Я. </a:t>
            </a:r>
            <a:r>
              <a:rPr lang="ru-RU" altLang="ru-RU" i="1" dirty="0" err="1"/>
              <a:t>Солганик</a:t>
            </a:r>
            <a:r>
              <a:rPr lang="ru-RU" altLang="ru-RU" i="1" dirty="0"/>
              <a:t>)</a:t>
            </a:r>
          </a:p>
          <a:p>
            <a:pPr>
              <a:defRPr/>
            </a:pPr>
            <a:endParaRPr lang="ru-RU" altLang="ru-RU" b="1" i="1" dirty="0"/>
          </a:p>
          <a:p>
            <a:pPr marL="0" indent="0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endParaRPr lang="ru-RU" altLang="ru-RU" b="1" dirty="0"/>
          </a:p>
          <a:p>
            <a:pPr marL="0" indent="0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r>
              <a:rPr lang="ru-RU" altLang="ru-RU" b="1" dirty="0"/>
              <a:t>Исходя из этого, попробуйте определить задачу автора репортажа</a:t>
            </a:r>
            <a:r>
              <a:rPr lang="ru-RU" altLang="ru-RU" b="1" i="1" dirty="0"/>
              <a:t>.</a:t>
            </a:r>
            <a:endParaRPr lang="ru-RU" alt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1F5D92-A25E-4BBB-8099-90B861BF7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4438" y="274638"/>
            <a:ext cx="7720012" cy="1143000"/>
          </a:xfrm>
        </p:spPr>
        <p:txBody>
          <a:bodyPr/>
          <a:lstStyle/>
          <a:p>
            <a:pPr algn="ctr">
              <a:defRPr/>
            </a:pPr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Задачи автора репортажа</a:t>
            </a:r>
          </a:p>
        </p:txBody>
      </p:sp>
      <p:sp>
        <p:nvSpPr>
          <p:cNvPr id="12291" name="Объект 2">
            <a:extLst>
              <a:ext uri="{FF2B5EF4-FFF2-40B4-BE49-F238E27FC236}">
                <a16:creationId xmlns:a16="http://schemas.microsoft.com/office/drawing/2014/main" xmlns="" id="{B8A916E3-AFC7-4BE6-A8FF-5CCD3F2E3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4438" y="1751013"/>
            <a:ext cx="7715250" cy="4800600"/>
          </a:xfrm>
        </p:spPr>
        <p:txBody>
          <a:bodyPr/>
          <a:lstStyle/>
          <a:p>
            <a:r>
              <a:rPr lang="ru-RU" altLang="ru-RU" sz="2800" b="1"/>
              <a:t>Рассказать о событии так, чтобы слушатели или читатели как бы увидели его своими глазами.</a:t>
            </a:r>
          </a:p>
          <a:p>
            <a:endParaRPr lang="ru-RU" altLang="ru-RU" sz="2800" b="1"/>
          </a:p>
          <a:p>
            <a:r>
              <a:rPr lang="ru-RU" altLang="ru-RU" sz="2800" b="1"/>
              <a:t>Изобразить событие как процесс.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2BC7D4E-236A-4711-8F23-9E7CCF9E72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42875"/>
            <a:ext cx="7858125" cy="6357938"/>
          </a:xfrm>
        </p:spPr>
        <p:txBody>
          <a:bodyPr>
            <a:normAutofit fontScale="475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5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«Словарь»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sz="700" b="1" dirty="0">
              <a:latin typeface="Georgi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b="1" dirty="0">
                <a:solidFill>
                  <a:schemeClr val="tx1"/>
                </a:solidFill>
              </a:rPr>
              <a:t>Репортаж </a:t>
            </a:r>
            <a:r>
              <a:rPr lang="ru-RU" altLang="ru-RU" sz="5100" dirty="0">
                <a:solidFill>
                  <a:schemeClr val="tx1"/>
                </a:solidFill>
              </a:rPr>
              <a:t>– сообщение о событиях дня, оперативная информация. 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i="1" dirty="0">
                <a:solidFill>
                  <a:schemeClr val="tx1"/>
                </a:solidFill>
              </a:rPr>
              <a:t>                          (Словарь иностранных слов)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altLang="ru-RU" sz="2200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b="1" dirty="0">
                <a:solidFill>
                  <a:schemeClr val="tx1"/>
                </a:solidFill>
              </a:rPr>
              <a:t>Репортаж </a:t>
            </a:r>
            <a:r>
              <a:rPr lang="ru-RU" altLang="ru-RU" sz="5100" dirty="0">
                <a:solidFill>
                  <a:schemeClr val="tx1"/>
                </a:solidFill>
              </a:rPr>
              <a:t>– сообщение о местных событиях,                 о событиях дня, информация.  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i="1" dirty="0">
                <a:solidFill>
                  <a:schemeClr val="tx1"/>
                </a:solidFill>
              </a:rPr>
              <a:t>                                        (Толковый словарь)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altLang="ru-RU" sz="2200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b="1" dirty="0">
                <a:solidFill>
                  <a:schemeClr val="tx1"/>
                </a:solidFill>
              </a:rPr>
              <a:t>Репортаж </a:t>
            </a:r>
            <a:r>
              <a:rPr lang="ru-RU" altLang="ru-RU" sz="5100" dirty="0">
                <a:solidFill>
                  <a:schemeClr val="tx1"/>
                </a:solidFill>
              </a:rPr>
              <a:t>– жанр журналистики, оперативно сообщающий для печати, радио, телевидения           о каком-либо событии, очевидцем или участником которого является корреспондент. 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i="1" dirty="0">
                <a:solidFill>
                  <a:schemeClr val="tx1"/>
                </a:solidFill>
              </a:rPr>
              <a:t>(Советский энциклопедический словарь)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altLang="ru-RU" sz="3300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b="1" dirty="0">
                <a:solidFill>
                  <a:schemeClr val="tx1"/>
                </a:solidFill>
              </a:rPr>
              <a:t>Посмотрите видеорепортаж и определите,                 к какому виду относится этот репортаж.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6ECB89-C774-4776-AF8E-89A1C6733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4438" y="285750"/>
            <a:ext cx="7678737" cy="7286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Виды   репортажей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6A0E4100-8760-484A-92C4-1C66197847BF}"/>
              </a:ext>
            </a:extLst>
          </p:cNvPr>
          <p:cNvSpPr/>
          <p:nvPr/>
        </p:nvSpPr>
        <p:spPr>
          <a:xfrm>
            <a:off x="287338" y="1411288"/>
            <a:ext cx="4826000" cy="30257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tx1"/>
                </a:solidFill>
              </a:rPr>
              <a:t>Событийный репортаж </a:t>
            </a:r>
            <a:r>
              <a:rPr lang="ru-RU" altLang="ru-RU" sz="2800" dirty="0">
                <a:solidFill>
                  <a:schemeClr val="tx1"/>
                </a:solidFill>
              </a:rPr>
              <a:t>(оперативность </a:t>
            </a:r>
          </a:p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dirty="0">
                <a:solidFill>
                  <a:schemeClr val="tx1"/>
                </a:solidFill>
              </a:rPr>
              <a:t>и актуальность, «эффект присутствия»)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C1C9A8E7-0FE8-401B-923A-293150BD4CDF}"/>
              </a:ext>
            </a:extLst>
          </p:cNvPr>
          <p:cNvSpPr/>
          <p:nvPr/>
        </p:nvSpPr>
        <p:spPr>
          <a:xfrm>
            <a:off x="357188" y="4300538"/>
            <a:ext cx="5500687" cy="23685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tx1"/>
                </a:solidFill>
              </a:rPr>
              <a:t>Познавательно-тематический репортаж </a:t>
            </a:r>
            <a:r>
              <a:rPr lang="ru-RU" altLang="ru-RU" sz="2800" dirty="0">
                <a:solidFill>
                  <a:schemeClr val="tx1"/>
                </a:solidFill>
              </a:rPr>
              <a:t>(специальный                            и </a:t>
            </a:r>
            <a:r>
              <a:rPr lang="ru-RU" altLang="ru-RU" sz="2800" dirty="0" err="1">
                <a:solidFill>
                  <a:schemeClr val="tx1"/>
                </a:solidFill>
              </a:rPr>
              <a:t>расследовательский</a:t>
            </a:r>
            <a:r>
              <a:rPr lang="ru-RU" altLang="ru-RU" sz="28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FA98EF8F-003A-4116-8927-763E8EEB8D97}"/>
              </a:ext>
            </a:extLst>
          </p:cNvPr>
          <p:cNvSpPr/>
          <p:nvPr/>
        </p:nvSpPr>
        <p:spPr>
          <a:xfrm>
            <a:off x="4068763" y="1298575"/>
            <a:ext cx="4787900" cy="25844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tx1"/>
                </a:solidFill>
              </a:rPr>
              <a:t>Аналитический (проблемный) репортаж </a:t>
            </a:r>
            <a:r>
              <a:rPr lang="ru-RU" altLang="ru-RU" sz="2800" dirty="0">
                <a:solidFill>
                  <a:schemeClr val="tx1"/>
                </a:solidFill>
              </a:rPr>
              <a:t>(показывает причины возникновения события)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xmlns="" id="{C59612D6-49DF-4C17-89FD-668991C5EB4F}"/>
              </a:ext>
            </a:extLst>
          </p:cNvPr>
          <p:cNvCxnSpPr>
            <a:cxnSpLocks/>
          </p:cNvCxnSpPr>
          <p:nvPr/>
        </p:nvCxnSpPr>
        <p:spPr>
          <a:xfrm flipH="1">
            <a:off x="3851275" y="1700213"/>
            <a:ext cx="325438" cy="103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xmlns="" id="{E50617BA-F5C2-4372-91A7-D051F9BD40C8}"/>
              </a:ext>
            </a:extLst>
          </p:cNvPr>
          <p:cNvCxnSpPr/>
          <p:nvPr/>
        </p:nvCxnSpPr>
        <p:spPr>
          <a:xfrm flipH="1">
            <a:off x="4643438" y="1700213"/>
            <a:ext cx="73025" cy="2520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xmlns="" id="{8560E16A-5040-48CE-9CE8-C898FE79A3D6}"/>
              </a:ext>
            </a:extLst>
          </p:cNvPr>
          <p:cNvCxnSpPr/>
          <p:nvPr/>
        </p:nvCxnSpPr>
        <p:spPr>
          <a:xfrm>
            <a:off x="5508625" y="1700213"/>
            <a:ext cx="1223963" cy="1152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3AC290F6-5F39-48B6-A9A4-04BF3F936854}"/>
              </a:ext>
            </a:extLst>
          </p:cNvPr>
          <p:cNvSpPr/>
          <p:nvPr/>
        </p:nvSpPr>
        <p:spPr>
          <a:xfrm>
            <a:off x="4789488" y="3995738"/>
            <a:ext cx="4354512" cy="2673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tx1"/>
                </a:solidFill>
              </a:rPr>
              <a:t>Репортаж-комментарий</a:t>
            </a:r>
            <a:r>
              <a:rPr lang="ru-RU" altLang="ru-RU" sz="2800" dirty="0">
                <a:solidFill>
                  <a:schemeClr val="tx1"/>
                </a:solidFill>
              </a:rPr>
              <a:t>                 (не подробное освещение события, а его  комментарий)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84EC8F-C6B5-4D52-AE3F-9A389D9CE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Жанровые особенности репортажа</a:t>
            </a:r>
          </a:p>
        </p:txBody>
      </p:sp>
      <p:sp>
        <p:nvSpPr>
          <p:cNvPr id="5" name="Содержимое 4">
            <a:extLst>
              <a:ext uri="{FF2B5EF4-FFF2-40B4-BE49-F238E27FC236}">
                <a16:creationId xmlns:a16="http://schemas.microsoft.com/office/drawing/2014/main" xmlns="" id="{6486D310-E202-4AC3-8830-E2790EF37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750" y="1714500"/>
            <a:ext cx="7429500" cy="48006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ru-RU" altLang="ru-RU" sz="2800" b="1" dirty="0"/>
              <a:t> Сообщает о каком-либо общественно важном событии.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 2" panose="05020102010507070707" pitchFamily="18" charset="2"/>
              <a:buNone/>
              <a:defRPr/>
            </a:pPr>
            <a:endParaRPr lang="ru-RU" altLang="ru-RU" sz="800" b="1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ru-RU" altLang="ru-RU" sz="2800" b="1" dirty="0"/>
              <a:t> Изображает событие как совершающийся процесс.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 2" panose="05020102010507070707" pitchFamily="18" charset="2"/>
              <a:buNone/>
              <a:defRPr/>
            </a:pPr>
            <a:endParaRPr lang="ru-RU" altLang="ru-RU" sz="800" b="1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ru-RU" altLang="ru-RU" sz="2800" b="1" dirty="0"/>
              <a:t> Позиция автора четко выражена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 2" panose="05020102010507070707" pitchFamily="18" charset="2"/>
              <a:buNone/>
              <a:defRPr/>
            </a:pPr>
            <a:r>
              <a:rPr lang="ru-RU" altLang="ru-RU" sz="2800" dirty="0"/>
              <a:t>(личность автора всегда присутствует, отношение к событию всегда проявляется).</a:t>
            </a:r>
          </a:p>
          <a:p>
            <a:pPr>
              <a:defRPr/>
            </a:pPr>
            <a:endParaRPr lang="ru-RU" b="1" dirty="0">
              <a:latin typeface="Georgia" pitchFamily="18" charset="0"/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BFB162-7CD6-47BC-B503-0C9B3AECE8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88913"/>
            <a:ext cx="7786688" cy="1008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Строение и языковые особенности репортажа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83933BA5-1739-48A5-A732-0A1A1C422FE4}"/>
              </a:ext>
            </a:extLst>
          </p:cNvPr>
          <p:cNvGraphicFramePr>
            <a:graphicFrameLocks noGrp="1"/>
          </p:cNvGraphicFramePr>
          <p:nvPr/>
        </p:nvGraphicFramePr>
        <p:xfrm>
          <a:off x="1071563" y="1214438"/>
          <a:ext cx="7858125" cy="585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405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173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71865"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Элемент композиции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Особенности строения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Языковые особенности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62960">
                <a:tc>
                  <a:txBody>
                    <a:bodyPr/>
                    <a:lstStyle/>
                    <a:p>
                      <a:r>
                        <a:rPr lang="ru-RU" alt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Зачин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места действия, описание состояния окружающей среды и др. должно быть динамичным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Различные односоставные предложения, безглагольные конструкции. Может начинаться с прямого обращения                       к читателю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37268">
                <a:tc>
                  <a:txBody>
                    <a:bodyPr/>
                    <a:lstStyle/>
                    <a:p>
                      <a:r>
                        <a:rPr lang="ru-RU" altLang="ru-RU" sz="1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Централь-ная</a:t>
                      </a:r>
                      <a:r>
                        <a:rPr lang="ru-RU" alt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часть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Повествование о событии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Глаголы в форме настоящего времени, а также формы прошедшего времени совершенного вида, краткие страдательные причастия прошедшего времени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20632">
                <a:tc>
                  <a:txBody>
                    <a:bodyPr/>
                    <a:lstStyle/>
                    <a:p>
                      <a:r>
                        <a:rPr lang="ru-RU" alt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Концовка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Оценка события, краткий вывод, к которому приходит автор и подводит читателя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Восклицательные </a:t>
                      </a:r>
                    </a:p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или цепь вопросительных предложений,</a:t>
                      </a:r>
                      <a:r>
                        <a:rPr lang="ru-RU" altLang="ru-RU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обращения, вводные слова и предложения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E6EB8DB-3E52-4DDD-962E-6BEED8DAB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ПАМЯТКА</a:t>
            </a:r>
            <a:br>
              <a:rPr lang="ru-RU" sz="32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</a:br>
            <a:r>
              <a:rPr lang="ru-RU" sz="32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 «Как создается репортаж»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A9406CE-2680-40E8-9A1A-851C093EB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i="1" dirty="0">
                <a:latin typeface="Georgia" pitchFamily="18" charset="0"/>
              </a:rPr>
              <a:t>Повествование в репортаже ведётся так, чтобы читатель наглядно представил событие в его движении и развитии.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i="1" dirty="0">
                <a:latin typeface="Georgia" pitchFamily="18" charset="0"/>
              </a:rPr>
              <a:t>В репортаже обычно даётся оценка события, содержится публицистическое сообщение, авторское раздумье.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i="1" dirty="0">
                <a:latin typeface="Georgia" pitchFamily="18" charset="0"/>
              </a:rPr>
              <a:t>Присутствие автора может выражаться отчётливо через использование местоимений «я», «мы», а может быть и скрытым. Используется «эффект присутствия».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i="1" dirty="0">
                <a:latin typeface="Georgia" pitchFamily="18" charset="0"/>
              </a:rPr>
              <a:t>Обычно последовательность рассказа соответствует последовательности событий. Но иногда, с целью повышения интереса читателя к событию, автор может начать повествование с конца, с какого-либо разговора о событии, включая диалоги.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649</TotalTime>
  <Words>816</Words>
  <Application>Microsoft Office PowerPoint</Application>
  <PresentationFormat>Экран (4:3)</PresentationFormat>
  <Paragraphs>92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Calibri</vt:lpstr>
      <vt:lpstr>Georgia</vt:lpstr>
      <vt:lpstr>Gill Sans MT</vt:lpstr>
      <vt:lpstr>Times New Roman</vt:lpstr>
      <vt:lpstr>Trebuchet MS</vt:lpstr>
      <vt:lpstr>Wingdings</vt:lpstr>
      <vt:lpstr>Wingdings 2</vt:lpstr>
      <vt:lpstr>Wingdings 3</vt:lpstr>
      <vt:lpstr>Грань</vt:lpstr>
      <vt:lpstr>Презентация PowerPoint</vt:lpstr>
      <vt:lpstr>Жанровые формы публицистики</vt:lpstr>
      <vt:lpstr>Что такое репортаж?</vt:lpstr>
      <vt:lpstr>Задачи автора репортажа</vt:lpstr>
      <vt:lpstr>Презентация PowerPoint</vt:lpstr>
      <vt:lpstr>Виды   репортажей</vt:lpstr>
      <vt:lpstr>Жанровые особенности репортажа</vt:lpstr>
      <vt:lpstr>Строение и языковые особенности репортажа</vt:lpstr>
      <vt:lpstr>ПАМЯТКА  «Как создается репортаж»</vt:lpstr>
      <vt:lpstr>Пользуясь памяткой,напишите свой репортаж</vt:lpstr>
      <vt:lpstr>Очерк  как  жанр  публицистики</vt:lpstr>
      <vt:lpstr>Существуют разные виды очерка:</vt:lpstr>
      <vt:lpstr>Портретный очерк</vt:lpstr>
      <vt:lpstr>Проблемный очерк</vt:lpstr>
      <vt:lpstr>Путевой очерк</vt:lpstr>
      <vt:lpstr>Композиция  очерка</vt:lpstr>
      <vt:lpstr>Как написать настоящий очерк?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Восемнадцатое ноября. Классная работа.</dc:title>
  <dc:creator>Mich Ail</dc:creator>
  <cp:lastModifiedBy>Виктор</cp:lastModifiedBy>
  <cp:revision>52</cp:revision>
  <dcterms:modified xsi:type="dcterms:W3CDTF">2020-11-08T06:31:04Z</dcterms:modified>
</cp:coreProperties>
</file>