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1" r:id="rId3"/>
    <p:sldId id="258" r:id="rId4"/>
    <p:sldId id="260" r:id="rId5"/>
    <p:sldId id="257" r:id="rId6"/>
    <p:sldId id="262" r:id="rId7"/>
    <p:sldId id="263" r:id="rId8"/>
    <p:sldId id="272" r:id="rId9"/>
    <p:sldId id="273" r:id="rId10"/>
    <p:sldId id="274" r:id="rId11"/>
    <p:sldId id="275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05" autoAdjust="0"/>
  </p:normalViewPr>
  <p:slideViewPr>
    <p:cSldViewPr>
      <p:cViewPr varScale="1">
        <p:scale>
          <a:sx n="82" d="100"/>
          <a:sy n="82" d="100"/>
        </p:scale>
        <p:origin x="173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76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7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351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2750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8587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88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01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6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23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2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4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2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76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8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507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lqm.wellnet.me/Kartinky2/Zdorovie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f.mstu.edu.ru/kaf_phys/img/zozh-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1">
            <a:extLst>
              <a:ext uri="{FF2B5EF4-FFF2-40B4-BE49-F238E27FC236}">
                <a16:creationId xmlns:a16="http://schemas.microsoft.com/office/drawing/2014/main" id="{4609862E-48F9-45AC-8D44-67A0268A7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3" y="2"/>
            <a:ext cx="9144000" cy="6858000"/>
          </a:xfrm>
          <a:prstGeom prst="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7" name="Snip Diagonal Corner Rectangle 6">
            <a:extLst>
              <a:ext uri="{FF2B5EF4-FFF2-40B4-BE49-F238E27FC236}">
                <a16:creationId xmlns:a16="http://schemas.microsoft.com/office/drawing/2014/main" id="{2D5EEA8B-2D86-4D1D-96B3-6B8290303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3" y="2"/>
            <a:ext cx="9143307" cy="6857998"/>
          </a:xfrm>
          <a:prstGeom prst="snip2DiagRect">
            <a:avLst>
              <a:gd name="adj1" fmla="val 0"/>
              <a:gd name="adj2" fmla="val 37605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6733" y="685799"/>
            <a:ext cx="6000750" cy="2971801"/>
          </a:xfrm>
        </p:spPr>
        <p:txBody>
          <a:bodyPr>
            <a:normAutofit/>
          </a:bodyPr>
          <a:lstStyle/>
          <a:p>
            <a:r>
              <a:rPr lang="ru-RU" b="1" u="sng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здоровый образ жизни!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6733" y="3843867"/>
            <a:ext cx="4800600" cy="194733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Ушаков Никита Алексеевич</a:t>
            </a:r>
          </a:p>
          <a:p>
            <a:r>
              <a:rPr lang="ru-RU" b="1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«СОШ №10», г.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Реутов</a:t>
            </a:r>
            <a:endParaRPr lang="ru-RU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1">
            <a:extLst>
              <a:ext uri="{FF2B5EF4-FFF2-40B4-BE49-F238E27FC236}">
                <a16:creationId xmlns:a16="http://schemas.microsoft.com/office/drawing/2014/main" id="{321515B3-D7DF-4C4F-A467-045381880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21B8E-30B9-471C-8186-2B03630E8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934" y="4487332"/>
            <a:ext cx="4220368" cy="15070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Спорт и физические нагрузки</a:t>
            </a:r>
            <a:endParaRPr lang="ru-RU"/>
          </a:p>
        </p:txBody>
      </p:sp>
      <p:pic>
        <p:nvPicPr>
          <p:cNvPr id="7" name="Рисунок 6" descr="Изображение выглядит как внутренний, сидит, стол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A176591E-3AC8-4883-A462-07A8751F59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r="25120" b="4"/>
          <a:stretch/>
        </p:blipFill>
        <p:spPr>
          <a:xfrm>
            <a:off x="623" y="10"/>
            <a:ext cx="2626519" cy="4206230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pic>
        <p:nvPicPr>
          <p:cNvPr id="5" name="Рисунок 4" descr="Изображение выглядит как внешний, сидит, ребенок, плюшевый мишка&#10;&#10;Автоматически созданное описание">
            <a:extLst>
              <a:ext uri="{FF2B5EF4-FFF2-40B4-BE49-F238E27FC236}">
                <a16:creationId xmlns:a16="http://schemas.microsoft.com/office/drawing/2014/main" id="{CA3D003D-1696-4FC4-AB04-706249C291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" r="-6" b="-6"/>
          <a:stretch/>
        </p:blipFill>
        <p:spPr>
          <a:xfrm>
            <a:off x="-1757" y="4206240"/>
            <a:ext cx="2628899" cy="2651760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42CECDD-1555-4A83-BE1D-31977AC52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3459" y="685800"/>
            <a:ext cx="4969554" cy="36152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000"/>
              <a:t>Чем меньше мы двигаемся, тем больше риск заболеть. Хорошо, если у вас много свободного времени. Вы можете посещать спортивные секции, упражняться в тренажёрном зале или танцевать. Вариантов очень много. Но что же делать, если вы занятой человек и почти не имеете свободного времени? Тогда начать день необходимо с утренней зарядки, которая поможет перейти от сна к бодрствованию, позволит организму активно включиться в работу. Выполнять упражнения надо в определенной последовательности: вначале потягивания, затем упражнения для рук и плечевого пояса, затем туловища и ног.</a:t>
            </a:r>
          </a:p>
          <a:p>
            <a:pPr>
              <a:lnSpc>
                <a:spcPct val="90000"/>
              </a:lnSpc>
            </a:pPr>
            <a:r>
              <a:rPr lang="ru-RU" sz="1000"/>
              <a:t>Заканчивают зарядку прыжками и бегом, после чего делают упражнение на восстановление дыхания.</a:t>
            </a:r>
          </a:p>
          <a:p>
            <a:pPr>
              <a:lnSpc>
                <a:spcPct val="90000"/>
              </a:lnSpc>
            </a:pPr>
            <a:r>
              <a:rPr lang="ru-RU" sz="1000"/>
              <a:t>Посвятите зарядке 10-15 минут и ваше тело всегда будет в отличном состоянии.</a:t>
            </a:r>
          </a:p>
          <a:p>
            <a:pPr>
              <a:lnSpc>
                <a:spcPct val="90000"/>
              </a:lnSpc>
            </a:pPr>
            <a:r>
              <a:rPr lang="ru-RU" sz="1000"/>
              <a:t>Помимо зарядки к физическому воспитанию относится активное пребывание на свежем воздухе: подвижные игры и/или ежедневные прогулки на роликах, велосипеде и проч. Физический труд, гимнастика, прогулка, бег и т.п. улучшают кровообращение, дают энергию, хорошее настроение, здоровье.</a:t>
            </a:r>
          </a:p>
          <a:p>
            <a:pPr>
              <a:lnSpc>
                <a:spcPct val="90000"/>
              </a:lnSpc>
            </a:pPr>
            <a:endParaRPr lang="ru-RU" sz="10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D0D9B5C-0C7A-4DB1-BD34-5F267130C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667085-F7BD-4A03-92CF-22ED6F2B46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411341-4997-4B9D-BB9B-4BF14574AC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68991E-A4D1-4796-86E1-C2DC1C97E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C468045-48FC-43D1-9CAC-BB8A5598B6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9FBD81-3F27-4C7D-8DEA-3E15112C5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386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5189AE-AD37-4B50-BC17-DEBED0678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5566" y="490492"/>
            <a:ext cx="2732576" cy="4063754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360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3DB5747-0D8A-4504-9A3F-E113BA333E0B}"/>
              </a:ext>
            </a:extLst>
          </p:cNvPr>
          <p:cNvSpPr/>
          <p:nvPr/>
        </p:nvSpPr>
        <p:spPr>
          <a:xfrm>
            <a:off x="513159" y="490491"/>
            <a:ext cx="5396871" cy="3477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 sz="1500" b="1">
                <a:solidFill>
                  <a:schemeClr val="bg2">
                    <a:lumMod val="75000"/>
                  </a:schemeClr>
                </a:solidFill>
              </a:rPr>
              <a:t>Отказ от вредных привычек.</a:t>
            </a:r>
            <a:endParaRPr lang="en-US" sz="1500">
              <a:solidFill>
                <a:schemeClr val="bg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 sz="1500">
                <a:solidFill>
                  <a:schemeClr val="bg2">
                    <a:lumMod val="75000"/>
                  </a:schemeClr>
                </a:solidFill>
              </a:rPr>
              <a:t>Мы не станем углубляться и долго говорить о вредных привычках. Это общеизвестный факт. Мы очень надеемся, что каждый из вас, наших читателей, ценит своё здоровье и уже давно принял решение никогда не быть зависимым.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 sz="1500" b="1">
                <a:solidFill>
                  <a:schemeClr val="bg2">
                    <a:lumMod val="75000"/>
                  </a:schemeClr>
                </a:solidFill>
              </a:rPr>
              <a:t>Хотите быть лучше, сильнее, веселее? </a:t>
            </a:r>
            <a:r>
              <a:rPr lang="en-US" sz="1500">
                <a:solidFill>
                  <a:schemeClr val="bg2">
                    <a:lumMod val="75000"/>
                  </a:schemeClr>
                </a:solidFill>
              </a:rPr>
              <a:t>Тогда начните вести здоровый образ жизни. На самом деле, вести ЗОЖ намного проще, чем можно подумать. Просто начните с малого. Давайте сами себе задание (встать вовремя, не забыть почистить зубы, поесть до выхода в школу, собраться и сделать уроки за 40 минут и др.) выполняйте их и планомерно формируйте новые полезные привычки.</a:t>
            </a:r>
            <a:endParaRPr lang="en-US" sz="1500" b="0" i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4F988BC-1F84-4F11-BAC1-C8414065E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59" y="4132926"/>
            <a:ext cx="4197277" cy="192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2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7000"/>
                <a:hueMod val="92000"/>
                <a:satMod val="169000"/>
                <a:lumMod val="164000"/>
              </a:schemeClr>
            </a:gs>
            <a:gs pos="100000">
              <a:schemeClr val="bg1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FD48FB1-66D8-4676-B0AA-C139A1DB7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33F5AE-6728-4F19-8DED-658E674B3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581127" y="91545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C7D74A-18BA-4709-A808-44E8815C4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26868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5164A3F-1561-4039-8185-AB0EEB713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01877" y="32278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A35DB53-42BE-460E-9CA1-1294C9846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884069" y="609601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A675F33-98AF-4B83-A3BB-0780A23145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81" y="0"/>
            <a:ext cx="9143999" cy="6858000"/>
          </a:xfrm>
          <a:prstGeom prst="rect">
            <a:avLst/>
          </a:prstGeom>
          <a:gradFill>
            <a:gsLst>
              <a:gs pos="10000">
                <a:schemeClr val="bg1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1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Картинка 11 из 99837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alphaModFix amt="25000"/>
          </a:blip>
          <a:srcRect l="5847" r="2820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59" y="685799"/>
            <a:ext cx="6000750" cy="29718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Удачи Вам и благополучия!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A75029C-64B9-41D0-9540-75846D4B0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581127" y="9144"/>
            <a:ext cx="4560492" cy="6163733"/>
            <a:chOff x="6108170" y="8467"/>
            <a:chExt cx="6080656" cy="6163733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AF6B07A-A0CD-4593-B501-E1D50968C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8228012" y="8467"/>
              <a:ext cx="3810000" cy="381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1C2E537-D046-43E9-B78A-8D770E4C0F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108170" y="91545"/>
              <a:ext cx="6080655" cy="60806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F1ED42C-32AB-4AA5-B9D5-2ADF552B0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235825" y="228600"/>
              <a:ext cx="4953000" cy="4953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2B69715-83DD-4F53-8564-D95D5D238D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335837" y="32278"/>
              <a:ext cx="4852989" cy="485298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BC2EBE-B4C1-42F9-9914-0F430C0600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845426" y="609601"/>
              <a:ext cx="4343399" cy="434339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marL="361950" algn="l">
              <a:lnSpc>
                <a:spcPct val="80000"/>
              </a:lnSpc>
              <a:tabLst>
                <a:tab pos="361950" algn="l"/>
                <a:tab pos="536575" algn="l"/>
                <a:tab pos="725488" algn="l"/>
                <a:tab pos="803275" algn="l"/>
              </a:tabLst>
            </a:pPr>
            <a:br>
              <a:rPr lang="ru-RU" dirty="0"/>
            </a:br>
            <a:r>
              <a:rPr lang="ru-RU" dirty="0"/>
              <a:t>Главное в жизни - это здоровье! </a:t>
            </a:r>
            <a:br>
              <a:rPr lang="ru-RU" dirty="0"/>
            </a:br>
            <a:r>
              <a:rPr lang="ru-RU" dirty="0"/>
              <a:t>С детства попробуйте это понять! </a:t>
            </a:r>
            <a:br>
              <a:rPr lang="ru-RU" dirty="0"/>
            </a:br>
            <a:r>
              <a:rPr lang="ru-RU" dirty="0"/>
              <a:t>Главная ценность - это здоровье!  Его не купить, но легко потерять. </a:t>
            </a:r>
            <a:br>
              <a:rPr lang="ru-RU" dirty="0"/>
            </a:br>
            <a:r>
              <a:rPr lang="ru-RU" dirty="0"/>
              <a:t>Здоровый образ жизни (ЗОЖ) —            образ жизни отдельного человека с целью профилактики болезней и укрепления здоровья. </a:t>
            </a:r>
            <a:br>
              <a:rPr lang="ru-RU" dirty="0"/>
            </a:br>
            <a:r>
              <a:rPr lang="ru-RU" dirty="0"/>
              <a:t>Здоровье – это состояние полного физического, психического и социального благополучия, а не просто отсутствие болезни.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DC436C-D29A-4EF4-A545-E9A7C460B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9" y="1402616"/>
            <a:ext cx="3978569" cy="2237945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874740" y="733647"/>
            <a:ext cx="3314378" cy="3575884"/>
          </a:xfrm>
          <a:prstGeom prst="rect">
            <a:avLst/>
          </a:prstGeom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>
                <a:solidFill>
                  <a:schemeClr val="bg2">
                    <a:lumMod val="75000"/>
                  </a:schemeClr>
                </a:solidFill>
              </a:rPr>
              <a:t>Что же это такое – </a:t>
            </a:r>
            <a:r>
              <a:rPr lang="en-US" b="1">
                <a:solidFill>
                  <a:schemeClr val="bg2">
                    <a:lumMod val="75000"/>
                  </a:schemeClr>
                </a:solidFill>
              </a:rPr>
              <a:t>Здоровый Образ Жизни</a:t>
            </a:r>
            <a:r>
              <a:rPr lang="en-US">
                <a:solidFill>
                  <a:schemeClr val="bg2">
                    <a:lumMod val="75000"/>
                  </a:schemeClr>
                </a:solidFill>
              </a:rPr>
              <a:t> (ЗОЖ)?</a:t>
            </a:r>
          </a:p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</a:pPr>
            <a:r>
              <a:rPr lang="en-US">
                <a:solidFill>
                  <a:schemeClr val="bg2">
                    <a:lumMod val="75000"/>
                  </a:schemeClr>
                </a:solidFill>
              </a:rPr>
              <a:t>Здоровый образ жизни - это </a:t>
            </a:r>
            <a:r>
              <a:rPr lang="en-US" u="sng">
                <a:solidFill>
                  <a:schemeClr val="bg2">
                    <a:lumMod val="75000"/>
                  </a:schemeClr>
                </a:solidFill>
              </a:rPr>
              <a:t>действия,</a:t>
            </a:r>
            <a:r>
              <a:rPr lang="en-US">
                <a:solidFill>
                  <a:schemeClr val="bg2">
                    <a:lumMod val="75000"/>
                  </a:schemeClr>
                </a:solidFill>
              </a:rPr>
              <a:t> нацеленные на укрепление здоровья. Итак, чтобы быть здоровым, нужно не принебрегать правилами личной гигиены и режимом дня, правильно питаться и заниматься спортом.</a:t>
            </a:r>
            <a:endParaRPr kumimoji="0" lang="en-US" b="1" i="1" u="none" strike="noStrike" normalizeH="0" baseline="0">
              <a:ln>
                <a:noFill/>
              </a:ln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Картинка 28 из 6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9887" y="0"/>
            <a:ext cx="93518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0B418F-D22D-4F9B-B44E-C5EE42BAD8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" r="8217"/>
          <a:stretch/>
        </p:blipFill>
        <p:spPr>
          <a:xfrm>
            <a:off x="-9525" y="10"/>
            <a:ext cx="914400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735A508-2662-409F-B5A3-AEA22CE92A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6857999"/>
          </a:xfrm>
          <a:prstGeom prst="rect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nip Single Corner Rectangle 17">
            <a:extLst>
              <a:ext uri="{FF2B5EF4-FFF2-40B4-BE49-F238E27FC236}">
                <a16:creationId xmlns:a16="http://schemas.microsoft.com/office/drawing/2014/main" id="{CB8B592B-E5AA-4055-8CB3-6AEDB35AD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1"/>
            <a:ext cx="9141618" cy="6857999"/>
          </a:xfrm>
          <a:prstGeom prst="snip1Rect">
            <a:avLst>
              <a:gd name="adj" fmla="val 38352"/>
            </a:avLst>
          </a:prstGeom>
          <a:gradFill>
            <a:gsLst>
              <a:gs pos="10000">
                <a:schemeClr val="dk2">
                  <a:tint val="97000"/>
                  <a:hueMod val="92000"/>
                  <a:satMod val="169000"/>
                  <a:lumMod val="164000"/>
                  <a:alpha val="70000"/>
                </a:schemeClr>
              </a:gs>
              <a:gs pos="100000">
                <a:schemeClr val="dk2">
                  <a:shade val="96000"/>
                  <a:satMod val="120000"/>
                  <a:lumMod val="90000"/>
                  <a:alpha val="80000"/>
                </a:schemeClr>
              </a:gs>
            </a:gsLst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59" y="4487332"/>
            <a:ext cx="6400800" cy="1507067"/>
          </a:xfrm>
        </p:spPr>
        <p:txBody>
          <a:bodyPr>
            <a:normAutofit/>
          </a:bodyPr>
          <a:lstStyle/>
          <a:p>
            <a:r>
              <a:rPr lang="ru-RU"/>
              <a:t>Личная гигиена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A31D6A-ABE0-44FB-8385-713D79FD2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159" y="685800"/>
            <a:ext cx="6400800" cy="36152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400">
                <a:solidFill>
                  <a:schemeClr val="tx1"/>
                </a:solidFill>
              </a:rPr>
              <a:t>Главное требование гигиены – держать тело в чистоте. Это избавит вас от риска получить заболевания, связанные с размножением бактерий и паразитов. Для этого надо соблюдать элементарные правила гигиены.</a:t>
            </a: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1.Обязательно чистите зубы</a:t>
            </a:r>
            <a:r>
              <a:rPr lang="ru-RU" sz="1400">
                <a:solidFill>
                  <a:schemeClr val="tx1"/>
                </a:solidFill>
              </a:rPr>
              <a:t> после утреннего пробуждения и перед тем, как отходить ко сну.</a:t>
            </a: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2. Регулярно мойте голову</a:t>
            </a:r>
            <a:r>
              <a:rPr lang="ru-RU" sz="140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3.Содержите в чистоте расчёски, резинки и заколки для волос.</a:t>
            </a:r>
            <a:endParaRPr lang="ru-RU" sz="140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4.Принимайте душ или ванну</a:t>
            </a:r>
            <a:r>
              <a:rPr lang="ru-RU" sz="1400">
                <a:solidFill>
                  <a:schemeClr val="tx1"/>
                </a:solidFill>
              </a:rPr>
              <a:t> 2 раза в день.</a:t>
            </a: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5. Обязательно мойте руки </a:t>
            </a:r>
            <a:r>
              <a:rPr lang="ru-RU" sz="1400">
                <a:solidFill>
                  <a:schemeClr val="tx1"/>
                </a:solidFill>
              </a:rPr>
              <a:t>по приходу домой, до и после еды, после игры с животными, после туалета.</a:t>
            </a:r>
          </a:p>
          <a:p>
            <a:pPr>
              <a:lnSpc>
                <a:spcPct val="90000"/>
              </a:lnSpc>
            </a:pPr>
            <a:r>
              <a:rPr lang="ru-RU" sz="1400" b="1">
                <a:solidFill>
                  <a:schemeClr val="tx1"/>
                </a:solidFill>
              </a:rPr>
              <a:t>6. Уделяйте внимание чистоте вашей одежды и обуви.</a:t>
            </a:r>
            <a:endParaRPr lang="ru-RU" sz="140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ru-RU" sz="1400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8443E6-406A-4E9D-BBDF-18D82C7E5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898081" y="2963333"/>
            <a:ext cx="2236392" cy="3208867"/>
            <a:chOff x="9206969" y="2963333"/>
            <a:chExt cx="2981858" cy="320886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1BA182A-2104-4C55-A000-6A17CB398C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FCCA59-6939-4760-9F82-2FC2E686F5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FB56C56-4387-44BD-B03A-5191625A5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2F6CE9C-E697-4BCF-9715-53021444C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5D51363-57A9-46E1-8441-64EAF401C3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1A19049-4FE8-4A2F-AEED-CF53C86D9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6395" y="4487332"/>
            <a:ext cx="4220443" cy="1507067"/>
          </a:xfrm>
        </p:spPr>
        <p:txBody>
          <a:bodyPr>
            <a:normAutofit/>
          </a:bodyPr>
          <a:lstStyle/>
          <a:p>
            <a:br>
              <a:rPr lang="ru-RU" b="1">
                <a:solidFill>
                  <a:srgbClr val="FFFFFF"/>
                </a:solidFill>
              </a:rPr>
            </a:br>
            <a:endParaRPr lang="ru-RU">
              <a:solidFill>
                <a:srgbClr val="FFFFFF"/>
              </a:solidFill>
            </a:endParaRPr>
          </a:p>
        </p:txBody>
      </p:sp>
      <p:sp useBgFill="1">
        <p:nvSpPr>
          <p:cNvPr id="24" name="Snip Diagonal Corner Rectangle 15">
            <a:extLst>
              <a:ext uri="{FF2B5EF4-FFF2-40B4-BE49-F238E27FC236}">
                <a16:creationId xmlns:a16="http://schemas.microsoft.com/office/drawing/2014/main" id="{0EDFFA12-494E-4803-98D4-7815E65B91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500" y="620722"/>
            <a:ext cx="2753006" cy="5286838"/>
          </a:xfrm>
          <a:prstGeom prst="snip2DiagRect">
            <a:avLst>
              <a:gd name="adj1" fmla="val 15804"/>
              <a:gd name="adj2" fmla="val 0"/>
            </a:avLst>
          </a:prstGeom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13C760-8321-4D38-854E-9E920F1A7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34" y="2801131"/>
            <a:ext cx="2032402" cy="93049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6395" y="685800"/>
            <a:ext cx="4690344" cy="36152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300">
                <a:solidFill>
                  <a:srgbClr val="0F496F"/>
                </a:solidFill>
              </a:rPr>
              <a:t>РЕЖИМ ДНЯ</a:t>
            </a:r>
          </a:p>
          <a:p>
            <a:pPr>
              <a:lnSpc>
                <a:spcPct val="90000"/>
              </a:lnSpc>
            </a:pPr>
            <a:r>
              <a:rPr lang="ru-RU" sz="1300">
                <a:solidFill>
                  <a:srgbClr val="0F496F"/>
                </a:solidFill>
              </a:rPr>
              <a:t>Вы скажете, что режим дня придумали родители, воспитатели и учителя. Совершенно верно! Именно этим людям небезразлично как себя чувствуют дети, с каким настроением они принимаются за уроки и занятия, найдётся ли в течение дня время на еду и развлечения.</a:t>
            </a:r>
          </a:p>
          <a:p>
            <a:pPr>
              <a:lnSpc>
                <a:spcPct val="90000"/>
              </a:lnSpc>
            </a:pPr>
            <a:r>
              <a:rPr lang="ru-RU" sz="1300">
                <a:solidFill>
                  <a:srgbClr val="0F496F"/>
                </a:solidFill>
              </a:rPr>
              <a:t>Итак, </a:t>
            </a:r>
            <a:r>
              <a:rPr lang="ru-RU" sz="1300" u="sng">
                <a:solidFill>
                  <a:srgbClr val="0F496F"/>
                </a:solidFill>
              </a:rPr>
              <a:t>режим дня</a:t>
            </a:r>
            <a:r>
              <a:rPr lang="ru-RU" sz="1300">
                <a:solidFill>
                  <a:srgbClr val="0F496F"/>
                </a:solidFill>
              </a:rPr>
              <a:t> - это правильное распределение времени на сон, работу, питание и отдых.</a:t>
            </a:r>
          </a:p>
          <a:p>
            <a:pPr>
              <a:lnSpc>
                <a:spcPct val="90000"/>
              </a:lnSpc>
            </a:pPr>
            <a:r>
              <a:rPr lang="ru-RU" sz="1300">
                <a:solidFill>
                  <a:srgbClr val="0F496F"/>
                </a:solidFill>
              </a:rPr>
              <a:t>Бывает, что мы нарушаем режим дня: поздно встаём, едим, когда захочется, смотрим фильмы или мультики допоздна, валяемся на диване. Но если человек будет так жить всегда, то он станет капризным лентяем, а без правильного питания и прогулок на свежем воздухе он ещё и заболеет.</a:t>
            </a:r>
          </a:p>
          <a:p>
            <a:pPr marL="457200" indent="-457200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Ø"/>
              <a:defRPr/>
            </a:pPr>
            <a:endParaRPr lang="ru-RU" sz="1300">
              <a:solidFill>
                <a:srgbClr val="0F496F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989EFA4-96C5-4503-8017-D2CE662EB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5584CC7-A97D-40E0-A760-FDBBBB7A62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2DB1AE3-1E93-4048-BB83-757A3C794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4E88C92-A5AB-4421-B94D-85AA003BA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57D1F43-6875-443D-A459-65454B3D81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289146B-3F32-4783-8CDB-4DAB8A8005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0DF21D5-92B5-4D0E-8ACB-CD3732E40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10000">
                <a:schemeClr val="dk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dk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nip Diagonal Corner Rectangle 21">
            <a:extLst>
              <a:ext uri="{FF2B5EF4-FFF2-40B4-BE49-F238E27FC236}">
                <a16:creationId xmlns:a16="http://schemas.microsoft.com/office/drawing/2014/main" id="{B729B08C-A8E8-4A5F-BE85-F0B9269F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97404" cy="6858002"/>
          </a:xfrm>
          <a:prstGeom prst="snip2DiagRect">
            <a:avLst>
              <a:gd name="adj1" fmla="val 0"/>
              <a:gd name="adj2" fmla="val 0"/>
            </a:avLst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F0DAB2-66C2-4FB9-A4F3-E117F1D1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C7822CD-C541-4174-B43B-4A5E28818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98BC445-D166-4C73-9048-E9EAA3130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0D18988-C2FA-49D2-BDF7-5C3060944B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2EBDE56-D9C2-4852-B55B-3DB8E679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B5952F4-0479-49EC-8294-C078F23532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9062" y="941424"/>
            <a:ext cx="3045355" cy="3248611"/>
          </a:xfrm>
        </p:spPr>
        <p:txBody>
          <a:bodyPr anchor="b">
            <a:normAutofit/>
          </a:bodyPr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A4710C-19B7-4E0F-B422-D8F5B2F6F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159" y="941424"/>
            <a:ext cx="4696002" cy="475898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300" dirty="0"/>
              <a:t>Значит основа правильного распорядка дня и хорошего самочувствия это :</a:t>
            </a:r>
          </a:p>
          <a:p>
            <a:pPr>
              <a:lnSpc>
                <a:spcPct val="90000"/>
              </a:lnSpc>
            </a:pPr>
            <a:r>
              <a:rPr lang="ru-RU" sz="1300" dirty="0"/>
              <a:t>Нормальная продолжительность сна (</a:t>
            </a:r>
            <a:r>
              <a:rPr lang="ru-RU" sz="1300" i="1" dirty="0"/>
              <a:t>Школьник должен спать не менее 9-10,5 часов).</a:t>
            </a:r>
            <a:endParaRPr lang="ru-RU" sz="1300" dirty="0"/>
          </a:p>
          <a:p>
            <a:pPr>
              <a:lnSpc>
                <a:spcPct val="90000"/>
              </a:lnSpc>
            </a:pPr>
            <a:r>
              <a:rPr lang="ru-RU" sz="1300" dirty="0"/>
              <a:t>Соблюдение времени отхода ко сну и ежедневного пробуждения.</a:t>
            </a:r>
          </a:p>
          <a:p>
            <a:pPr>
              <a:lnSpc>
                <a:spcPct val="90000"/>
              </a:lnSpc>
            </a:pPr>
            <a:r>
              <a:rPr lang="ru-RU" sz="1300" dirty="0"/>
              <a:t>Соблюдение графика приёма пищи.</a:t>
            </a:r>
          </a:p>
          <a:p>
            <a:pPr>
              <a:lnSpc>
                <a:spcPct val="90000"/>
              </a:lnSpc>
            </a:pPr>
            <a:r>
              <a:rPr lang="ru-RU" sz="1300" dirty="0"/>
              <a:t>Соблюдение баланса между учебными занятиями в школе и дома с активным отдыхом и пребыванием на свежем воздухе. (</a:t>
            </a:r>
            <a:r>
              <a:rPr lang="ru-RU" sz="1300" i="1" dirty="0"/>
              <a:t>Вернувшись из школы, ребёнок должен пообедать и обязательно отдохнуть. Отдых составит около 1-1,5 часа, без чтения книг и просмотра телевизора. Начинать выполнение домашнего задания рекомендуется с наименее тяжёлых предметов, переходя к более сложным. Через каждые 30-40 минут выполнения уроков, следует проводить 15 минутные перерывы с физкультминуткой под музыку)</a:t>
            </a:r>
            <a:r>
              <a:rPr lang="ru-RU" sz="1300" dirty="0"/>
              <a:t>.</a:t>
            </a:r>
          </a:p>
          <a:p>
            <a:pPr>
              <a:lnSpc>
                <a:spcPct val="90000"/>
              </a:lnSpc>
            </a:pPr>
            <a:r>
              <a:rPr lang="ru-RU" sz="1300" dirty="0"/>
              <a:t>Вы можете построить свой режим дня, посоветовавшись с родителями. Главное – найти в себе силы соблюдать этот режим!</a:t>
            </a:r>
          </a:p>
          <a:p>
            <a:pPr>
              <a:lnSpc>
                <a:spcPct val="90000"/>
              </a:lnSpc>
            </a:pPr>
            <a:endParaRPr lang="ru-RU" sz="1300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9448D9-8F1D-4CFE-93BA-E0272F0DBD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3E3A3-D6B0-4E88-848E-E6E1104B5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59" y="4487332"/>
            <a:ext cx="5657850" cy="1507067"/>
          </a:xfrm>
        </p:spPr>
        <p:txBody>
          <a:bodyPr>
            <a:normAutofit/>
          </a:bodyPr>
          <a:lstStyle/>
          <a:p>
            <a:r>
              <a:rPr lang="ru-RU" dirty="0"/>
              <a:t>Правильное питание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B59A6F-D1AC-4C45-9768-921C6BD7A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158" y="685800"/>
            <a:ext cx="5619853" cy="36152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900"/>
              <a:t>Понятно, что для детей готовят пищу взрослые. Понятно, что детям для роста и взросления нужно много сил. А получать всё необходимое они должны из пищи, богатой микроэлементами, минералами и витаминами. Отсутствие сбалансированного полноценного питания может обернуться испорченным на всю жизнь здоровьем. Поэтому нужно постараться есть всё полезное, что вам предлагают родители. Правила здорового питания достаточно просты и не требуют специальных навыков.</a:t>
            </a:r>
          </a:p>
        </p:txBody>
      </p:sp>
      <p:pic>
        <p:nvPicPr>
          <p:cNvPr id="5" name="Рисунок 4" descr="Изображение выглядит как тарелка, стол, еда, фрукт&#10;&#10;Автоматически созданное описание">
            <a:extLst>
              <a:ext uri="{FF2B5EF4-FFF2-40B4-BE49-F238E27FC236}">
                <a16:creationId xmlns:a16="http://schemas.microsoft.com/office/drawing/2014/main" id="{B2BF4112-26C4-47B9-AE70-985266F5BE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6" r="36241"/>
          <a:stretch/>
        </p:blipFill>
        <p:spPr>
          <a:xfrm>
            <a:off x="6615452" y="10"/>
            <a:ext cx="2528548" cy="6857990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4749DEA-AC6C-4834-A330-03A1796B8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0CBC5D1-BAF0-454E-9D7C-68370AA95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ABB9F45-32F7-4915-A94F-F1E34B32D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EA6F09-00FD-4C50-A2DF-D0B1CC4C9A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B8B975B-2618-4734-A401-FAB745190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EF4B123-0577-4F10-986B-6BD86396AB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2945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24D9F5B-C72B-41EE-97C2-D3600B627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D5FDBE-13E6-4E22-84B6-FB19A5DF6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3085" y="4487332"/>
            <a:ext cx="3153752" cy="1507067"/>
          </a:xfrm>
        </p:spPr>
        <p:txBody>
          <a:bodyPr>
            <a:normAutofit/>
          </a:bodyPr>
          <a:lstStyle/>
          <a:p>
            <a:endParaRPr lang="ru-RU" sz="2800">
              <a:solidFill>
                <a:srgbClr val="FFFFFF"/>
              </a:solidFill>
            </a:endParaRPr>
          </a:p>
        </p:txBody>
      </p:sp>
      <p:pic>
        <p:nvPicPr>
          <p:cNvPr id="7" name="Graphic 6" descr="Fruit Bowl">
            <a:extLst>
              <a:ext uri="{FF2B5EF4-FFF2-40B4-BE49-F238E27FC236}">
                <a16:creationId xmlns:a16="http://schemas.microsoft.com/office/drawing/2014/main" id="{441F880C-7032-4DB5-93F8-8CCDDEAE1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3" y="1486133"/>
            <a:ext cx="3665599" cy="3665599"/>
          </a:xfrm>
          <a:prstGeom prst="rect">
            <a:avLst/>
          </a:prstGeom>
          <a:effectLst>
            <a:innerShdw blurRad="57150" dist="38100" dir="14460000">
              <a:prstClr val="black">
                <a:alpha val="70000"/>
              </a:prstClr>
            </a:innerShdw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351F7E2-C9EC-40E2-84F4-4DBA0A9AA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8" y="685800"/>
            <a:ext cx="3614740" cy="583954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400" b="1" dirty="0">
                <a:solidFill>
                  <a:srgbClr val="0F496F"/>
                </a:solidFill>
              </a:rPr>
              <a:t>Ешьте богатые витаминами овощи и фрукты</a:t>
            </a:r>
            <a:r>
              <a:rPr lang="ru-RU" sz="1400" dirty="0">
                <a:solidFill>
                  <a:srgbClr val="0F496F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1400" b="1" dirty="0">
                <a:solidFill>
                  <a:srgbClr val="0F496F"/>
                </a:solidFill>
              </a:rPr>
              <a:t>Употребляйте кисломолочные продукты </a:t>
            </a:r>
            <a:r>
              <a:rPr lang="ru-RU" sz="1400" dirty="0">
                <a:solidFill>
                  <a:srgbClr val="0F496F"/>
                </a:solidFill>
              </a:rPr>
              <a:t>(кефир, простоквашу, творог, сметану)</a:t>
            </a:r>
          </a:p>
          <a:p>
            <a:pPr>
              <a:lnSpc>
                <a:spcPct val="90000"/>
              </a:lnSpc>
            </a:pPr>
            <a:r>
              <a:rPr lang="ru-RU" sz="1400" b="1" dirty="0">
                <a:solidFill>
                  <a:srgbClr val="0F496F"/>
                </a:solidFill>
              </a:rPr>
              <a:t>Ешьте каши.</a:t>
            </a:r>
          </a:p>
          <a:p>
            <a:pPr>
              <a:lnSpc>
                <a:spcPct val="90000"/>
              </a:lnSpc>
            </a:pPr>
            <a:r>
              <a:rPr lang="ru-RU" sz="1400" b="1" dirty="0">
                <a:solidFill>
                  <a:srgbClr val="0F496F"/>
                </a:solidFill>
              </a:rPr>
              <a:t>Не отказывайтесь от мяса.</a:t>
            </a:r>
          </a:p>
          <a:p>
            <a:pPr>
              <a:lnSpc>
                <a:spcPct val="90000"/>
              </a:lnSpc>
            </a:pPr>
            <a:endParaRPr lang="ru-RU" sz="1400" b="1" dirty="0">
              <a:solidFill>
                <a:srgbClr val="0F496F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1400" u="sng" dirty="0">
                <a:solidFill>
                  <a:srgbClr val="0F496F"/>
                </a:solidFill>
              </a:rPr>
              <a:t>Совет.</a:t>
            </a:r>
            <a:r>
              <a:rPr lang="ru-RU" sz="1400" dirty="0">
                <a:solidFill>
                  <a:srgbClr val="0F496F"/>
                </a:solidFill>
              </a:rPr>
              <a:t> Не торопитесь во время еды, хорошо пережёвывайте пищу. Это спасение для желудка и всей пищеварительной системы. Специалисты рекомендуют жевать пищу не менее двадцати раз.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80A64C-1862-4B1B-8953-FA96DEE4C4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2859A51-B3CA-4126-956F-D0DCCBA212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ECA05ED-FBC3-48F4-8E6D-AB89EC6081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E24CC5-F080-45A3-B2B4-59A7BCA5A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3EC6EC2-2351-427C-90C2-F10791573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524D87A-9540-4F77-B006-823176623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2697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932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Century Gothic</vt:lpstr>
      <vt:lpstr>Times New Roman</vt:lpstr>
      <vt:lpstr>Wingdings</vt:lpstr>
      <vt:lpstr>Wingdings 3</vt:lpstr>
      <vt:lpstr>Сектор</vt:lpstr>
      <vt:lpstr>здоровый образ жизни!</vt:lpstr>
      <vt:lpstr> Главное в жизни - это здоровье!  С детства попробуйте это понять!  Главная ценность - это здоровье!  Его не купить, но легко потерять.  Здоровый образ жизни (ЗОЖ) —            образ жизни отдельного человека с целью профилактики болезней и укрепления здоровья.  Здоровье – это состояние полного физического, психического и социального благополучия, а не просто отсутствие болезни. </vt:lpstr>
      <vt:lpstr>Презентация PowerPoint</vt:lpstr>
      <vt:lpstr>Презентация PowerPoint</vt:lpstr>
      <vt:lpstr>Личная гигиена</vt:lpstr>
      <vt:lpstr> </vt:lpstr>
      <vt:lpstr>Презентация PowerPoint</vt:lpstr>
      <vt:lpstr>Правильное питание</vt:lpstr>
      <vt:lpstr>Презентация PowerPoint</vt:lpstr>
      <vt:lpstr>Спорт и физические нагрузки</vt:lpstr>
      <vt:lpstr>Презентация PowerPoint</vt:lpstr>
      <vt:lpstr>Удачи Вам и благополучия!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жизни!</dc:title>
  <dc:creator>Никита</dc:creator>
  <cp:lastModifiedBy>Никита</cp:lastModifiedBy>
  <cp:revision>2</cp:revision>
  <dcterms:created xsi:type="dcterms:W3CDTF">2020-11-08T18:53:39Z</dcterms:created>
  <dcterms:modified xsi:type="dcterms:W3CDTF">2020-11-08T18:56:13Z</dcterms:modified>
</cp:coreProperties>
</file>